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3" r:id="rId5"/>
    <p:sldId id="264" r:id="rId6"/>
    <p:sldId id="258" r:id="rId7"/>
    <p:sldId id="259" r:id="rId8"/>
    <p:sldId id="265" r:id="rId9"/>
    <p:sldId id="266" r:id="rId10"/>
    <p:sldId id="260" r:id="rId11"/>
    <p:sldId id="261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6FED-A8BD-642B-C25F-913F3F803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4036" y="2356962"/>
            <a:ext cx="7628448" cy="1418305"/>
          </a:xfrm>
        </p:spPr>
        <p:txBody>
          <a:bodyPr/>
          <a:lstStyle/>
          <a:p>
            <a:r>
              <a:rPr lang="en-US" dirty="0"/>
              <a:t>Study with </a:t>
            </a:r>
            <a:r>
              <a:rPr lang="en-US" dirty="0" err="1"/>
              <a:t>Aprocitentan</a:t>
            </a:r>
            <a:r>
              <a:rPr lang="en-US" dirty="0"/>
              <a:t> in patients with resistant hypertension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BB42E-BE58-C606-3FBB-B4E7177BB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933" y="3987065"/>
            <a:ext cx="6815669" cy="132080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CHIEF:DR.A.SENTHAMARAI MD</a:t>
            </a:r>
          </a:p>
          <a:p>
            <a:r>
              <a:rPr lang="en-US" dirty="0"/>
              <a:t>ASSISTANT PROFESSORS:</a:t>
            </a:r>
          </a:p>
          <a:p>
            <a:r>
              <a:rPr lang="en-US" dirty="0"/>
              <a:t>DR.SUDHA MD</a:t>
            </a:r>
          </a:p>
          <a:p>
            <a:r>
              <a:rPr lang="en-US" dirty="0"/>
              <a:t>DR.SENTHILKUMAR MD</a:t>
            </a:r>
          </a:p>
          <a:p>
            <a:r>
              <a:rPr lang="en-US" dirty="0"/>
              <a:t>DR.SUGADEV MD</a:t>
            </a:r>
          </a:p>
        </p:txBody>
      </p:sp>
    </p:spTree>
    <p:extLst>
      <p:ext uri="{BB962C8B-B14F-4D97-AF65-F5344CB8AC3E}">
        <p14:creationId xmlns:p14="http://schemas.microsoft.com/office/powerpoint/2010/main" val="101407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660E-4F90-E0AD-D85D-6807B3D4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outcome: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A6D9-B8DC-E0A5-94AF-7D54F08A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from baseline to week 4 in mean systolic blood pressure was 3.8mmhg in </a:t>
            </a:r>
            <a:r>
              <a:rPr lang="en-US" dirty="0" err="1"/>
              <a:t>Aprocitentan</a:t>
            </a:r>
            <a:r>
              <a:rPr lang="en-US" dirty="0"/>
              <a:t> 12.5mg group and 3.7mmhg in </a:t>
            </a:r>
            <a:r>
              <a:rPr lang="en-US" dirty="0" err="1"/>
              <a:t>Aprocitentan</a:t>
            </a:r>
            <a:r>
              <a:rPr lang="en-US" dirty="0"/>
              <a:t> 25mg group.</a:t>
            </a:r>
          </a:p>
        </p:txBody>
      </p:sp>
    </p:spTree>
    <p:extLst>
      <p:ext uri="{BB962C8B-B14F-4D97-AF65-F5344CB8AC3E}">
        <p14:creationId xmlns:p14="http://schemas.microsoft.com/office/powerpoint/2010/main" val="360826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5460-0128-9D49-B54E-111E3417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outcome: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C285-A9E5-7865-9A93-CC459FE6A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week 40, systolic blood pressure remained stable with </a:t>
            </a:r>
            <a:r>
              <a:rPr lang="en-US" dirty="0" err="1"/>
              <a:t>Aprocitentan</a:t>
            </a:r>
            <a:r>
              <a:rPr lang="en-US" dirty="0"/>
              <a:t> 25mg while it increased with placebo.</a:t>
            </a:r>
          </a:p>
          <a:p>
            <a:r>
              <a:rPr lang="en-US" dirty="0"/>
              <a:t>Edema 9.1%with </a:t>
            </a:r>
            <a:r>
              <a:rPr lang="en-US" dirty="0" err="1"/>
              <a:t>aprocitentan</a:t>
            </a:r>
            <a:r>
              <a:rPr lang="en-US" dirty="0"/>
              <a:t> 12.5 mg vs 18.4% with </a:t>
            </a:r>
            <a:r>
              <a:rPr lang="en-US" dirty="0" err="1"/>
              <a:t>aprocitentan</a:t>
            </a:r>
            <a:r>
              <a:rPr lang="en-US" dirty="0"/>
              <a:t> 25mg vs 2.1% with placebo.</a:t>
            </a:r>
          </a:p>
        </p:txBody>
      </p:sp>
    </p:spTree>
    <p:extLst>
      <p:ext uri="{BB962C8B-B14F-4D97-AF65-F5344CB8AC3E}">
        <p14:creationId xmlns:p14="http://schemas.microsoft.com/office/powerpoint/2010/main" val="249678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3FA2-18B1-2778-B4FC-C091905A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350A-7225-D1E4-1D22-6E29AFE29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Aprocitentan</a:t>
            </a:r>
            <a:r>
              <a:rPr lang="en-US" dirty="0"/>
              <a:t> was found to be useful addition to therapeutic armamentarium for resistant hypertension.</a:t>
            </a:r>
          </a:p>
          <a:p>
            <a:r>
              <a:rPr lang="en-US" dirty="0" err="1"/>
              <a:t>Aprocitentan</a:t>
            </a:r>
            <a:r>
              <a:rPr lang="en-US" dirty="0"/>
              <a:t> is a useful treatment option in elderly and those with chronic kidney disease stage 3-4.</a:t>
            </a:r>
          </a:p>
          <a:p>
            <a:r>
              <a:rPr lang="en-US" dirty="0"/>
              <a:t>Long term use of </a:t>
            </a:r>
            <a:r>
              <a:rPr lang="en-US" dirty="0" err="1"/>
              <a:t>endothelin</a:t>
            </a:r>
            <a:r>
              <a:rPr lang="en-US" dirty="0"/>
              <a:t> receptor antagonist substantially reduced the risk of end stage kidney disease in high risk patients with type 2 diabetes.</a:t>
            </a:r>
          </a:p>
        </p:txBody>
      </p:sp>
    </p:spTree>
    <p:extLst>
      <p:ext uri="{BB962C8B-B14F-4D97-AF65-F5344CB8AC3E}">
        <p14:creationId xmlns:p14="http://schemas.microsoft.com/office/powerpoint/2010/main" val="318464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D978-C64D-B179-3EE4-E02555072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                </a:t>
            </a:r>
            <a:r>
              <a:rPr lang="en-US" sz="5400" b="1" dirty="0"/>
              <a:t>Thank</a:t>
            </a:r>
            <a:r>
              <a:rPr lang="en-US" sz="5400" dirty="0"/>
              <a:t> </a:t>
            </a:r>
            <a:r>
              <a:rPr lang="en-US" sz="5400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2172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E294-1E08-1E9A-A882-2084D6A3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of the study: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0500-0206-DF3E-2648-21CCA5DF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goal of the trial was to evaluate </a:t>
            </a:r>
            <a:r>
              <a:rPr lang="en-US" b="1" dirty="0" err="1"/>
              <a:t>aprocitentan</a:t>
            </a:r>
            <a:r>
              <a:rPr lang="en-US" b="1" dirty="0"/>
              <a:t> </a:t>
            </a:r>
            <a:r>
              <a:rPr lang="en-US" dirty="0"/>
              <a:t>compared with placebo among patients with </a:t>
            </a:r>
            <a:r>
              <a:rPr lang="en-US" b="1" dirty="0"/>
              <a:t>resistant hypertension.</a:t>
            </a:r>
          </a:p>
          <a:p>
            <a:r>
              <a:rPr lang="en-US" b="1" dirty="0"/>
              <a:t>Resistant hypertension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dirty="0"/>
              <a:t>defined as uncontrolled blood pressure despite use of 3 anti-hypertensive drug classes including Renin angiotensin system blocker, Calcium Channel blocker and a diuretic at maximally tolerated doses.</a:t>
            </a:r>
          </a:p>
          <a:p>
            <a:r>
              <a:rPr lang="en-US" dirty="0"/>
              <a:t>Resistant hypertension is associated with increased risk of heart failure, stroke and chronic kidney disease.</a:t>
            </a:r>
          </a:p>
          <a:p>
            <a:r>
              <a:rPr lang="en-US" dirty="0"/>
              <a:t>Optimization of blood pressure control is particularly challenging in patient population who frequently present with </a:t>
            </a:r>
            <a:r>
              <a:rPr lang="en-US" b="1" dirty="0"/>
              <a:t>Resistant hypertension </a:t>
            </a:r>
            <a:r>
              <a:rPr lang="en-US" dirty="0"/>
              <a:t>such as elderly, CKD, etc.</a:t>
            </a:r>
          </a:p>
          <a:p>
            <a:r>
              <a:rPr lang="en-US" b="1" dirty="0" err="1"/>
              <a:t>Aprocitentan</a:t>
            </a:r>
            <a:r>
              <a:rPr lang="en-US" b="1" dirty="0"/>
              <a:t> </a:t>
            </a:r>
            <a:r>
              <a:rPr lang="en-US" dirty="0"/>
              <a:t>is a dual </a:t>
            </a:r>
            <a:r>
              <a:rPr lang="en-US" dirty="0" err="1"/>
              <a:t>endothelin</a:t>
            </a:r>
            <a:r>
              <a:rPr lang="en-US" dirty="0"/>
              <a:t> A/</a:t>
            </a:r>
            <a:r>
              <a:rPr lang="en-US" dirty="0" err="1"/>
              <a:t>endothelin</a:t>
            </a:r>
            <a:r>
              <a:rPr lang="en-US" dirty="0"/>
              <a:t>-B antagonist.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18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9AE5-D1B2-0574-7286-99D2FD8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D88FA3-385C-DD76-1EE9-DD0A01146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256686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F05C-B915-1C8B-96C4-C3883178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design: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A81A-EA3F-73A8-20BE-E379D938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recent study to address potential utility of ET receptor antagonist for resistant hypertension is PRECISION.</a:t>
            </a:r>
          </a:p>
          <a:p>
            <a:r>
              <a:rPr lang="en-US" dirty="0"/>
              <a:t>It is a phase 3 MULTICENTER, blinded, randomized and parallel group trial.</a:t>
            </a:r>
          </a:p>
          <a:p>
            <a:r>
              <a:rPr lang="en-US" dirty="0"/>
              <a:t>Total duration of follow-up: 48 weeks </a:t>
            </a:r>
          </a:p>
          <a:p>
            <a:r>
              <a:rPr lang="en-US" dirty="0"/>
              <a:t>Mean patient age: </a:t>
            </a:r>
            <a:r>
              <a:rPr lang="en-IN"/>
              <a:t>61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CD86-7F18-0103-192F-FE7950A1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3D5D0E-FA58-1F79-D6D2-157889348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5" cy="4893206"/>
          </a:xfrm>
        </p:spPr>
      </p:pic>
    </p:spTree>
    <p:extLst>
      <p:ext uri="{BB962C8B-B14F-4D97-AF65-F5344CB8AC3E}">
        <p14:creationId xmlns:p14="http://schemas.microsoft.com/office/powerpoint/2010/main" val="175483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0E13-20CB-4947-953D-B1A13B2E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22997"/>
            <a:ext cx="9601196" cy="1303867"/>
          </a:xfrm>
        </p:spPr>
        <p:txBody>
          <a:bodyPr/>
          <a:lstStyle/>
          <a:p>
            <a:r>
              <a:rPr lang="en-US" b="1" dirty="0"/>
              <a:t>Inclusion criteria: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473D-E9DA-7D94-F213-EB99B3F8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Systolic blood pressure </a:t>
            </a:r>
            <a:r>
              <a:rPr lang="en-IN" dirty="0"/>
              <a:t>≥ 140 </a:t>
            </a:r>
            <a:r>
              <a:rPr lang="en-IN" dirty="0" err="1"/>
              <a:t>mmhg</a:t>
            </a:r>
            <a:r>
              <a:rPr lang="en-IN" dirty="0"/>
              <a:t> </a:t>
            </a:r>
            <a:r>
              <a:rPr lang="en-US" dirty="0"/>
              <a:t>despite use of</a:t>
            </a:r>
            <a:r>
              <a:rPr lang="en-IN" dirty="0"/>
              <a:t> ≥</a:t>
            </a:r>
            <a:r>
              <a:rPr lang="en-US" dirty="0"/>
              <a:t> 3 antihypertensive agents.</a:t>
            </a:r>
          </a:p>
        </p:txBody>
      </p:sp>
    </p:spTree>
    <p:extLst>
      <p:ext uri="{BB962C8B-B14F-4D97-AF65-F5344CB8AC3E}">
        <p14:creationId xmlns:p14="http://schemas.microsoft.com/office/powerpoint/2010/main" val="317341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79A7-3C23-154B-1B42-DA71EB1B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Exclusion criteria: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9FAD-D003-1DF7-5683-A9515597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Cardiovascular, renal or cerebrovascular problem within past 6 months.</a:t>
            </a:r>
          </a:p>
          <a:p>
            <a:r>
              <a:rPr lang="en-US" dirty="0"/>
              <a:t>NYHA class 3-4 heart failure.</a:t>
            </a:r>
          </a:p>
          <a:p>
            <a:r>
              <a:rPr lang="en-US" dirty="0"/>
              <a:t>N-terminal pro B type natriuretic peptide level  </a:t>
            </a:r>
            <a:r>
              <a:rPr lang="en-IN" dirty="0"/>
              <a:t>≥ </a:t>
            </a:r>
            <a:r>
              <a:rPr lang="en-US" dirty="0"/>
              <a:t>500 </a:t>
            </a:r>
            <a:r>
              <a:rPr lang="en-US" dirty="0" err="1"/>
              <a:t>pg</a:t>
            </a:r>
            <a:r>
              <a:rPr lang="en-US" dirty="0"/>
              <a:t>/ml.</a:t>
            </a:r>
          </a:p>
        </p:txBody>
      </p:sp>
    </p:spTree>
    <p:extLst>
      <p:ext uri="{BB962C8B-B14F-4D97-AF65-F5344CB8AC3E}">
        <p14:creationId xmlns:p14="http://schemas.microsoft.com/office/powerpoint/2010/main" val="215703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C8DE-193E-7206-31F1-97F1044A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57F39D-29F2-1DB7-56E9-D578C3CCD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745995" cy="4893206"/>
          </a:xfrm>
        </p:spPr>
      </p:pic>
    </p:spTree>
    <p:extLst>
      <p:ext uri="{BB962C8B-B14F-4D97-AF65-F5344CB8AC3E}">
        <p14:creationId xmlns:p14="http://schemas.microsoft.com/office/powerpoint/2010/main" val="303869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8380-1E1B-B794-9320-A4537FCB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83B1DC-9D14-3DE8-BC9C-FC3458A9C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762891" cy="4893206"/>
          </a:xfrm>
        </p:spPr>
      </p:pic>
    </p:spTree>
    <p:extLst>
      <p:ext uri="{BB962C8B-B14F-4D97-AF65-F5344CB8AC3E}">
        <p14:creationId xmlns:p14="http://schemas.microsoft.com/office/powerpoint/2010/main" val="94553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Study with Aprocitentan in patients with resistant hypertension </vt:lpstr>
      <vt:lpstr>Background of the study:</vt:lpstr>
      <vt:lpstr>PowerPoint Presentation</vt:lpstr>
      <vt:lpstr>Study design:</vt:lpstr>
      <vt:lpstr>PowerPoint Presentation</vt:lpstr>
      <vt:lpstr>Inclusion criteria:</vt:lpstr>
      <vt:lpstr>Exclusion criteria:</vt:lpstr>
      <vt:lpstr>PowerPoint Presentation</vt:lpstr>
      <vt:lpstr>PowerPoint Presentation</vt:lpstr>
      <vt:lpstr>Primary outcome:</vt:lpstr>
      <vt:lpstr>Secondary outcome:</vt:lpstr>
      <vt:lpstr>Discussion: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with Aprocitentan in patients with resistant hypertension </dc:title>
  <dc:creator>919445758834</dc:creator>
  <cp:lastModifiedBy>919487338834</cp:lastModifiedBy>
  <cp:revision>7</cp:revision>
  <dcterms:created xsi:type="dcterms:W3CDTF">2024-05-26T01:32:34Z</dcterms:created>
  <dcterms:modified xsi:type="dcterms:W3CDTF">2024-05-26T16:06:12Z</dcterms:modified>
</cp:coreProperties>
</file>