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60" r:id="rId3"/>
    <p:sldId id="259" r:id="rId4"/>
    <p:sldId id="257" r:id="rId5"/>
    <p:sldId id="258" r:id="rId6"/>
    <p:sldId id="261" r:id="rId7"/>
    <p:sldId id="262" r:id="rId8"/>
    <p:sldId id="263" r:id="rId9"/>
    <p:sldId id="264" r:id="rId10"/>
    <p:sldId id="265" r:id="rId11"/>
    <p:sldId id="266" r:id="rId12"/>
    <p:sldId id="267" r:id="rId13"/>
    <p:sldId id="268" r:id="rId14"/>
    <p:sldId id="271" r:id="rId15"/>
    <p:sldId id="269" r:id="rId16"/>
    <p:sldId id="272" r:id="rId17"/>
    <p:sldId id="273" r:id="rId18"/>
    <p:sldId id="270" r:id="rId19"/>
    <p:sldId id="275" r:id="rId20"/>
    <p:sldId id="274" r:id="rId21"/>
    <p:sldId id="276" r:id="rId22"/>
    <p:sldId id="277" r:id="rId23"/>
    <p:sldId id="29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neer Selvam M 63" initials="PSM6" lastIdx="1" clrIdx="0">
    <p:extLst>
      <p:ext uri="{19B8F6BF-5375-455C-9EA6-DF929625EA0E}">
        <p15:presenceInfo xmlns:p15="http://schemas.microsoft.com/office/powerpoint/2012/main" userId="2c13997e589d69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724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643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142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377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109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244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89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653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1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798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480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869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378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24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328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178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5822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4D3F-C7BB-4AB1-2D68-5A49ED8AF5AF}"/>
              </a:ext>
            </a:extLst>
          </p:cNvPr>
          <p:cNvSpPr>
            <a:spLocks noGrp="1"/>
          </p:cNvSpPr>
          <p:nvPr>
            <p:ph type="ctrTitle"/>
          </p:nvPr>
        </p:nvSpPr>
        <p:spPr>
          <a:xfrm>
            <a:off x="785191" y="728870"/>
            <a:ext cx="8554278" cy="1775791"/>
          </a:xfrm>
        </p:spPr>
        <p:txBody>
          <a:bodyPr>
            <a:normAutofit/>
          </a:bodyPr>
          <a:lstStyle/>
          <a:p>
            <a:r>
              <a:rPr lang="en-IN" sz="4400" b="1" dirty="0">
                <a:solidFill>
                  <a:srgbClr val="00B0F0"/>
                </a:solidFill>
              </a:rPr>
              <a:t>JOURNAL PRESENTATION</a:t>
            </a:r>
            <a:br>
              <a:rPr lang="en-IN" sz="4400" b="1" dirty="0">
                <a:solidFill>
                  <a:srgbClr val="00B0F0"/>
                </a:solidFill>
              </a:rPr>
            </a:br>
            <a:r>
              <a:rPr lang="en-IN" sz="4000" b="1" dirty="0">
                <a:solidFill>
                  <a:srgbClr val="00B0F0"/>
                </a:solidFill>
              </a:rPr>
              <a:t>2</a:t>
            </a:r>
            <a:r>
              <a:rPr lang="en-IN" sz="4000" b="1" baseline="30000" dirty="0">
                <a:solidFill>
                  <a:srgbClr val="00B0F0"/>
                </a:solidFill>
              </a:rPr>
              <a:t>nd</a:t>
            </a:r>
            <a:r>
              <a:rPr lang="en-IN" sz="4000" b="1" dirty="0">
                <a:solidFill>
                  <a:srgbClr val="00B0F0"/>
                </a:solidFill>
              </a:rPr>
              <a:t> MEDICAL UNIT</a:t>
            </a:r>
          </a:p>
        </p:txBody>
      </p:sp>
      <p:sp>
        <p:nvSpPr>
          <p:cNvPr id="3" name="Subtitle 2">
            <a:extLst>
              <a:ext uri="{FF2B5EF4-FFF2-40B4-BE49-F238E27FC236}">
                <a16:creationId xmlns:a16="http://schemas.microsoft.com/office/drawing/2014/main" id="{2DFD3217-3C02-4355-CA02-AAF199F625BD}"/>
              </a:ext>
            </a:extLst>
          </p:cNvPr>
          <p:cNvSpPr>
            <a:spLocks noGrp="1"/>
          </p:cNvSpPr>
          <p:nvPr>
            <p:ph type="subTitle" idx="1"/>
          </p:nvPr>
        </p:nvSpPr>
        <p:spPr>
          <a:xfrm>
            <a:off x="4336772" y="2996648"/>
            <a:ext cx="5893905" cy="2713384"/>
          </a:xfrm>
        </p:spPr>
        <p:txBody>
          <a:bodyPr>
            <a:normAutofit/>
          </a:bodyPr>
          <a:lstStyle/>
          <a:p>
            <a:r>
              <a:rPr lang="en-IN" b="1" dirty="0">
                <a:solidFill>
                  <a:schemeClr val="tx1"/>
                </a:solidFill>
              </a:rPr>
              <a:t>CHIEF – PROF. DR. BHAKIYALAKSHMI  M.D.,</a:t>
            </a:r>
          </a:p>
          <a:p>
            <a:r>
              <a:rPr lang="en-IN" b="1" dirty="0">
                <a:solidFill>
                  <a:schemeClr val="tx1"/>
                </a:solidFill>
              </a:rPr>
              <a:t>ASST. PROF.  DR. VALLIDEVI M.D.,</a:t>
            </a:r>
          </a:p>
          <a:p>
            <a:r>
              <a:rPr lang="en-IN" b="1" dirty="0">
                <a:solidFill>
                  <a:schemeClr val="tx1"/>
                </a:solidFill>
              </a:rPr>
              <a:t>                      DR. PONSENTHIL KUMAR M.D.,</a:t>
            </a:r>
          </a:p>
          <a:p>
            <a:r>
              <a:rPr lang="en-IN" b="1" dirty="0">
                <a:solidFill>
                  <a:schemeClr val="tx1"/>
                </a:solidFill>
              </a:rPr>
              <a:t>                      DR. ILAMARAN M.D.,</a:t>
            </a:r>
          </a:p>
          <a:p>
            <a:endParaRPr lang="en-IN" b="1" dirty="0">
              <a:solidFill>
                <a:schemeClr val="tx1"/>
              </a:solidFill>
            </a:endParaRPr>
          </a:p>
          <a:p>
            <a:r>
              <a:rPr lang="en-IN" b="1" dirty="0">
                <a:solidFill>
                  <a:schemeClr val="tx1"/>
                </a:solidFill>
              </a:rPr>
              <a:t>PRESENTOR – DR. PANNEER SELVAM </a:t>
            </a:r>
          </a:p>
        </p:txBody>
      </p:sp>
    </p:spTree>
    <p:extLst>
      <p:ext uri="{BB962C8B-B14F-4D97-AF65-F5344CB8AC3E}">
        <p14:creationId xmlns:p14="http://schemas.microsoft.com/office/powerpoint/2010/main" val="356236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C415-0208-E909-698E-F0FA9478FC5F}"/>
              </a:ext>
            </a:extLst>
          </p:cNvPr>
          <p:cNvSpPr>
            <a:spLocks noGrp="1"/>
          </p:cNvSpPr>
          <p:nvPr>
            <p:ph type="title"/>
          </p:nvPr>
        </p:nvSpPr>
        <p:spPr>
          <a:xfrm>
            <a:off x="738876" y="609601"/>
            <a:ext cx="9404723" cy="872499"/>
          </a:xfrm>
        </p:spPr>
        <p:txBody>
          <a:bodyPr/>
          <a:lstStyle/>
          <a:p>
            <a:r>
              <a:rPr lang="en-IN" dirty="0">
                <a:solidFill>
                  <a:srgbClr val="00B0F0"/>
                </a:solidFill>
              </a:rPr>
              <a:t>OPERATIONAL DEFINITIONS</a:t>
            </a:r>
          </a:p>
        </p:txBody>
      </p:sp>
      <p:sp>
        <p:nvSpPr>
          <p:cNvPr id="3" name="Content Placeholder 2">
            <a:extLst>
              <a:ext uri="{FF2B5EF4-FFF2-40B4-BE49-F238E27FC236}">
                <a16:creationId xmlns:a16="http://schemas.microsoft.com/office/drawing/2014/main" id="{0DFDE223-991E-F16D-04AB-4FA7324F00B0}"/>
              </a:ext>
            </a:extLst>
          </p:cNvPr>
          <p:cNvSpPr>
            <a:spLocks noGrp="1"/>
          </p:cNvSpPr>
          <p:nvPr>
            <p:ph idx="1"/>
          </p:nvPr>
        </p:nvSpPr>
        <p:spPr/>
        <p:txBody>
          <a:bodyPr>
            <a:normAutofit fontScale="92500" lnSpcReduction="20000"/>
          </a:bodyPr>
          <a:lstStyle/>
          <a:p>
            <a:r>
              <a:rPr lang="en-IN" b="1" dirty="0"/>
              <a:t>ACUTE MYOCARDIAL INFARCTION (STEMI)</a:t>
            </a:r>
          </a:p>
          <a:p>
            <a:pPr marL="0" indent="0">
              <a:buNone/>
            </a:pPr>
            <a:r>
              <a:rPr lang="en-IN" b="1" dirty="0"/>
              <a:t>		Detection of a rise and/or fall in cardiac biomarker values (preferably cardiac troponin), with at least one value above the 99th percentile upper reference limit and with at least one of the following:</a:t>
            </a:r>
          </a:p>
          <a:p>
            <a:pPr>
              <a:buFont typeface="Wingdings" panose="05000000000000000000" pitchFamily="2" charset="2"/>
              <a:buChar char="v"/>
            </a:pPr>
            <a:r>
              <a:rPr lang="en-IN" b="1" dirty="0"/>
              <a:t> Symptoms of ischemia.</a:t>
            </a:r>
          </a:p>
          <a:p>
            <a:pPr>
              <a:buFont typeface="Wingdings" panose="05000000000000000000" pitchFamily="2" charset="2"/>
              <a:buChar char="v"/>
            </a:pPr>
            <a:r>
              <a:rPr lang="en-IN" b="1" dirty="0"/>
              <a:t> New ST-elevation at the J point in two contiguous leads with the following cut points:</a:t>
            </a:r>
          </a:p>
          <a:p>
            <a:pPr marL="0" indent="0">
              <a:buNone/>
            </a:pPr>
            <a:r>
              <a:rPr lang="en-IN" b="1" dirty="0"/>
              <a:t>	• Around ≥0.1 mV in all leads (except V2–V3).</a:t>
            </a:r>
          </a:p>
          <a:p>
            <a:pPr marL="0" indent="0">
              <a:buNone/>
            </a:pPr>
            <a:r>
              <a:rPr lang="en-IN" b="1" dirty="0"/>
              <a:t>	• In leads V2–V3, the following cut points apply:</a:t>
            </a:r>
          </a:p>
          <a:p>
            <a:pPr marL="0" indent="0">
              <a:buNone/>
            </a:pPr>
            <a:r>
              <a:rPr lang="en-IN" b="1" dirty="0"/>
              <a:t>		• Around ≥0.2 mV in men ≥40 years.</a:t>
            </a:r>
          </a:p>
          <a:p>
            <a:pPr marL="0" indent="0">
              <a:buNone/>
            </a:pPr>
            <a:r>
              <a:rPr lang="en-IN" b="1" dirty="0"/>
              <a:t>		• Around ≥0.25 mV in men &lt;40 years.</a:t>
            </a:r>
          </a:p>
          <a:p>
            <a:pPr marL="0" indent="0">
              <a:buNone/>
            </a:pPr>
            <a:r>
              <a:rPr lang="en-IN" b="1" dirty="0"/>
              <a:t>		• Around ≥0.15 mV in women.</a:t>
            </a:r>
          </a:p>
        </p:txBody>
      </p:sp>
    </p:spTree>
    <p:extLst>
      <p:ext uri="{BB962C8B-B14F-4D97-AF65-F5344CB8AC3E}">
        <p14:creationId xmlns:p14="http://schemas.microsoft.com/office/powerpoint/2010/main" val="32394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E323B-F47E-78F1-C4D0-84AF698E0057}"/>
              </a:ext>
            </a:extLst>
          </p:cNvPr>
          <p:cNvSpPr>
            <a:spLocks noGrp="1"/>
          </p:cNvSpPr>
          <p:nvPr>
            <p:ph idx="1"/>
          </p:nvPr>
        </p:nvSpPr>
        <p:spPr>
          <a:xfrm>
            <a:off x="1103312" y="689114"/>
            <a:ext cx="8946541" cy="5559286"/>
          </a:xfrm>
        </p:spPr>
        <p:txBody>
          <a:bodyPr>
            <a:normAutofit/>
          </a:bodyPr>
          <a:lstStyle/>
          <a:p>
            <a:r>
              <a:rPr lang="en-IN" b="1" dirty="0"/>
              <a:t>Development of pathologic Q waves on the ECG imaging evidence of new loss of viable myocardium or new regional wall motion abnormality.</a:t>
            </a:r>
          </a:p>
          <a:p>
            <a:endParaRPr lang="en-IN" b="1" dirty="0"/>
          </a:p>
          <a:p>
            <a:r>
              <a:rPr lang="en-IN" b="1" dirty="0"/>
              <a:t>QT interval: onset of QRS complex to the end of T wave.</a:t>
            </a:r>
          </a:p>
          <a:p>
            <a:r>
              <a:rPr lang="en-IN" b="1" dirty="0"/>
              <a:t>Corrected QT interval (QTc): using Bazett’s formula for each lead:</a:t>
            </a:r>
          </a:p>
          <a:p>
            <a:pPr marL="0" indent="0">
              <a:buNone/>
            </a:pPr>
            <a:r>
              <a:rPr lang="en-IN" b="1" dirty="0"/>
              <a:t>	• QTc = QT/√RR. </a:t>
            </a:r>
          </a:p>
          <a:p>
            <a:pPr marL="0" indent="0">
              <a:buNone/>
            </a:pPr>
            <a:r>
              <a:rPr lang="en-IN" b="1" dirty="0"/>
              <a:t>	QTc range falls between 0.35 and 0.43 seconds.</a:t>
            </a:r>
          </a:p>
          <a:p>
            <a:pPr marL="0" indent="0">
              <a:buNone/>
            </a:pPr>
            <a:endParaRPr lang="en-IN" b="1" dirty="0"/>
          </a:p>
          <a:p>
            <a:r>
              <a:rPr lang="en-IN" b="1" dirty="0"/>
              <a:t>QT interval dispersion (QTd): difference between maximum and minimum QT interval.</a:t>
            </a:r>
          </a:p>
          <a:p>
            <a:r>
              <a:rPr lang="en-IN" b="1" dirty="0"/>
              <a:t>Corrected QTc dispersion (QTcd): difference between maximum and minimum QTc interval.</a:t>
            </a:r>
          </a:p>
        </p:txBody>
      </p:sp>
    </p:spTree>
    <p:extLst>
      <p:ext uri="{BB962C8B-B14F-4D97-AF65-F5344CB8AC3E}">
        <p14:creationId xmlns:p14="http://schemas.microsoft.com/office/powerpoint/2010/main" val="328602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7DA8-D6DC-8A39-AE0A-5B4888A421E3}"/>
              </a:ext>
            </a:extLst>
          </p:cNvPr>
          <p:cNvSpPr>
            <a:spLocks noGrp="1"/>
          </p:cNvSpPr>
          <p:nvPr>
            <p:ph type="title"/>
          </p:nvPr>
        </p:nvSpPr>
        <p:spPr>
          <a:xfrm>
            <a:off x="765380" y="795130"/>
            <a:ext cx="9404723" cy="795129"/>
          </a:xfrm>
        </p:spPr>
        <p:txBody>
          <a:bodyPr/>
          <a:lstStyle/>
          <a:p>
            <a:r>
              <a:rPr lang="en-IN" b="1" dirty="0">
                <a:solidFill>
                  <a:srgbClr val="00B0F0"/>
                </a:solidFill>
              </a:rPr>
              <a:t>COLLECTION OF DATA</a:t>
            </a:r>
          </a:p>
        </p:txBody>
      </p:sp>
      <p:sp>
        <p:nvSpPr>
          <p:cNvPr id="3" name="Content Placeholder 2">
            <a:extLst>
              <a:ext uri="{FF2B5EF4-FFF2-40B4-BE49-F238E27FC236}">
                <a16:creationId xmlns:a16="http://schemas.microsoft.com/office/drawing/2014/main" id="{D2F7CF9F-DAA6-2728-6A27-4790511D8F43}"/>
              </a:ext>
            </a:extLst>
          </p:cNvPr>
          <p:cNvSpPr>
            <a:spLocks noGrp="1"/>
          </p:cNvSpPr>
          <p:nvPr>
            <p:ph idx="1"/>
          </p:nvPr>
        </p:nvSpPr>
        <p:spPr/>
        <p:txBody>
          <a:bodyPr/>
          <a:lstStyle/>
          <a:p>
            <a:r>
              <a:rPr lang="en-IN" b="1" dirty="0"/>
              <a:t>Details of the patients were collected using a predesigned proforma after taking well-informed written consent.</a:t>
            </a:r>
          </a:p>
          <a:p>
            <a:r>
              <a:rPr lang="en-IN" b="1" dirty="0"/>
              <a:t>All of the study participants’ 12-lead ECGs were captured at the time of admission, and a follow-up ECG 1 hour after thrombolysis. ECG was recorded at a 25mm/second paper speed</a:t>
            </a:r>
          </a:p>
          <a:p>
            <a:r>
              <a:rPr lang="en-IN" b="1" dirty="0"/>
              <a:t>Patients monitored for at least 5 days during their stay for occurrence of abrupt death, VF, or poorly sustained VT as an arrhythmic event</a:t>
            </a:r>
          </a:p>
        </p:txBody>
      </p:sp>
    </p:spTree>
    <p:extLst>
      <p:ext uri="{BB962C8B-B14F-4D97-AF65-F5344CB8AC3E}">
        <p14:creationId xmlns:p14="http://schemas.microsoft.com/office/powerpoint/2010/main" val="165480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F5A3-9CC6-22DC-331B-EE26EAF53291}"/>
              </a:ext>
            </a:extLst>
          </p:cNvPr>
          <p:cNvSpPr>
            <a:spLocks noGrp="1"/>
          </p:cNvSpPr>
          <p:nvPr>
            <p:ph type="title"/>
          </p:nvPr>
        </p:nvSpPr>
        <p:spPr>
          <a:xfrm>
            <a:off x="874220" y="675863"/>
            <a:ext cx="9404723" cy="1020416"/>
          </a:xfrm>
        </p:spPr>
        <p:txBody>
          <a:bodyPr/>
          <a:lstStyle/>
          <a:p>
            <a:r>
              <a:rPr lang="en-IN" b="1" dirty="0">
                <a:solidFill>
                  <a:srgbClr val="00B0F0"/>
                </a:solidFill>
              </a:rPr>
              <a:t>Statistical Analysis</a:t>
            </a:r>
          </a:p>
        </p:txBody>
      </p:sp>
      <p:sp>
        <p:nvSpPr>
          <p:cNvPr id="3" name="Content Placeholder 2">
            <a:extLst>
              <a:ext uri="{FF2B5EF4-FFF2-40B4-BE49-F238E27FC236}">
                <a16:creationId xmlns:a16="http://schemas.microsoft.com/office/drawing/2014/main" id="{3DD95526-24D3-BE52-EC48-62DB9C93CF27}"/>
              </a:ext>
            </a:extLst>
          </p:cNvPr>
          <p:cNvSpPr>
            <a:spLocks noGrp="1"/>
          </p:cNvSpPr>
          <p:nvPr>
            <p:ph idx="1"/>
          </p:nvPr>
        </p:nvSpPr>
        <p:spPr/>
        <p:txBody>
          <a:bodyPr/>
          <a:lstStyle/>
          <a:p>
            <a:r>
              <a:rPr lang="en-IN" b="1" dirty="0"/>
              <a:t>The QTd was compared before and after thrombolysis in the study group by performing paired t-test for normalized data.</a:t>
            </a:r>
          </a:p>
          <a:p>
            <a:r>
              <a:rPr lang="en-IN" b="1" dirty="0"/>
              <a:t>For nonnormalized data, the Wilcoxon signed-rank test was used.</a:t>
            </a:r>
          </a:p>
          <a:p>
            <a:r>
              <a:rPr lang="en-IN" b="1" dirty="0"/>
              <a:t>p &lt; 0.05 was taken as statistical significance.</a:t>
            </a:r>
          </a:p>
        </p:txBody>
      </p:sp>
    </p:spTree>
    <p:extLst>
      <p:ext uri="{BB962C8B-B14F-4D97-AF65-F5344CB8AC3E}">
        <p14:creationId xmlns:p14="http://schemas.microsoft.com/office/powerpoint/2010/main" val="360048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C5A5-C515-C759-1F39-89B1FF796506}"/>
              </a:ext>
            </a:extLst>
          </p:cNvPr>
          <p:cNvSpPr>
            <a:spLocks noGrp="1"/>
          </p:cNvSpPr>
          <p:nvPr>
            <p:ph type="title"/>
          </p:nvPr>
        </p:nvSpPr>
        <p:spPr>
          <a:xfrm>
            <a:off x="646111" y="452718"/>
            <a:ext cx="9404723" cy="859247"/>
          </a:xfrm>
        </p:spPr>
        <p:txBody>
          <a:bodyPr/>
          <a:lstStyle/>
          <a:p>
            <a:r>
              <a:rPr lang="en-IN" b="1" dirty="0">
                <a:solidFill>
                  <a:srgbClr val="00B0F0"/>
                </a:solidFill>
              </a:rPr>
              <a:t>RESULTS</a:t>
            </a:r>
          </a:p>
        </p:txBody>
      </p:sp>
      <p:sp>
        <p:nvSpPr>
          <p:cNvPr id="3" name="Content Placeholder 2">
            <a:extLst>
              <a:ext uri="{FF2B5EF4-FFF2-40B4-BE49-F238E27FC236}">
                <a16:creationId xmlns:a16="http://schemas.microsoft.com/office/drawing/2014/main" id="{7B61662A-2399-AF9A-9038-9FA8F5FCCD28}"/>
              </a:ext>
            </a:extLst>
          </p:cNvPr>
          <p:cNvSpPr>
            <a:spLocks noGrp="1"/>
          </p:cNvSpPr>
          <p:nvPr>
            <p:ph idx="1"/>
          </p:nvPr>
        </p:nvSpPr>
        <p:spPr>
          <a:xfrm>
            <a:off x="1103312" y="1537252"/>
            <a:ext cx="8946541" cy="4711147"/>
          </a:xfrm>
        </p:spPr>
        <p:txBody>
          <a:bodyPr>
            <a:normAutofit fontScale="92500" lnSpcReduction="10000"/>
          </a:bodyPr>
          <a:lstStyle/>
          <a:p>
            <a:r>
              <a:rPr lang="en-IN" b="1" dirty="0"/>
              <a:t>A total of 160 patients were studied </a:t>
            </a:r>
          </a:p>
          <a:p>
            <a:r>
              <a:rPr lang="en-IN" b="1" dirty="0"/>
              <a:t>Mean age was 50.09 ± 12.76 years.</a:t>
            </a:r>
          </a:p>
          <a:p>
            <a:r>
              <a:rPr lang="en-IN" b="1" dirty="0"/>
              <a:t>121 (75.63%) male subjects and 39 (24.37%) female subjects</a:t>
            </a:r>
          </a:p>
          <a:p>
            <a:r>
              <a:rPr lang="en-IN" b="1" dirty="0"/>
              <a:t>Mean age in male 49.09 ± 13.29 years, and in female patients, 53.20 ±10.47 years. </a:t>
            </a:r>
          </a:p>
          <a:p>
            <a:r>
              <a:rPr lang="en-IN" b="1" dirty="0"/>
              <a:t>There was no significant statistical correlation between age and gender of the study subjects (p = 0.08)</a:t>
            </a:r>
          </a:p>
          <a:p>
            <a:r>
              <a:rPr lang="en-IN" b="1" dirty="0"/>
              <a:t>The most prevalent (68 patients) risk factor among MI patients was hypertension (HTN) (42.50%), followed by diabetes mellitus (DM) in 57 patients (35.63%).</a:t>
            </a:r>
          </a:p>
          <a:p>
            <a:r>
              <a:rPr lang="en-IN" b="1" dirty="0"/>
              <a:t>A total of 106 patients suffered from anterior wall MI (66.25%), and 54 patients suffered from inferior wall MI (33.75%).</a:t>
            </a:r>
          </a:p>
          <a:p>
            <a:r>
              <a:rPr lang="en-IN" b="1" dirty="0"/>
              <a:t>Thrombolysis significantly decreased QT interval, QTd, and QTcd, but not QTc</a:t>
            </a:r>
          </a:p>
        </p:txBody>
      </p:sp>
    </p:spTree>
    <p:extLst>
      <p:ext uri="{BB962C8B-B14F-4D97-AF65-F5344CB8AC3E}">
        <p14:creationId xmlns:p14="http://schemas.microsoft.com/office/powerpoint/2010/main" val="268562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77E685-5869-CA85-8B72-FBC82D4DF467}"/>
              </a:ext>
            </a:extLst>
          </p:cNvPr>
          <p:cNvPicPr>
            <a:picLocks noGrp="1" noChangeAspect="1"/>
          </p:cNvPicPr>
          <p:nvPr>
            <p:ph idx="1"/>
          </p:nvPr>
        </p:nvPicPr>
        <p:blipFill>
          <a:blip r:embed="rId2"/>
          <a:stretch>
            <a:fillRect/>
          </a:stretch>
        </p:blipFill>
        <p:spPr>
          <a:xfrm>
            <a:off x="1925003" y="379778"/>
            <a:ext cx="8341991" cy="3878041"/>
          </a:xfrm>
        </p:spPr>
      </p:pic>
      <p:pic>
        <p:nvPicPr>
          <p:cNvPr id="6" name="Picture 5">
            <a:extLst>
              <a:ext uri="{FF2B5EF4-FFF2-40B4-BE49-F238E27FC236}">
                <a16:creationId xmlns:a16="http://schemas.microsoft.com/office/drawing/2014/main" id="{45034C30-A938-B164-FAD3-20AA23312304}"/>
              </a:ext>
            </a:extLst>
          </p:cNvPr>
          <p:cNvPicPr>
            <a:picLocks noChangeAspect="1"/>
          </p:cNvPicPr>
          <p:nvPr/>
        </p:nvPicPr>
        <p:blipFill>
          <a:blip r:embed="rId3"/>
          <a:stretch>
            <a:fillRect/>
          </a:stretch>
        </p:blipFill>
        <p:spPr>
          <a:xfrm>
            <a:off x="510206" y="4386469"/>
            <a:ext cx="11171583" cy="1972483"/>
          </a:xfrm>
          <a:prstGeom prst="rect">
            <a:avLst/>
          </a:prstGeom>
        </p:spPr>
      </p:pic>
    </p:spTree>
    <p:extLst>
      <p:ext uri="{BB962C8B-B14F-4D97-AF65-F5344CB8AC3E}">
        <p14:creationId xmlns:p14="http://schemas.microsoft.com/office/powerpoint/2010/main" val="123074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5A06B-8F86-78D2-F4DD-485C79F2C157}"/>
              </a:ext>
            </a:extLst>
          </p:cNvPr>
          <p:cNvSpPr>
            <a:spLocks noGrp="1"/>
          </p:cNvSpPr>
          <p:nvPr>
            <p:ph idx="1"/>
          </p:nvPr>
        </p:nvSpPr>
        <p:spPr>
          <a:xfrm>
            <a:off x="1249087" y="4834351"/>
            <a:ext cx="8946541" cy="1472160"/>
          </a:xfrm>
        </p:spPr>
        <p:txBody>
          <a:bodyPr/>
          <a:lstStyle/>
          <a:p>
            <a:r>
              <a:rPr lang="en-IN" b="1" dirty="0"/>
              <a:t>No significant difference (p &gt; 0.05) was seen in QT parameters at admission (QTd, QTc, and QTcd) between anterior and inferior wall MI, except for QT interval (p = 0.0010).</a:t>
            </a:r>
          </a:p>
        </p:txBody>
      </p:sp>
      <p:pic>
        <p:nvPicPr>
          <p:cNvPr id="7" name="Picture 6">
            <a:extLst>
              <a:ext uri="{FF2B5EF4-FFF2-40B4-BE49-F238E27FC236}">
                <a16:creationId xmlns:a16="http://schemas.microsoft.com/office/drawing/2014/main" id="{76D21280-C10A-F1A4-48A0-DB82C23B07A1}"/>
              </a:ext>
            </a:extLst>
          </p:cNvPr>
          <p:cNvPicPr>
            <a:picLocks noChangeAspect="1"/>
          </p:cNvPicPr>
          <p:nvPr/>
        </p:nvPicPr>
        <p:blipFill>
          <a:blip r:embed="rId2"/>
          <a:stretch>
            <a:fillRect/>
          </a:stretch>
        </p:blipFill>
        <p:spPr>
          <a:xfrm>
            <a:off x="564357" y="206932"/>
            <a:ext cx="10673485" cy="4506908"/>
          </a:xfrm>
          <a:prstGeom prst="rect">
            <a:avLst/>
          </a:prstGeom>
        </p:spPr>
      </p:pic>
    </p:spTree>
    <p:extLst>
      <p:ext uri="{BB962C8B-B14F-4D97-AF65-F5344CB8AC3E}">
        <p14:creationId xmlns:p14="http://schemas.microsoft.com/office/powerpoint/2010/main" val="345056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6CB05-9B95-32B6-D4D6-B698689A4504}"/>
              </a:ext>
            </a:extLst>
          </p:cNvPr>
          <p:cNvSpPr>
            <a:spLocks noGrp="1"/>
          </p:cNvSpPr>
          <p:nvPr>
            <p:ph idx="1"/>
          </p:nvPr>
        </p:nvSpPr>
        <p:spPr>
          <a:xfrm>
            <a:off x="1103313" y="1573282"/>
            <a:ext cx="4820410" cy="4195481"/>
          </a:xfrm>
        </p:spPr>
        <p:txBody>
          <a:bodyPr>
            <a:normAutofit fontScale="92500" lnSpcReduction="10000"/>
          </a:bodyPr>
          <a:lstStyle/>
          <a:p>
            <a:r>
              <a:rPr lang="en-IN" b="1" dirty="0"/>
              <a:t>In our study, out of 160 study subjects,</a:t>
            </a:r>
          </a:p>
          <a:p>
            <a:pPr marL="0" indent="0">
              <a:buNone/>
            </a:pPr>
            <a:r>
              <a:rPr lang="en-IN" b="1" dirty="0"/>
              <a:t>		-127 of them did not have any arrhythmic episodes (79.38%). 	</a:t>
            </a:r>
          </a:p>
          <a:p>
            <a:pPr marL="0" indent="0">
              <a:buNone/>
            </a:pPr>
            <a:r>
              <a:rPr lang="en-IN" b="1" dirty="0"/>
              <a:t> 		-33 experienced arrhythmia, 22 patients suffered VT (13.75%), followed by ventricular premature capture beats in 8 patients (5%) and only 3 patients suffered from VF (1.88%).</a:t>
            </a:r>
          </a:p>
          <a:p>
            <a:pPr marL="0" indent="0">
              <a:buNone/>
            </a:pPr>
            <a:r>
              <a:rPr lang="en-IN" b="1" dirty="0"/>
              <a:t>	 A significant statistical correlation was seen between the occurrence of arrhythmic events and the patient’s outcome (p &lt; 0.0001) </a:t>
            </a:r>
          </a:p>
        </p:txBody>
      </p:sp>
      <p:pic>
        <p:nvPicPr>
          <p:cNvPr id="5" name="Picture 4">
            <a:extLst>
              <a:ext uri="{FF2B5EF4-FFF2-40B4-BE49-F238E27FC236}">
                <a16:creationId xmlns:a16="http://schemas.microsoft.com/office/drawing/2014/main" id="{E87AF93C-F6B7-A9FA-FBEA-A861543B2129}"/>
              </a:ext>
            </a:extLst>
          </p:cNvPr>
          <p:cNvPicPr>
            <a:picLocks noChangeAspect="1"/>
          </p:cNvPicPr>
          <p:nvPr/>
        </p:nvPicPr>
        <p:blipFill>
          <a:blip r:embed="rId2"/>
          <a:stretch>
            <a:fillRect/>
          </a:stretch>
        </p:blipFill>
        <p:spPr>
          <a:xfrm>
            <a:off x="5923723" y="1573282"/>
            <a:ext cx="5020216" cy="4675117"/>
          </a:xfrm>
          <a:prstGeom prst="rect">
            <a:avLst/>
          </a:prstGeom>
        </p:spPr>
      </p:pic>
    </p:spTree>
    <p:extLst>
      <p:ext uri="{BB962C8B-B14F-4D97-AF65-F5344CB8AC3E}">
        <p14:creationId xmlns:p14="http://schemas.microsoft.com/office/powerpoint/2010/main" val="101005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4C8A8-447A-F6A8-3AB7-27BD9DCF90E4}"/>
              </a:ext>
            </a:extLst>
          </p:cNvPr>
          <p:cNvPicPr>
            <a:picLocks noChangeAspect="1"/>
          </p:cNvPicPr>
          <p:nvPr/>
        </p:nvPicPr>
        <p:blipFill>
          <a:blip r:embed="rId2"/>
          <a:stretch>
            <a:fillRect/>
          </a:stretch>
        </p:blipFill>
        <p:spPr>
          <a:xfrm>
            <a:off x="166687" y="1671637"/>
            <a:ext cx="11858625" cy="3514725"/>
          </a:xfrm>
          <a:prstGeom prst="rect">
            <a:avLst/>
          </a:prstGeom>
        </p:spPr>
      </p:pic>
    </p:spTree>
    <p:extLst>
      <p:ext uri="{BB962C8B-B14F-4D97-AF65-F5344CB8AC3E}">
        <p14:creationId xmlns:p14="http://schemas.microsoft.com/office/powerpoint/2010/main" val="355539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AC388-163F-1F67-3412-99A1CCCB117F}"/>
              </a:ext>
            </a:extLst>
          </p:cNvPr>
          <p:cNvSpPr>
            <a:spLocks noGrp="1"/>
          </p:cNvSpPr>
          <p:nvPr>
            <p:ph idx="1"/>
          </p:nvPr>
        </p:nvSpPr>
        <p:spPr>
          <a:xfrm>
            <a:off x="931035" y="926484"/>
            <a:ext cx="5814322" cy="5036994"/>
          </a:xfrm>
        </p:spPr>
        <p:txBody>
          <a:bodyPr/>
          <a:lstStyle/>
          <a:p>
            <a:r>
              <a:rPr lang="en-IN" b="1" dirty="0"/>
              <a:t>Out of 160 study subjects, majority 135 patients discharged (84.38%), and 25 patients expired during the hospital stay (15.63%).</a:t>
            </a:r>
          </a:p>
          <a:p>
            <a:r>
              <a:rPr lang="en-IN" b="1" dirty="0"/>
              <a:t>Patients who died had higher QT parameter values at admission, and these remained on the higher side even after thrombolysis, whereas those who got discharged had lower QT parameter values at admission, and their values decreased after thrombolysis.</a:t>
            </a:r>
          </a:p>
        </p:txBody>
      </p:sp>
      <p:pic>
        <p:nvPicPr>
          <p:cNvPr id="5" name="Picture 4">
            <a:extLst>
              <a:ext uri="{FF2B5EF4-FFF2-40B4-BE49-F238E27FC236}">
                <a16:creationId xmlns:a16="http://schemas.microsoft.com/office/drawing/2014/main" id="{702B7C82-62E3-9E0F-DACD-D1191F4F43E7}"/>
              </a:ext>
            </a:extLst>
          </p:cNvPr>
          <p:cNvPicPr>
            <a:picLocks noChangeAspect="1"/>
          </p:cNvPicPr>
          <p:nvPr/>
        </p:nvPicPr>
        <p:blipFill>
          <a:blip r:embed="rId2"/>
          <a:stretch>
            <a:fillRect/>
          </a:stretch>
        </p:blipFill>
        <p:spPr>
          <a:xfrm>
            <a:off x="6877877" y="1149109"/>
            <a:ext cx="4246571" cy="3601661"/>
          </a:xfrm>
          <a:prstGeom prst="rect">
            <a:avLst/>
          </a:prstGeom>
        </p:spPr>
      </p:pic>
    </p:spTree>
    <p:extLst>
      <p:ext uri="{BB962C8B-B14F-4D97-AF65-F5344CB8AC3E}">
        <p14:creationId xmlns:p14="http://schemas.microsoft.com/office/powerpoint/2010/main" val="261018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DC3A1-E79A-670E-4A80-6E6F9B440A4E}"/>
              </a:ext>
            </a:extLst>
          </p:cNvPr>
          <p:cNvSpPr>
            <a:spLocks noGrp="1"/>
          </p:cNvSpPr>
          <p:nvPr>
            <p:ph type="title"/>
          </p:nvPr>
        </p:nvSpPr>
        <p:spPr>
          <a:xfrm>
            <a:off x="876116" y="1378227"/>
            <a:ext cx="9646109" cy="3140764"/>
          </a:xfrm>
        </p:spPr>
        <p:txBody>
          <a:bodyPr>
            <a:normAutofit fontScale="90000"/>
          </a:bodyPr>
          <a:lstStyle/>
          <a:p>
            <a:r>
              <a:rPr lang="en-IN" b="1" dirty="0"/>
              <a:t>A Study on QT Dispersion before and after Thrombolysis in Acute Myocardial Infarction and its Prognostic Implications: A before and after Comparison Study</a:t>
            </a:r>
          </a:p>
        </p:txBody>
      </p:sp>
    </p:spTree>
    <p:extLst>
      <p:ext uri="{BB962C8B-B14F-4D97-AF65-F5344CB8AC3E}">
        <p14:creationId xmlns:p14="http://schemas.microsoft.com/office/powerpoint/2010/main" val="377820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4A2B0-ECD9-6521-EA3F-9651B13A0B0C}"/>
              </a:ext>
            </a:extLst>
          </p:cNvPr>
          <p:cNvSpPr>
            <a:spLocks noGrp="1"/>
          </p:cNvSpPr>
          <p:nvPr>
            <p:ph idx="1"/>
          </p:nvPr>
        </p:nvSpPr>
        <p:spPr>
          <a:xfrm>
            <a:off x="1103312" y="980663"/>
            <a:ext cx="8946541" cy="2338494"/>
          </a:xfrm>
        </p:spPr>
        <p:txBody>
          <a:bodyPr/>
          <a:lstStyle/>
          <a:p>
            <a:endParaRPr lang="en-IN" dirty="0"/>
          </a:p>
          <a:p>
            <a:r>
              <a:rPr lang="en-IN" b="1" dirty="0"/>
              <a:t>Only QTcd showed significant statistical correlation after thrombolysis in predicting the outcome of MI patients (p = 0.0120) with the median [interquartile range (IQR)] QTcd of 0.01 (0–0.09) in discharged patients and 0 (−0.09–0.03) in patients who expired</a:t>
            </a:r>
          </a:p>
        </p:txBody>
      </p:sp>
      <p:pic>
        <p:nvPicPr>
          <p:cNvPr id="5" name="Picture 4">
            <a:extLst>
              <a:ext uri="{FF2B5EF4-FFF2-40B4-BE49-F238E27FC236}">
                <a16:creationId xmlns:a16="http://schemas.microsoft.com/office/drawing/2014/main" id="{97F7BAB1-3B11-A644-1E4C-43885784C8D1}"/>
              </a:ext>
            </a:extLst>
          </p:cNvPr>
          <p:cNvPicPr>
            <a:picLocks noChangeAspect="1"/>
          </p:cNvPicPr>
          <p:nvPr/>
        </p:nvPicPr>
        <p:blipFill>
          <a:blip r:embed="rId2"/>
          <a:stretch>
            <a:fillRect/>
          </a:stretch>
        </p:blipFill>
        <p:spPr>
          <a:xfrm>
            <a:off x="877340" y="3538844"/>
            <a:ext cx="9398484" cy="1986798"/>
          </a:xfrm>
          <a:prstGeom prst="rect">
            <a:avLst/>
          </a:prstGeom>
        </p:spPr>
      </p:pic>
    </p:spTree>
    <p:extLst>
      <p:ext uri="{BB962C8B-B14F-4D97-AF65-F5344CB8AC3E}">
        <p14:creationId xmlns:p14="http://schemas.microsoft.com/office/powerpoint/2010/main" val="211403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3EEE-FBD2-E141-CD1E-A3FBE1084E36}"/>
              </a:ext>
            </a:extLst>
          </p:cNvPr>
          <p:cNvSpPr>
            <a:spLocks noGrp="1"/>
          </p:cNvSpPr>
          <p:nvPr>
            <p:ph type="title"/>
          </p:nvPr>
        </p:nvSpPr>
        <p:spPr>
          <a:xfrm>
            <a:off x="752128" y="609601"/>
            <a:ext cx="9404723" cy="965265"/>
          </a:xfrm>
        </p:spPr>
        <p:txBody>
          <a:bodyPr/>
          <a:lstStyle/>
          <a:p>
            <a:r>
              <a:rPr lang="en-IN" b="1" dirty="0">
                <a:solidFill>
                  <a:srgbClr val="00B0F0"/>
                </a:solidFill>
              </a:rPr>
              <a:t>STUDY LIMITATIONS</a:t>
            </a:r>
          </a:p>
        </p:txBody>
      </p:sp>
      <p:sp>
        <p:nvSpPr>
          <p:cNvPr id="3" name="Content Placeholder 2">
            <a:extLst>
              <a:ext uri="{FF2B5EF4-FFF2-40B4-BE49-F238E27FC236}">
                <a16:creationId xmlns:a16="http://schemas.microsoft.com/office/drawing/2014/main" id="{898E9D5F-780E-14B7-BED3-B3BEB653DDF8}"/>
              </a:ext>
            </a:extLst>
          </p:cNvPr>
          <p:cNvSpPr>
            <a:spLocks noGrp="1"/>
          </p:cNvSpPr>
          <p:nvPr>
            <p:ph idx="1"/>
          </p:nvPr>
        </p:nvSpPr>
        <p:spPr/>
        <p:txBody>
          <a:bodyPr>
            <a:normAutofit/>
          </a:bodyPr>
          <a:lstStyle/>
          <a:p>
            <a:r>
              <a:rPr lang="en-IN" b="1" dirty="0"/>
              <a:t>Since the QT parameter measurement was done manually and the readings were subjective, this is a non-standardized way, and that would preclude the use of this QT parameter commonly.</a:t>
            </a:r>
          </a:p>
          <a:p>
            <a:r>
              <a:rPr lang="en-IN" b="1" dirty="0"/>
              <a:t>It is largely unclear if QTd adds any additional information relative to other prognostic markers and to quantify that information even if it adds any.</a:t>
            </a:r>
          </a:p>
          <a:p>
            <a:r>
              <a:rPr lang="en-IN" b="1" dirty="0"/>
              <a:t>The outcomes in the longer term were not studied in this study. </a:t>
            </a:r>
          </a:p>
          <a:p>
            <a:r>
              <a:rPr lang="en-IN" b="1" dirty="0"/>
              <a:t>Therefore, further research studies need to be done to confirm the clinical consequence of reduced QTd after thrombolysis.</a:t>
            </a:r>
          </a:p>
        </p:txBody>
      </p:sp>
    </p:spTree>
    <p:extLst>
      <p:ext uri="{BB962C8B-B14F-4D97-AF65-F5344CB8AC3E}">
        <p14:creationId xmlns:p14="http://schemas.microsoft.com/office/powerpoint/2010/main" val="138756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23CC-B31F-6D37-D732-933AFB2034D6}"/>
              </a:ext>
            </a:extLst>
          </p:cNvPr>
          <p:cNvSpPr>
            <a:spLocks noGrp="1"/>
          </p:cNvSpPr>
          <p:nvPr>
            <p:ph type="title"/>
          </p:nvPr>
        </p:nvSpPr>
        <p:spPr>
          <a:xfrm>
            <a:off x="818389" y="609601"/>
            <a:ext cx="9404723" cy="872499"/>
          </a:xfrm>
        </p:spPr>
        <p:txBody>
          <a:bodyPr/>
          <a:lstStyle/>
          <a:p>
            <a:r>
              <a:rPr lang="en-IN" b="1" dirty="0">
                <a:solidFill>
                  <a:srgbClr val="00B0F0"/>
                </a:solidFill>
              </a:rPr>
              <a:t>CONCLUSION</a:t>
            </a:r>
          </a:p>
        </p:txBody>
      </p:sp>
      <p:sp>
        <p:nvSpPr>
          <p:cNvPr id="3" name="Content Placeholder 2">
            <a:extLst>
              <a:ext uri="{FF2B5EF4-FFF2-40B4-BE49-F238E27FC236}">
                <a16:creationId xmlns:a16="http://schemas.microsoft.com/office/drawing/2014/main" id="{3EAE69AC-A08D-1822-A0FE-A23FD918A757}"/>
              </a:ext>
            </a:extLst>
          </p:cNvPr>
          <p:cNvSpPr>
            <a:spLocks noGrp="1"/>
          </p:cNvSpPr>
          <p:nvPr>
            <p:ph idx="1"/>
          </p:nvPr>
        </p:nvSpPr>
        <p:spPr>
          <a:xfrm>
            <a:off x="1103312" y="1853248"/>
            <a:ext cx="8946541" cy="4395151"/>
          </a:xfrm>
        </p:spPr>
        <p:txBody>
          <a:bodyPr>
            <a:normAutofit/>
          </a:bodyPr>
          <a:lstStyle/>
          <a:p>
            <a:r>
              <a:rPr lang="en-IN" b="1" dirty="0"/>
              <a:t>The results of the present study show that successful thrombolysis is associated with lesser QTd on ECG in patients of AMI. </a:t>
            </a:r>
          </a:p>
          <a:p>
            <a:r>
              <a:rPr lang="en-IN" b="1" dirty="0"/>
              <a:t>Our data support the hypothesis that QTd after MI depends on reperfusion status. Reduction in QTd may be a mechanism of benefit of thrombolytic therapy.</a:t>
            </a:r>
          </a:p>
          <a:p>
            <a:r>
              <a:rPr lang="en-IN" b="1" dirty="0"/>
              <a:t>The predictive significance of prolonged QTd is still a subject of debate.</a:t>
            </a:r>
          </a:p>
          <a:p>
            <a:r>
              <a:rPr lang="en-IN" b="1" dirty="0"/>
              <a:t>Based on the existing data, it can be explained by the effect of scarred myocardium on future arrhythmogenicity, which is reflected in the amount of QTd.</a:t>
            </a:r>
          </a:p>
          <a:p>
            <a:r>
              <a:rPr lang="en-IN" b="1" dirty="0"/>
              <a:t>Thus, at the very least, it can be an indicator of increased risk of death after AMI</a:t>
            </a:r>
          </a:p>
        </p:txBody>
      </p:sp>
    </p:spTree>
    <p:extLst>
      <p:ext uri="{BB962C8B-B14F-4D97-AF65-F5344CB8AC3E}">
        <p14:creationId xmlns:p14="http://schemas.microsoft.com/office/powerpoint/2010/main" val="305476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B766C174-157E-D604-B4D0-0BF885A51F38}"/>
              </a:ext>
            </a:extLst>
          </p:cNvPr>
          <p:cNvPicPr/>
          <p:nvPr/>
        </p:nvPicPr>
        <p:blipFill>
          <a:blip r:embed="rId2" cstate="print"/>
          <a:stretch>
            <a:fillRect/>
          </a:stretch>
        </p:blipFill>
        <p:spPr>
          <a:xfrm>
            <a:off x="0" y="0"/>
            <a:ext cx="12196762" cy="6858000"/>
          </a:xfrm>
          <a:prstGeom prst="rect">
            <a:avLst/>
          </a:prstGeom>
        </p:spPr>
      </p:pic>
      <p:sp>
        <p:nvSpPr>
          <p:cNvPr id="8" name="object 3">
            <a:extLst>
              <a:ext uri="{FF2B5EF4-FFF2-40B4-BE49-F238E27FC236}">
                <a16:creationId xmlns:a16="http://schemas.microsoft.com/office/drawing/2014/main" id="{129C2163-EB38-12EB-98C0-75F7C47F9B64}"/>
              </a:ext>
            </a:extLst>
          </p:cNvPr>
          <p:cNvSpPr txBox="1">
            <a:spLocks noGrp="1"/>
          </p:cNvSpPr>
          <p:nvPr>
            <p:ph type="title"/>
          </p:nvPr>
        </p:nvSpPr>
        <p:spPr>
          <a:xfrm>
            <a:off x="6037006" y="2910348"/>
            <a:ext cx="6098860" cy="1122102"/>
          </a:xfrm>
          <a:prstGeom prst="rect">
            <a:avLst/>
          </a:prstGeom>
        </p:spPr>
        <p:txBody>
          <a:bodyPr vert="horz" wrap="square" lIns="0" tIns="13970" rIns="0" bIns="0" rtlCol="0">
            <a:spAutoFit/>
          </a:bodyPr>
          <a:lstStyle/>
          <a:p>
            <a:pPr marL="12700">
              <a:lnSpc>
                <a:spcPct val="100000"/>
              </a:lnSpc>
              <a:spcBef>
                <a:spcPts val="110"/>
              </a:spcBef>
            </a:pPr>
            <a:r>
              <a:rPr lang="en-IN" sz="7200" b="1" spc="-310" dirty="0">
                <a:solidFill>
                  <a:schemeClr val="tx1"/>
                </a:solidFill>
                <a:latin typeface="Bradley Hand ITC" panose="03070402050302030203" pitchFamily="66" charset="0"/>
              </a:rPr>
              <a:t>THANK YOU</a:t>
            </a:r>
            <a:endParaRPr sz="7200" b="1" dirty="0">
              <a:solidFill>
                <a:schemeClr val="tx1"/>
              </a:solidFill>
              <a:latin typeface="Bradley Hand ITC" panose="03070402050302030203" pitchFamily="66" charset="0"/>
            </a:endParaRPr>
          </a:p>
        </p:txBody>
      </p:sp>
    </p:spTree>
    <p:extLst>
      <p:ext uri="{BB962C8B-B14F-4D97-AF65-F5344CB8AC3E}">
        <p14:creationId xmlns:p14="http://schemas.microsoft.com/office/powerpoint/2010/main" val="39974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4DC67-8BA4-B664-FFA9-517E1406DEA5}"/>
              </a:ext>
            </a:extLst>
          </p:cNvPr>
          <p:cNvPicPr>
            <a:picLocks noChangeAspect="1"/>
          </p:cNvPicPr>
          <p:nvPr/>
        </p:nvPicPr>
        <p:blipFill>
          <a:blip r:embed="rId2"/>
          <a:stretch>
            <a:fillRect/>
          </a:stretch>
        </p:blipFill>
        <p:spPr>
          <a:xfrm>
            <a:off x="983974" y="233983"/>
            <a:ext cx="10224052" cy="6390033"/>
          </a:xfrm>
          <a:prstGeom prst="rect">
            <a:avLst/>
          </a:prstGeom>
        </p:spPr>
      </p:pic>
    </p:spTree>
    <p:extLst>
      <p:ext uri="{BB962C8B-B14F-4D97-AF65-F5344CB8AC3E}">
        <p14:creationId xmlns:p14="http://schemas.microsoft.com/office/powerpoint/2010/main" val="418298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E83A-FE6F-4A53-95E4-795687737F68}"/>
              </a:ext>
            </a:extLst>
          </p:cNvPr>
          <p:cNvSpPr>
            <a:spLocks noGrp="1"/>
          </p:cNvSpPr>
          <p:nvPr>
            <p:ph type="title"/>
          </p:nvPr>
        </p:nvSpPr>
        <p:spPr>
          <a:xfrm>
            <a:off x="1103312" y="609600"/>
            <a:ext cx="9404723" cy="1007166"/>
          </a:xfrm>
        </p:spPr>
        <p:txBody>
          <a:bodyPr/>
          <a:lstStyle/>
          <a:p>
            <a:r>
              <a:rPr lang="en-IN" b="1" dirty="0">
                <a:solidFill>
                  <a:srgbClr val="00B0F0"/>
                </a:solidFill>
              </a:rPr>
              <a:t>INTRODUCTION</a:t>
            </a:r>
          </a:p>
        </p:txBody>
      </p:sp>
      <p:sp>
        <p:nvSpPr>
          <p:cNvPr id="3" name="Content Placeholder 2">
            <a:extLst>
              <a:ext uri="{FF2B5EF4-FFF2-40B4-BE49-F238E27FC236}">
                <a16:creationId xmlns:a16="http://schemas.microsoft.com/office/drawing/2014/main" id="{0B73A93A-413D-6D93-B3EE-E29653F73834}"/>
              </a:ext>
            </a:extLst>
          </p:cNvPr>
          <p:cNvSpPr>
            <a:spLocks noGrp="1"/>
          </p:cNvSpPr>
          <p:nvPr>
            <p:ph idx="1"/>
          </p:nvPr>
        </p:nvSpPr>
        <p:spPr>
          <a:xfrm>
            <a:off x="1103312" y="1616766"/>
            <a:ext cx="8946541" cy="4631634"/>
          </a:xfrm>
        </p:spPr>
        <p:txBody>
          <a:bodyPr>
            <a:normAutofit/>
          </a:bodyPr>
          <a:lstStyle/>
          <a:p>
            <a:r>
              <a:rPr lang="en-IN" b="1" dirty="0"/>
              <a:t>Acute myocardial infarction stands as one of the most catastrophic occurrences in the progression of coronary artery disease(CAD)</a:t>
            </a:r>
          </a:p>
          <a:p>
            <a:r>
              <a:rPr lang="en-IN" b="1" dirty="0"/>
              <a:t>It is the most common diagnosis in hospitalized patients in developed countries.</a:t>
            </a:r>
          </a:p>
          <a:p>
            <a:r>
              <a:rPr lang="en-IN" b="1" dirty="0"/>
              <a:t>Roughly 50% of AMI-related deaths occur before the patient arrives at the hospital.</a:t>
            </a:r>
          </a:p>
          <a:p>
            <a:r>
              <a:rPr lang="en-IN" b="1" dirty="0"/>
              <a:t>Despite notable recent improvements in AMI treatment, its occurrence is linked to substantial early and late mortality.</a:t>
            </a:r>
          </a:p>
          <a:p>
            <a:r>
              <a:rPr lang="en-IN" b="1" dirty="0"/>
              <a:t>Early (both out and in-hospital) mortality is attributed to arrhythmic events, mainly ventricular tachycardia and ventricular fibrillation</a:t>
            </a:r>
          </a:p>
          <a:p>
            <a:endParaRPr lang="en-IN" dirty="0"/>
          </a:p>
        </p:txBody>
      </p:sp>
    </p:spTree>
    <p:extLst>
      <p:ext uri="{BB962C8B-B14F-4D97-AF65-F5344CB8AC3E}">
        <p14:creationId xmlns:p14="http://schemas.microsoft.com/office/powerpoint/2010/main" val="4218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E0C40-B75D-09F8-C9AF-444ADE1CFA85}"/>
              </a:ext>
            </a:extLst>
          </p:cNvPr>
          <p:cNvSpPr>
            <a:spLocks noGrp="1"/>
          </p:cNvSpPr>
          <p:nvPr>
            <p:ph idx="1"/>
          </p:nvPr>
        </p:nvSpPr>
        <p:spPr>
          <a:xfrm>
            <a:off x="1103312" y="1113182"/>
            <a:ext cx="8946541" cy="5135217"/>
          </a:xfrm>
        </p:spPr>
        <p:txBody>
          <a:bodyPr>
            <a:normAutofit/>
          </a:bodyPr>
          <a:lstStyle/>
          <a:p>
            <a:pPr marL="0" indent="0">
              <a:buNone/>
            </a:pPr>
            <a:endParaRPr lang="en-IN" dirty="0"/>
          </a:p>
          <a:p>
            <a:r>
              <a:rPr lang="en-IN" b="1" dirty="0"/>
              <a:t>QT interval represents the electrical activity of the ventricles during systole</a:t>
            </a:r>
          </a:p>
          <a:p>
            <a:r>
              <a:rPr lang="en-IN" b="1" dirty="0"/>
              <a:t>Ventricular systole comprises two phases, including depolarization and repolarization</a:t>
            </a:r>
          </a:p>
          <a:p>
            <a:r>
              <a:rPr lang="en-IN" b="1" dirty="0"/>
              <a:t>QT interval can be altered by any change in cardiac electrophysiology, autonomic tone, pharmacological characteristics or electrolyte imbalance</a:t>
            </a:r>
          </a:p>
          <a:p>
            <a:r>
              <a:rPr lang="en-IN" b="1" dirty="0"/>
              <a:t>Variable cells in distinct areas of the left ventricle have variable ventricular repolarization times, resulting in regional heterogeneity of repolarization time, which in turn results in QT interval dispersion in different ECG leads</a:t>
            </a:r>
          </a:p>
          <a:p>
            <a:endParaRPr lang="en-IN" dirty="0"/>
          </a:p>
        </p:txBody>
      </p:sp>
    </p:spTree>
    <p:extLst>
      <p:ext uri="{BB962C8B-B14F-4D97-AF65-F5344CB8AC3E}">
        <p14:creationId xmlns:p14="http://schemas.microsoft.com/office/powerpoint/2010/main" val="378556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452CD-7CAF-45B6-6C47-5AC51C5ACC42}"/>
              </a:ext>
            </a:extLst>
          </p:cNvPr>
          <p:cNvSpPr>
            <a:spLocks noGrp="1"/>
          </p:cNvSpPr>
          <p:nvPr>
            <p:ph idx="1"/>
          </p:nvPr>
        </p:nvSpPr>
        <p:spPr>
          <a:xfrm>
            <a:off x="1211911" y="1494184"/>
            <a:ext cx="8946541" cy="4903304"/>
          </a:xfrm>
        </p:spPr>
        <p:txBody>
          <a:bodyPr>
            <a:normAutofit/>
          </a:bodyPr>
          <a:lstStyle/>
          <a:p>
            <a:r>
              <a:rPr lang="en-IN" b="1" dirty="0"/>
              <a:t>Increased dispersion of ventricular recovery time facilitates the occurrence of severe ventricular arrhythmias.</a:t>
            </a:r>
          </a:p>
          <a:p>
            <a:r>
              <a:rPr lang="en-IN" b="1" dirty="0"/>
              <a:t>Patients experiencing arrhythmias display notably higher QTd compared to similar patients who do not experience such occurrences.</a:t>
            </a:r>
          </a:p>
          <a:p>
            <a:r>
              <a:rPr lang="en-IN" b="1" dirty="0"/>
              <a:t>Resting QTd fluctuates between 30 and 60 milliseconds in healthy subjects, but between 60 and 80 milliseconds in patients with CAD</a:t>
            </a:r>
          </a:p>
          <a:p>
            <a:r>
              <a:rPr lang="en-IN" b="1" dirty="0"/>
              <a:t>QTd stands as a crucial indicator that mirrors fluctuations in ventricular repolarization and the potential for developing arrhythmias.</a:t>
            </a:r>
          </a:p>
          <a:p>
            <a:endParaRPr lang="en-IN" dirty="0"/>
          </a:p>
        </p:txBody>
      </p:sp>
    </p:spTree>
    <p:extLst>
      <p:ext uri="{BB962C8B-B14F-4D97-AF65-F5344CB8AC3E}">
        <p14:creationId xmlns:p14="http://schemas.microsoft.com/office/powerpoint/2010/main" val="52174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EC19-584B-CB4A-181F-6C624E0929B8}"/>
              </a:ext>
            </a:extLst>
          </p:cNvPr>
          <p:cNvSpPr>
            <a:spLocks noGrp="1"/>
          </p:cNvSpPr>
          <p:nvPr>
            <p:ph type="title"/>
          </p:nvPr>
        </p:nvSpPr>
        <p:spPr>
          <a:xfrm>
            <a:off x="778633" y="609601"/>
            <a:ext cx="9404723" cy="965265"/>
          </a:xfrm>
        </p:spPr>
        <p:txBody>
          <a:bodyPr/>
          <a:lstStyle/>
          <a:p>
            <a:r>
              <a:rPr lang="en-IN" b="1" dirty="0">
                <a:solidFill>
                  <a:srgbClr val="00B0F0"/>
                </a:solidFill>
              </a:rPr>
              <a:t>OBJECTIVE OF STUDY</a:t>
            </a:r>
          </a:p>
        </p:txBody>
      </p:sp>
      <p:sp>
        <p:nvSpPr>
          <p:cNvPr id="3" name="Content Placeholder 2">
            <a:extLst>
              <a:ext uri="{FF2B5EF4-FFF2-40B4-BE49-F238E27FC236}">
                <a16:creationId xmlns:a16="http://schemas.microsoft.com/office/drawing/2014/main" id="{C0BB09FD-54BF-4822-C592-0B8523A44460}"/>
              </a:ext>
            </a:extLst>
          </p:cNvPr>
          <p:cNvSpPr>
            <a:spLocks noGrp="1"/>
          </p:cNvSpPr>
          <p:nvPr>
            <p:ph idx="1"/>
          </p:nvPr>
        </p:nvSpPr>
        <p:spPr/>
        <p:txBody>
          <a:bodyPr/>
          <a:lstStyle/>
          <a:p>
            <a:r>
              <a:rPr lang="en-IN" b="1" dirty="0"/>
              <a:t>The present study was designed </a:t>
            </a:r>
          </a:p>
          <a:p>
            <a:pPr marL="0" indent="0">
              <a:buNone/>
            </a:pPr>
            <a:r>
              <a:rPr lang="en-IN" b="1" dirty="0"/>
              <a:t>           (1) to measure the QT, corrected QT interval (QTc), QTd, and corrected QT dispersion (QTcd) intervals before and after thrombolysis in patients with AMI and </a:t>
            </a:r>
          </a:p>
          <a:p>
            <a:pPr marL="0" indent="0">
              <a:buNone/>
            </a:pPr>
            <a:r>
              <a:rPr lang="en-IN" b="1" dirty="0"/>
              <a:t>           (2) to determine prognostic implications of QTd in AMI.</a:t>
            </a:r>
          </a:p>
        </p:txBody>
      </p:sp>
    </p:spTree>
    <p:extLst>
      <p:ext uri="{BB962C8B-B14F-4D97-AF65-F5344CB8AC3E}">
        <p14:creationId xmlns:p14="http://schemas.microsoft.com/office/powerpoint/2010/main" val="8256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2F37-C1EE-2186-52ED-22F2923D1DCE}"/>
              </a:ext>
            </a:extLst>
          </p:cNvPr>
          <p:cNvSpPr>
            <a:spLocks noGrp="1"/>
          </p:cNvSpPr>
          <p:nvPr>
            <p:ph type="title"/>
          </p:nvPr>
        </p:nvSpPr>
        <p:spPr>
          <a:xfrm>
            <a:off x="791885" y="731013"/>
            <a:ext cx="9404723" cy="899004"/>
          </a:xfrm>
        </p:spPr>
        <p:txBody>
          <a:bodyPr/>
          <a:lstStyle/>
          <a:p>
            <a:r>
              <a:rPr lang="en-IN" b="1" dirty="0">
                <a:solidFill>
                  <a:srgbClr val="00B0F0"/>
                </a:solidFill>
              </a:rPr>
              <a:t>STUDY DESIGN</a:t>
            </a:r>
          </a:p>
        </p:txBody>
      </p:sp>
      <p:sp>
        <p:nvSpPr>
          <p:cNvPr id="3" name="Content Placeholder 2">
            <a:extLst>
              <a:ext uri="{FF2B5EF4-FFF2-40B4-BE49-F238E27FC236}">
                <a16:creationId xmlns:a16="http://schemas.microsoft.com/office/drawing/2014/main" id="{44F173AA-189A-EDC2-EFE7-D08FCEDEAAA6}"/>
              </a:ext>
            </a:extLst>
          </p:cNvPr>
          <p:cNvSpPr>
            <a:spLocks noGrp="1"/>
          </p:cNvSpPr>
          <p:nvPr>
            <p:ph idx="1"/>
          </p:nvPr>
        </p:nvSpPr>
        <p:spPr/>
        <p:txBody>
          <a:bodyPr/>
          <a:lstStyle/>
          <a:p>
            <a:r>
              <a:rPr lang="en-IN" b="1" dirty="0"/>
              <a:t>This was a before and after comparison study</a:t>
            </a:r>
          </a:p>
          <a:p>
            <a:r>
              <a:rPr lang="en-IN" b="1" dirty="0"/>
              <a:t>Conducted in the ICU of a tertiary care centre in Central India</a:t>
            </a:r>
          </a:p>
          <a:p>
            <a:r>
              <a:rPr lang="en-IN" b="1" dirty="0"/>
              <a:t>Carried out in patients with AMI (STEMI)] who underwent thrombolysis in ICU.</a:t>
            </a:r>
          </a:p>
          <a:p>
            <a:r>
              <a:rPr lang="en-IN" b="1" dirty="0"/>
              <a:t>A total of 160 participants were enrolled over the time period of 24 months</a:t>
            </a:r>
          </a:p>
          <a:p>
            <a:r>
              <a:rPr lang="en-IN" b="1" dirty="0"/>
              <a:t>Using the convenience sampling technique</a:t>
            </a:r>
          </a:p>
        </p:txBody>
      </p:sp>
    </p:spTree>
    <p:extLst>
      <p:ext uri="{BB962C8B-B14F-4D97-AF65-F5344CB8AC3E}">
        <p14:creationId xmlns:p14="http://schemas.microsoft.com/office/powerpoint/2010/main" val="83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18CF5-7EC5-3C6E-3FD3-D24BA301EC74}"/>
              </a:ext>
            </a:extLst>
          </p:cNvPr>
          <p:cNvSpPr>
            <a:spLocks noGrp="1"/>
          </p:cNvSpPr>
          <p:nvPr>
            <p:ph idx="1"/>
          </p:nvPr>
        </p:nvSpPr>
        <p:spPr>
          <a:xfrm>
            <a:off x="1527381" y="874643"/>
            <a:ext cx="8946541" cy="5320747"/>
          </a:xfrm>
        </p:spPr>
        <p:txBody>
          <a:bodyPr>
            <a:normAutofit fontScale="92500" lnSpcReduction="10000"/>
          </a:bodyPr>
          <a:lstStyle/>
          <a:p>
            <a:pPr>
              <a:buFont typeface="Wingdings" panose="05000000000000000000" pitchFamily="2" charset="2"/>
              <a:buChar char="Ø"/>
            </a:pPr>
            <a:r>
              <a:rPr lang="en-IN" sz="2600" b="1" dirty="0">
                <a:solidFill>
                  <a:srgbClr val="00B0F0"/>
                </a:solidFill>
              </a:rPr>
              <a:t>Inclusion criteria :</a:t>
            </a:r>
            <a:endParaRPr lang="en-IN" b="1" dirty="0">
              <a:solidFill>
                <a:srgbClr val="00B0F0"/>
              </a:solidFill>
            </a:endParaRPr>
          </a:p>
          <a:p>
            <a:pPr marL="0" indent="0">
              <a:buNone/>
            </a:pPr>
            <a:r>
              <a:rPr lang="en-IN" dirty="0"/>
              <a:t>	</a:t>
            </a:r>
            <a:r>
              <a:rPr lang="en-IN" b="1" dirty="0"/>
              <a:t>• Patients with AMI (STEMI).</a:t>
            </a:r>
          </a:p>
          <a:p>
            <a:pPr marL="0" indent="0">
              <a:buNone/>
            </a:pPr>
            <a:r>
              <a:rPr lang="en-IN" b="1" dirty="0"/>
              <a:t> 	• Treatment with a thrombolytic agent (streptokinase).</a:t>
            </a:r>
          </a:p>
          <a:p>
            <a:pPr marL="0" indent="0">
              <a:buNone/>
            </a:pPr>
            <a:endParaRPr lang="en-IN" dirty="0"/>
          </a:p>
          <a:p>
            <a:pPr marL="0" indent="0">
              <a:buNone/>
            </a:pPr>
            <a:endParaRPr lang="en-IN" dirty="0"/>
          </a:p>
          <a:p>
            <a:pPr>
              <a:buFont typeface="Wingdings" panose="05000000000000000000" pitchFamily="2" charset="2"/>
              <a:buChar char="Ø"/>
            </a:pPr>
            <a:r>
              <a:rPr lang="en-IN" sz="2600" b="1" dirty="0">
                <a:solidFill>
                  <a:srgbClr val="FF0000"/>
                </a:solidFill>
              </a:rPr>
              <a:t>Exclusion criteria:</a:t>
            </a:r>
            <a:endParaRPr lang="en-IN" b="1" dirty="0">
              <a:solidFill>
                <a:srgbClr val="FF0000"/>
              </a:solidFill>
            </a:endParaRPr>
          </a:p>
          <a:p>
            <a:pPr marL="0" indent="0">
              <a:buNone/>
            </a:pPr>
            <a:r>
              <a:rPr lang="en-IN" b="1" dirty="0"/>
              <a:t>	• Drugs affecting QT interval.</a:t>
            </a:r>
          </a:p>
          <a:p>
            <a:pPr marL="0" indent="0">
              <a:buNone/>
            </a:pPr>
            <a:r>
              <a:rPr lang="en-IN" b="1" dirty="0"/>
              <a:t>	• Prior coronary bypass surgery.</a:t>
            </a:r>
          </a:p>
          <a:p>
            <a:pPr marL="0" indent="0">
              <a:buNone/>
            </a:pPr>
            <a:r>
              <a:rPr lang="en-IN" b="1" dirty="0"/>
              <a:t>	• Atrial fibrillation.</a:t>
            </a:r>
          </a:p>
          <a:p>
            <a:pPr marL="0" indent="0">
              <a:buNone/>
            </a:pPr>
            <a:r>
              <a:rPr lang="en-IN" b="1" dirty="0"/>
              <a:t>	• Serum potassium &lt;3.5 mmol/L or &gt;5.0 mmol/L.</a:t>
            </a:r>
          </a:p>
          <a:p>
            <a:pPr marL="0" indent="0">
              <a:buNone/>
            </a:pPr>
            <a:r>
              <a:rPr lang="en-IN" b="1" dirty="0"/>
              <a:t>	• Hypertrophic cardiomyopathy.</a:t>
            </a:r>
          </a:p>
          <a:p>
            <a:pPr marL="0" indent="0">
              <a:buNone/>
            </a:pPr>
            <a:r>
              <a:rPr lang="en-IN" b="1" dirty="0"/>
              <a:t>	• Bundle branch blocks.</a:t>
            </a:r>
          </a:p>
          <a:p>
            <a:pPr marL="0" indent="0">
              <a:buNone/>
            </a:pPr>
            <a:r>
              <a:rPr lang="en-IN" b="1" dirty="0"/>
              <a:t>	• Congenital long QT syndromes</a:t>
            </a:r>
            <a:r>
              <a:rPr lang="en-IN" dirty="0"/>
              <a:t>.</a:t>
            </a:r>
          </a:p>
        </p:txBody>
      </p:sp>
    </p:spTree>
    <p:extLst>
      <p:ext uri="{BB962C8B-B14F-4D97-AF65-F5344CB8AC3E}">
        <p14:creationId xmlns:p14="http://schemas.microsoft.com/office/powerpoint/2010/main" val="2662228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170</TotalTime>
  <Words>1439</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Bradley Hand ITC</vt:lpstr>
      <vt:lpstr>Century Gothic</vt:lpstr>
      <vt:lpstr>Wingdings</vt:lpstr>
      <vt:lpstr>Wingdings 3</vt:lpstr>
      <vt:lpstr>Ion</vt:lpstr>
      <vt:lpstr>JOURNAL PRESENTATION 2nd MEDICAL UNIT</vt:lpstr>
      <vt:lpstr>A Study on QT Dispersion before and after Thrombolysis in Acute Myocardial Infarction and its Prognostic Implications: A before and after Comparison Study</vt:lpstr>
      <vt:lpstr>PowerPoint Presentation</vt:lpstr>
      <vt:lpstr>INTRODUCTION</vt:lpstr>
      <vt:lpstr>PowerPoint Presentation</vt:lpstr>
      <vt:lpstr>PowerPoint Presentation</vt:lpstr>
      <vt:lpstr>OBJECTIVE OF STUDY</vt:lpstr>
      <vt:lpstr>STUDY DESIGN</vt:lpstr>
      <vt:lpstr>PowerPoint Presentation</vt:lpstr>
      <vt:lpstr>OPERATIONAL DEFINITIONS</vt:lpstr>
      <vt:lpstr>PowerPoint Presentation</vt:lpstr>
      <vt:lpstr>COLLECTION OF DATA</vt:lpstr>
      <vt:lpstr>Statistical Analysis</vt:lpstr>
      <vt:lpstr>RESULTS</vt:lpstr>
      <vt:lpstr>PowerPoint Presentation</vt:lpstr>
      <vt:lpstr>PowerPoint Presentation</vt:lpstr>
      <vt:lpstr>PowerPoint Presentation</vt:lpstr>
      <vt:lpstr>PowerPoint Presentation</vt:lpstr>
      <vt:lpstr>PowerPoint Presentation</vt:lpstr>
      <vt:lpstr>PowerPoint Presentation</vt:lpstr>
      <vt:lpstr>STUDY LIMITATIONS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PRESENTATION 2nd MEDICAL UNIT</dc:title>
  <dc:creator>Panneer Selvam M 63</dc:creator>
  <cp:lastModifiedBy>Panneer Selvam M 63</cp:lastModifiedBy>
  <cp:revision>3</cp:revision>
  <dcterms:created xsi:type="dcterms:W3CDTF">2024-01-19T18:27:10Z</dcterms:created>
  <dcterms:modified xsi:type="dcterms:W3CDTF">2024-01-19T21:29:16Z</dcterms:modified>
</cp:coreProperties>
</file>