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6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5E22F6-C7E0-4E56-A906-0855810F5571}">
          <p14:sldIdLst>
            <p14:sldId id="266"/>
            <p14:sldId id="270"/>
          </p14:sldIdLst>
        </p14:section>
        <p14:section name="Untitled Section" id="{8333494E-4674-464C-91CA-61353F03233E}">
          <p14:sldIdLst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07DB9-3964-4719-BA6D-5D8581C7CE4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11ED695-BE29-4BDF-BFF7-FBCFAD73F4CC}">
      <dgm:prSet phldrT="[Text]" custT="1"/>
      <dgm:spPr/>
      <dgm:t>
        <a:bodyPr/>
        <a:lstStyle/>
        <a:p>
          <a:r>
            <a:rPr lang="en-US" sz="1800" dirty="0"/>
            <a:t>Male Offspring</a:t>
          </a:r>
          <a:endParaRPr lang="en-IN" sz="1800" dirty="0"/>
        </a:p>
      </dgm:t>
    </dgm:pt>
    <dgm:pt modelId="{B3B47366-7C8D-460A-8408-6873BE459A18}" type="parTrans" cxnId="{8FCB7491-EFB9-4B50-97EC-51420F0AB9D6}">
      <dgm:prSet/>
      <dgm:spPr/>
      <dgm:t>
        <a:bodyPr/>
        <a:lstStyle/>
        <a:p>
          <a:endParaRPr lang="en-IN"/>
        </a:p>
      </dgm:t>
    </dgm:pt>
    <dgm:pt modelId="{65C1BBE6-CB8D-4F81-9119-7CE4E88B41E5}" type="sibTrans" cxnId="{8FCB7491-EFB9-4B50-97EC-51420F0AB9D6}">
      <dgm:prSet/>
      <dgm:spPr/>
      <dgm:t>
        <a:bodyPr/>
        <a:lstStyle/>
        <a:p>
          <a:endParaRPr lang="en-IN"/>
        </a:p>
      </dgm:t>
    </dgm:pt>
    <dgm:pt modelId="{67811103-9A63-4494-94EA-A0A8A86110A4}">
      <dgm:prSet phldrT="[Text]" custT="1"/>
      <dgm:spPr/>
      <dgm:t>
        <a:bodyPr/>
        <a:lstStyle/>
        <a:p>
          <a:r>
            <a:rPr lang="en-US" sz="1800" dirty="0"/>
            <a:t>Birth Weight      &lt; 3000g</a:t>
          </a:r>
          <a:endParaRPr lang="en-IN" sz="1800" dirty="0"/>
        </a:p>
      </dgm:t>
    </dgm:pt>
    <dgm:pt modelId="{69C829D8-5B11-4749-8C9C-28DEBD4C7028}" type="parTrans" cxnId="{A98DFCB8-DE46-46B9-8D7D-C1FD59B3FD3A}">
      <dgm:prSet/>
      <dgm:spPr/>
      <dgm:t>
        <a:bodyPr/>
        <a:lstStyle/>
        <a:p>
          <a:endParaRPr lang="en-IN"/>
        </a:p>
      </dgm:t>
    </dgm:pt>
    <dgm:pt modelId="{6B5951DF-AB7B-4E8A-BBF2-EE43BCDA9753}" type="sibTrans" cxnId="{A98DFCB8-DE46-46B9-8D7D-C1FD59B3FD3A}">
      <dgm:prSet/>
      <dgm:spPr/>
      <dgm:t>
        <a:bodyPr/>
        <a:lstStyle/>
        <a:p>
          <a:endParaRPr lang="en-IN"/>
        </a:p>
      </dgm:t>
    </dgm:pt>
    <dgm:pt modelId="{00A40536-3ECA-4E47-BDFA-66A305AAB2A1}">
      <dgm:prSet phldrT="[Text]" custT="1"/>
      <dgm:spPr/>
      <dgm:t>
        <a:bodyPr/>
        <a:lstStyle/>
        <a:p>
          <a:r>
            <a:rPr lang="en-US" sz="1800" dirty="0"/>
            <a:t>Gestational Age &lt; 37 Weeks</a:t>
          </a:r>
          <a:endParaRPr lang="en-IN" sz="1800" dirty="0"/>
        </a:p>
      </dgm:t>
    </dgm:pt>
    <dgm:pt modelId="{910EC1C2-070F-4121-B589-3FDF4B9C3626}" type="parTrans" cxnId="{5834E70B-6742-4B8C-965A-AEBBDFF7176C}">
      <dgm:prSet/>
      <dgm:spPr/>
      <dgm:t>
        <a:bodyPr/>
        <a:lstStyle/>
        <a:p>
          <a:endParaRPr lang="en-IN"/>
        </a:p>
      </dgm:t>
    </dgm:pt>
    <dgm:pt modelId="{DAE806E7-711D-4E7E-B872-F46DFC8F344C}" type="sibTrans" cxnId="{5834E70B-6742-4B8C-965A-AEBBDFF7176C}">
      <dgm:prSet/>
      <dgm:spPr/>
      <dgm:t>
        <a:bodyPr/>
        <a:lstStyle/>
        <a:p>
          <a:endParaRPr lang="en-IN"/>
        </a:p>
      </dgm:t>
    </dgm:pt>
    <dgm:pt modelId="{4ED1680A-4E4E-4A1D-A838-278B5861C218}">
      <dgm:prSet custT="1"/>
      <dgm:spPr/>
      <dgm:t>
        <a:bodyPr/>
        <a:lstStyle/>
        <a:p>
          <a:endParaRPr lang="en-US" sz="1800" dirty="0"/>
        </a:p>
        <a:p>
          <a:endParaRPr lang="en-US" sz="1800" dirty="0"/>
        </a:p>
        <a:p>
          <a:endParaRPr lang="en-US" sz="1800" dirty="0"/>
        </a:p>
        <a:p>
          <a:endParaRPr lang="en-US" sz="1800" dirty="0"/>
        </a:p>
        <a:p>
          <a:endParaRPr lang="en-US" sz="1800" dirty="0"/>
        </a:p>
        <a:p>
          <a:r>
            <a:rPr lang="en-US" sz="1800" dirty="0"/>
            <a:t>Systemic Glucocorticoid Treatment in Second Trimester</a:t>
          </a:r>
        </a:p>
        <a:p>
          <a:endParaRPr lang="en-US" sz="2400" dirty="0"/>
        </a:p>
        <a:p>
          <a:endParaRPr lang="en-US" sz="2400" dirty="0"/>
        </a:p>
        <a:p>
          <a:endParaRPr lang="en-US" sz="2400" dirty="0"/>
        </a:p>
        <a:p>
          <a:endParaRPr lang="en-IN" sz="2400" dirty="0"/>
        </a:p>
      </dgm:t>
    </dgm:pt>
    <dgm:pt modelId="{9D062DB2-217C-4371-A86D-936B2654AC37}" type="parTrans" cxnId="{830495E2-2EDA-476E-BDA8-CADB2AC6646C}">
      <dgm:prSet/>
      <dgm:spPr/>
      <dgm:t>
        <a:bodyPr/>
        <a:lstStyle/>
        <a:p>
          <a:endParaRPr lang="en-IN"/>
        </a:p>
      </dgm:t>
    </dgm:pt>
    <dgm:pt modelId="{7B2AF1DF-F18A-47B0-97C7-596716537500}" type="sibTrans" cxnId="{830495E2-2EDA-476E-BDA8-CADB2AC6646C}">
      <dgm:prSet/>
      <dgm:spPr/>
      <dgm:t>
        <a:bodyPr/>
        <a:lstStyle/>
        <a:p>
          <a:endParaRPr lang="en-IN"/>
        </a:p>
      </dgm:t>
    </dgm:pt>
    <dgm:pt modelId="{549D82F7-2FCE-40A9-81B4-07C4575174FD}">
      <dgm:prSet/>
      <dgm:spPr/>
      <dgm:t>
        <a:bodyPr/>
        <a:lstStyle/>
        <a:p>
          <a:r>
            <a:rPr lang="en-US" dirty="0"/>
            <a:t>Total Cumulative dose of more than 24mg hydrocortisone</a:t>
          </a:r>
        </a:p>
      </dgm:t>
    </dgm:pt>
    <dgm:pt modelId="{238A36C3-CC56-4EC1-BDD3-1171881058FC}" type="parTrans" cxnId="{698D1D35-7C25-4038-948D-58C0A065AD32}">
      <dgm:prSet/>
      <dgm:spPr/>
      <dgm:t>
        <a:bodyPr/>
        <a:lstStyle/>
        <a:p>
          <a:endParaRPr lang="en-IN"/>
        </a:p>
      </dgm:t>
    </dgm:pt>
    <dgm:pt modelId="{6C9CC690-AB0A-480B-9FF2-59A29F93DAF6}" type="sibTrans" cxnId="{698D1D35-7C25-4038-948D-58C0A065AD32}">
      <dgm:prSet/>
      <dgm:spPr/>
      <dgm:t>
        <a:bodyPr/>
        <a:lstStyle/>
        <a:p>
          <a:endParaRPr lang="en-IN"/>
        </a:p>
      </dgm:t>
    </dgm:pt>
    <dgm:pt modelId="{A8C5826B-33AA-4163-B749-62AF0AF5226F}" type="pres">
      <dgm:prSet presAssocID="{88907DB9-3964-4719-BA6D-5D8581C7CE41}" presName="Name0" presStyleCnt="0">
        <dgm:presLayoutVars>
          <dgm:dir/>
          <dgm:resizeHandles val="exact"/>
        </dgm:presLayoutVars>
      </dgm:prSet>
      <dgm:spPr/>
    </dgm:pt>
    <dgm:pt modelId="{FC403F44-A769-4F60-8E62-6AD9DDA718D7}" type="pres">
      <dgm:prSet presAssocID="{F11ED695-BE29-4BDF-BFF7-FBCFAD73F4CC}" presName="node" presStyleLbl="node1" presStyleIdx="0" presStyleCnt="5">
        <dgm:presLayoutVars>
          <dgm:bulletEnabled val="1"/>
        </dgm:presLayoutVars>
      </dgm:prSet>
      <dgm:spPr/>
    </dgm:pt>
    <dgm:pt modelId="{011DEF73-750C-4389-9F93-6697D8547AA3}" type="pres">
      <dgm:prSet presAssocID="{65C1BBE6-CB8D-4F81-9119-7CE4E88B41E5}" presName="sibTrans" presStyleCnt="0"/>
      <dgm:spPr/>
    </dgm:pt>
    <dgm:pt modelId="{20EB3807-82DC-4031-8FDF-4BBA3D86124C}" type="pres">
      <dgm:prSet presAssocID="{67811103-9A63-4494-94EA-A0A8A86110A4}" presName="node" presStyleLbl="node1" presStyleIdx="1" presStyleCnt="5">
        <dgm:presLayoutVars>
          <dgm:bulletEnabled val="1"/>
        </dgm:presLayoutVars>
      </dgm:prSet>
      <dgm:spPr/>
    </dgm:pt>
    <dgm:pt modelId="{ACFECC7F-E46A-48A0-AAC3-45B03377E7D3}" type="pres">
      <dgm:prSet presAssocID="{6B5951DF-AB7B-4E8A-BBF2-EE43BCDA9753}" presName="sibTrans" presStyleCnt="0"/>
      <dgm:spPr/>
    </dgm:pt>
    <dgm:pt modelId="{3FE00004-1511-4C79-9D38-F01B92E659D2}" type="pres">
      <dgm:prSet presAssocID="{00A40536-3ECA-4E47-BDFA-66A305AAB2A1}" presName="node" presStyleLbl="node1" presStyleIdx="2" presStyleCnt="5">
        <dgm:presLayoutVars>
          <dgm:bulletEnabled val="1"/>
        </dgm:presLayoutVars>
      </dgm:prSet>
      <dgm:spPr/>
    </dgm:pt>
    <dgm:pt modelId="{B42BF88A-1954-4CAD-A56D-CA08243A4EE2}" type="pres">
      <dgm:prSet presAssocID="{DAE806E7-711D-4E7E-B872-F46DFC8F344C}" presName="sibTrans" presStyleCnt="0"/>
      <dgm:spPr/>
    </dgm:pt>
    <dgm:pt modelId="{972BEE15-7C26-4FB9-8382-60E3F5019123}" type="pres">
      <dgm:prSet presAssocID="{4ED1680A-4E4E-4A1D-A838-278B5861C218}" presName="node" presStyleLbl="node1" presStyleIdx="3" presStyleCnt="5">
        <dgm:presLayoutVars>
          <dgm:bulletEnabled val="1"/>
        </dgm:presLayoutVars>
      </dgm:prSet>
      <dgm:spPr/>
    </dgm:pt>
    <dgm:pt modelId="{35486263-58E3-4853-90F1-9A8F1413E6F9}" type="pres">
      <dgm:prSet presAssocID="{7B2AF1DF-F18A-47B0-97C7-596716537500}" presName="sibTrans" presStyleCnt="0"/>
      <dgm:spPr/>
    </dgm:pt>
    <dgm:pt modelId="{E6591874-C114-4BDA-9022-8CE0EDE850E9}" type="pres">
      <dgm:prSet presAssocID="{549D82F7-2FCE-40A9-81B4-07C4575174FD}" presName="node" presStyleLbl="node1" presStyleIdx="4" presStyleCnt="5">
        <dgm:presLayoutVars>
          <dgm:bulletEnabled val="1"/>
        </dgm:presLayoutVars>
      </dgm:prSet>
      <dgm:spPr/>
    </dgm:pt>
  </dgm:ptLst>
  <dgm:cxnLst>
    <dgm:cxn modelId="{5834E70B-6742-4B8C-965A-AEBBDFF7176C}" srcId="{88907DB9-3964-4719-BA6D-5D8581C7CE41}" destId="{00A40536-3ECA-4E47-BDFA-66A305AAB2A1}" srcOrd="2" destOrd="0" parTransId="{910EC1C2-070F-4121-B589-3FDF4B9C3626}" sibTransId="{DAE806E7-711D-4E7E-B872-F46DFC8F344C}"/>
    <dgm:cxn modelId="{698D1D35-7C25-4038-948D-58C0A065AD32}" srcId="{88907DB9-3964-4719-BA6D-5D8581C7CE41}" destId="{549D82F7-2FCE-40A9-81B4-07C4575174FD}" srcOrd="4" destOrd="0" parTransId="{238A36C3-CC56-4EC1-BDD3-1171881058FC}" sibTransId="{6C9CC690-AB0A-480B-9FF2-59A29F93DAF6}"/>
    <dgm:cxn modelId="{928D153A-FED4-464F-A94B-28D7F2D2D81F}" type="presOf" srcId="{88907DB9-3964-4719-BA6D-5D8581C7CE41}" destId="{A8C5826B-33AA-4163-B749-62AF0AF5226F}" srcOrd="0" destOrd="0" presId="urn:microsoft.com/office/officeart/2005/8/layout/hList6"/>
    <dgm:cxn modelId="{BE4E0747-8AAC-4C63-8D48-10A20823E35C}" type="presOf" srcId="{F11ED695-BE29-4BDF-BFF7-FBCFAD73F4CC}" destId="{FC403F44-A769-4F60-8E62-6AD9DDA718D7}" srcOrd="0" destOrd="0" presId="urn:microsoft.com/office/officeart/2005/8/layout/hList6"/>
    <dgm:cxn modelId="{84FC694E-D667-43F2-97B0-148B074984F9}" type="presOf" srcId="{00A40536-3ECA-4E47-BDFA-66A305AAB2A1}" destId="{3FE00004-1511-4C79-9D38-F01B92E659D2}" srcOrd="0" destOrd="0" presId="urn:microsoft.com/office/officeart/2005/8/layout/hList6"/>
    <dgm:cxn modelId="{8FCB7491-EFB9-4B50-97EC-51420F0AB9D6}" srcId="{88907DB9-3964-4719-BA6D-5D8581C7CE41}" destId="{F11ED695-BE29-4BDF-BFF7-FBCFAD73F4CC}" srcOrd="0" destOrd="0" parTransId="{B3B47366-7C8D-460A-8408-6873BE459A18}" sibTransId="{65C1BBE6-CB8D-4F81-9119-7CE4E88B41E5}"/>
    <dgm:cxn modelId="{419FDEB0-95A2-45F3-A296-A96E42D42C3E}" type="presOf" srcId="{4ED1680A-4E4E-4A1D-A838-278B5861C218}" destId="{972BEE15-7C26-4FB9-8382-60E3F5019123}" srcOrd="0" destOrd="0" presId="urn:microsoft.com/office/officeart/2005/8/layout/hList6"/>
    <dgm:cxn modelId="{A98DFCB8-DE46-46B9-8D7D-C1FD59B3FD3A}" srcId="{88907DB9-3964-4719-BA6D-5D8581C7CE41}" destId="{67811103-9A63-4494-94EA-A0A8A86110A4}" srcOrd="1" destOrd="0" parTransId="{69C829D8-5B11-4749-8C9C-28DEBD4C7028}" sibTransId="{6B5951DF-AB7B-4E8A-BBF2-EE43BCDA9753}"/>
    <dgm:cxn modelId="{562B0ABC-03DB-45FF-9E9D-6E9ABA7A93DB}" type="presOf" srcId="{549D82F7-2FCE-40A9-81B4-07C4575174FD}" destId="{E6591874-C114-4BDA-9022-8CE0EDE850E9}" srcOrd="0" destOrd="0" presId="urn:microsoft.com/office/officeart/2005/8/layout/hList6"/>
    <dgm:cxn modelId="{03EC0DC8-0B52-4025-9704-DFBFF9BB5A74}" type="presOf" srcId="{67811103-9A63-4494-94EA-A0A8A86110A4}" destId="{20EB3807-82DC-4031-8FDF-4BBA3D86124C}" srcOrd="0" destOrd="0" presId="urn:microsoft.com/office/officeart/2005/8/layout/hList6"/>
    <dgm:cxn modelId="{830495E2-2EDA-476E-BDA8-CADB2AC6646C}" srcId="{88907DB9-3964-4719-BA6D-5D8581C7CE41}" destId="{4ED1680A-4E4E-4A1D-A838-278B5861C218}" srcOrd="3" destOrd="0" parTransId="{9D062DB2-217C-4371-A86D-936B2654AC37}" sibTransId="{7B2AF1DF-F18A-47B0-97C7-596716537500}"/>
    <dgm:cxn modelId="{848CCB1D-D185-4379-A3F5-5506555871EB}" type="presParOf" srcId="{A8C5826B-33AA-4163-B749-62AF0AF5226F}" destId="{FC403F44-A769-4F60-8E62-6AD9DDA718D7}" srcOrd="0" destOrd="0" presId="urn:microsoft.com/office/officeart/2005/8/layout/hList6"/>
    <dgm:cxn modelId="{A47AD73C-1326-4926-B570-76BC86E1496B}" type="presParOf" srcId="{A8C5826B-33AA-4163-B749-62AF0AF5226F}" destId="{011DEF73-750C-4389-9F93-6697D8547AA3}" srcOrd="1" destOrd="0" presId="urn:microsoft.com/office/officeart/2005/8/layout/hList6"/>
    <dgm:cxn modelId="{DB7A4009-C081-475D-AFBB-543DC28E2ADB}" type="presParOf" srcId="{A8C5826B-33AA-4163-B749-62AF0AF5226F}" destId="{20EB3807-82DC-4031-8FDF-4BBA3D86124C}" srcOrd="2" destOrd="0" presId="urn:microsoft.com/office/officeart/2005/8/layout/hList6"/>
    <dgm:cxn modelId="{A7FB6078-11C0-4563-9221-26AF340654E4}" type="presParOf" srcId="{A8C5826B-33AA-4163-B749-62AF0AF5226F}" destId="{ACFECC7F-E46A-48A0-AAC3-45B03377E7D3}" srcOrd="3" destOrd="0" presId="urn:microsoft.com/office/officeart/2005/8/layout/hList6"/>
    <dgm:cxn modelId="{C52CB17C-EFF4-481C-9BBD-07180C56E58D}" type="presParOf" srcId="{A8C5826B-33AA-4163-B749-62AF0AF5226F}" destId="{3FE00004-1511-4C79-9D38-F01B92E659D2}" srcOrd="4" destOrd="0" presId="urn:microsoft.com/office/officeart/2005/8/layout/hList6"/>
    <dgm:cxn modelId="{9C3AF6D4-3935-4E09-B7C5-1EFF1C914AC7}" type="presParOf" srcId="{A8C5826B-33AA-4163-B749-62AF0AF5226F}" destId="{B42BF88A-1954-4CAD-A56D-CA08243A4EE2}" srcOrd="5" destOrd="0" presId="urn:microsoft.com/office/officeart/2005/8/layout/hList6"/>
    <dgm:cxn modelId="{0119CD1F-81CD-46E6-99DE-0D5CD8EF2252}" type="presParOf" srcId="{A8C5826B-33AA-4163-B749-62AF0AF5226F}" destId="{972BEE15-7C26-4FB9-8382-60E3F5019123}" srcOrd="6" destOrd="0" presId="urn:microsoft.com/office/officeart/2005/8/layout/hList6"/>
    <dgm:cxn modelId="{F6A07021-B1DB-457B-93C0-2AC9458AA42E}" type="presParOf" srcId="{A8C5826B-33AA-4163-B749-62AF0AF5226F}" destId="{35486263-58E3-4853-90F1-9A8F1413E6F9}" srcOrd="7" destOrd="0" presId="urn:microsoft.com/office/officeart/2005/8/layout/hList6"/>
    <dgm:cxn modelId="{42973AB6-7914-4E6C-A91D-A2330B14B079}" type="presParOf" srcId="{A8C5826B-33AA-4163-B749-62AF0AF5226F}" destId="{E6591874-C114-4BDA-9022-8CE0EDE850E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03F44-A769-4F60-8E62-6AD9DDA718D7}">
      <dsp:nvSpPr>
        <dsp:cNvPr id="0" name=""/>
        <dsp:cNvSpPr/>
      </dsp:nvSpPr>
      <dsp:spPr>
        <a:xfrm rot="16200000">
          <a:off x="-1466026" y="1471773"/>
          <a:ext cx="4960373" cy="20168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Male Offspring</a:t>
          </a:r>
          <a:endParaRPr lang="en-IN" sz="1800" kern="1200" dirty="0"/>
        </a:p>
      </dsp:txBody>
      <dsp:txXfrm rot="5400000">
        <a:off x="5748" y="992074"/>
        <a:ext cx="2016825" cy="2976223"/>
      </dsp:txXfrm>
    </dsp:sp>
    <dsp:sp modelId="{20EB3807-82DC-4031-8FDF-4BBA3D86124C}">
      <dsp:nvSpPr>
        <dsp:cNvPr id="0" name=""/>
        <dsp:cNvSpPr/>
      </dsp:nvSpPr>
      <dsp:spPr>
        <a:xfrm rot="16200000">
          <a:off x="702061" y="1471773"/>
          <a:ext cx="4960373" cy="20168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Birth Weight      &lt; 3000g</a:t>
          </a:r>
          <a:endParaRPr lang="en-IN" sz="1800" kern="1200" dirty="0"/>
        </a:p>
      </dsp:txBody>
      <dsp:txXfrm rot="5400000">
        <a:off x="2173835" y="992074"/>
        <a:ext cx="2016825" cy="2976223"/>
      </dsp:txXfrm>
    </dsp:sp>
    <dsp:sp modelId="{3FE00004-1511-4C79-9D38-F01B92E659D2}">
      <dsp:nvSpPr>
        <dsp:cNvPr id="0" name=""/>
        <dsp:cNvSpPr/>
      </dsp:nvSpPr>
      <dsp:spPr>
        <a:xfrm rot="16200000">
          <a:off x="2870148" y="1471773"/>
          <a:ext cx="4960373" cy="20168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Gestational Age &lt; 37 Weeks</a:t>
          </a:r>
          <a:endParaRPr lang="en-IN" sz="1800" kern="1200" dirty="0"/>
        </a:p>
      </dsp:txBody>
      <dsp:txXfrm rot="5400000">
        <a:off x="4341922" y="992074"/>
        <a:ext cx="2016825" cy="2976223"/>
      </dsp:txXfrm>
    </dsp:sp>
    <dsp:sp modelId="{972BEE15-7C26-4FB9-8382-60E3F5019123}">
      <dsp:nvSpPr>
        <dsp:cNvPr id="0" name=""/>
        <dsp:cNvSpPr/>
      </dsp:nvSpPr>
      <dsp:spPr>
        <a:xfrm rot="16200000">
          <a:off x="5038235" y="1471773"/>
          <a:ext cx="4960373" cy="20168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Systemic Glucocorticoid Treatment in Second Trimester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/>
        </a:p>
      </dsp:txBody>
      <dsp:txXfrm rot="5400000">
        <a:off x="6510009" y="992074"/>
        <a:ext cx="2016825" cy="2976223"/>
      </dsp:txXfrm>
    </dsp:sp>
    <dsp:sp modelId="{E6591874-C114-4BDA-9022-8CE0EDE850E9}">
      <dsp:nvSpPr>
        <dsp:cNvPr id="0" name=""/>
        <dsp:cNvSpPr/>
      </dsp:nvSpPr>
      <dsp:spPr>
        <a:xfrm rot="16200000">
          <a:off x="7206323" y="1471773"/>
          <a:ext cx="4960373" cy="20168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Total Cumulative dose of more than 24mg hydrocortisone</a:t>
          </a:r>
        </a:p>
      </dsp:txBody>
      <dsp:txXfrm rot="5400000">
        <a:off x="8678097" y="992074"/>
        <a:ext cx="2016825" cy="297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08:16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1,'92'0,"133"16,-126-6,190-7,-144-5,454 2,-575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3:21.4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22,'223'1,"243"-3,-258-14,-161 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3:25.7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56,'4761'0,"-4547"-13,-25 0,103-1,72-1,519 16,-827-1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3:29.1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0,'1265'0,"-1227"0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57:17.919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57,'1220'0,"-1170"-2,0-3,68-16,-66 11,0 2,54-2,680 10,-348 2,4992-2,-5405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57:20.854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30,'0'-1,"1"1,-1-1,0 0,1 0,-1 0,0 1,1-1,-1 0,1 0,-1 1,1-1,-1 0,1 1,-1-1,1 1,0-1,0 1,-1-1,1 1,0-1,-1 1,1-1,0 1,0 0,0 0,0-1,-1 1,2 0,29-4,-25 3,456-8,-272 12,554-3,-720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57:22.983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0,'2291'0,"-2248"0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57:40.721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1 111,'13168'0,"-12896"-21,-140 8,427-11,-144-2,-409 26,85-11,67-4,32 14,-160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57:45.799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55,'166'-11,"-59"0,741-20,5 29,-527 3,106 13,-6 0,3226-13,-1762-3,-1406 2,-452 2,58 10,18 1,119-12,-176-1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58:08.317"/>
    </inkml:context>
    <inkml:brush xml:id="br0">
      <inkml:brushProperty name="width" value="0.4" units="cm"/>
      <inkml:brushProperty name="height" value="0.8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58,'4666'0,"-4640"2,-1 1,1 1,-1 1,25 8,-19-4,61 8,228-13,-172-6,3625 2,-3723-3,50-8,36-2,511-15,-226-4,-232 14,310 10,-287 11,443-3,-605 2,-1 3,72 16,43 5,-65-13,20 1,27 0,-82-6,64 0,43 5,-31-1,324-10,-242-3,-182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5:29.663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0,'1804'0,"-1781"0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08:20.4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31,'29'-1,"0"-2,31-7,39-4,305 11,-210 6,304-3,-475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5:43.095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30,'12'-4,"-1"0,1 1,0 0,0 0,0 2,0-1,0 2,15 0,8-1,758-7,-468 10,-243-3,93 3,-67 18,-84-16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5:48.474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1,'1448'0,"-1424"0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5:56.952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0,'1460'0,"-1431"0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6:03.194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0,'1188'0,"-1157"0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6:07.281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1,'1062'0,"-1034"0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6:09.580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1,'1721'0,"-1697"0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6:13.351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2,'187'-1,"200"3,-242 11,42 1,187-15,-347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6:15.989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28,'10'0,"25"0,40-4,40-2,37 0,25 1,7 2,-11 1,-15 1,-26 0,-30 1,-28 0,-22 1,-20-1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6:26.755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0,'5'0,"6"0,10 0,12 0,22 0,31 0,23 0,21 0,21 0,27 0,20 0,0 0,-11 0,-18 0,-25 0,-31 0,-26 0,-28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6:34.599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0,'1886'0,"-1862"0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2:53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2,'121'-1,"136"3,-148 11,-64-6,54 1,863-10,-917 0,59-10,-57 6,52-2,1315 8,-645 1,-746-1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6:37.124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0,'5'0,"10"0,22 0,28 0,25 0,31 0,27 0,20 0,6 0,-18 0,-22 0,-24 0,-26 0,-23 0,-21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7:20.407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0,'2124'0,"-2093"0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1:37:22.654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56,'629'-14,"8"-1,-392 18,255-5,-286-11,82-2,-172 16,-95-1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2:57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1,'3'0,"1"1,-1 0,1 0,-1 0,1 0,5 4,18 6,23-5,1-2,95-6,-55 0,498 2,-566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3:03.1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1 113,'43'2,"0"2,77 18,-56-10,78 9,50 10,-60-9,-45-10,-20-4,1-3,111-7,-60 0,1196 2,-1273-2,61-11,-32 3,-17 3,250-16,-253 20,0-3,-1-1,99-28,-52 10,-59 16,-8 2,0 0,36-2,50-3,19-2,181-19,-174 15,-30 10,139 8,-103 3,-108-3,-9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3:06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0,'154'11,"-43"-1,0-5,183 14,19-9,-311-10,24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3:11.4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28,'1766'0,"-1559"-14,6 0,390 15,-580-1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3:14.6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0,'5'4,"0"-1,1 0,0-1,0 1,0-1,0 0,0-1,0 1,1-1,-1 0,0-1,1 0,5 0,4 1,391 4,-227-8,-89 3,-58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20:13:17.7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1,'1638'0,"-1601"0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8/30/2024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customXml" Target="../ink/ink9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6.xml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24.png"/><Relationship Id="rId4" Type="http://schemas.openxmlformats.org/officeDocument/2006/relationships/customXml" Target="../ink/ink19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30.png"/><Relationship Id="rId14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customXml" Target="../ink/ink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85834-55D9-470E-9834-623384F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12CC5-3F64-4837-AE94-66C400A32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966020"/>
          </a:xfrm>
        </p:spPr>
        <p:txBody>
          <a:bodyPr>
            <a:normAutofit/>
          </a:bodyPr>
          <a:lstStyle/>
          <a:p>
            <a:r>
              <a:rPr lang="en-IN" sz="4800" b="1" dirty="0"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JOURNAL CLUB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12D5-B732-49FA-8D2C-A5C52B3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06" y="1976285"/>
            <a:ext cx="9163665" cy="373625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BY 1ST MEDICAL UNIT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CHIEF   :  PROF.DR.M.NATARAJAN MD.,</a:t>
            </a:r>
          </a:p>
          <a:p>
            <a:r>
              <a:rPr lang="en-US" dirty="0">
                <a:solidFill>
                  <a:schemeClr val="tx1"/>
                </a:solidFill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</a:rPr>
              <a:t>ASSISTANT PROFESSOR     :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   DR.PALANIKUMARAN MD., </a:t>
            </a:r>
            <a:r>
              <a:rPr lang="en-US" dirty="0" err="1">
                <a:solidFill>
                  <a:schemeClr val="tx1"/>
                </a:solidFill>
              </a:rPr>
              <a:t>D.Diab</a:t>
            </a:r>
            <a:r>
              <a:rPr lang="en-US" dirty="0">
                <a:solidFill>
                  <a:schemeClr val="tx1"/>
                </a:solidFill>
              </a:rPr>
              <a:t>.,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   DR.VASANTHAKALYANI MD.,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   DR.SURESHKUMAR MD.,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SPEAKER     :  DR.K.VIGNESHKUMAR</a:t>
            </a:r>
          </a:p>
        </p:txBody>
      </p:sp>
    </p:spTree>
    <p:extLst>
      <p:ext uri="{BB962C8B-B14F-4D97-AF65-F5344CB8AC3E}">
        <p14:creationId xmlns:p14="http://schemas.microsoft.com/office/powerpoint/2010/main" val="385731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120877" y="134838"/>
            <a:ext cx="9851922" cy="83150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intention to treat approach was applied for all mothers who had received at least 1 dose of systemic glucocorticoids prescriptions.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To ascertain total cumulative dose of systemic glucocorticoids during pregnancy, doses of different systemic glucocorticoids were converted into dose of hydrocortisone equivalent in milligrams by the relative potencies.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Duration of exposure was summed in day(s) based on the day’s supply of each prescription.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Infants whose mothers used systemic glucocorticoids during the pregestational period but discontinued or continued the treatment during pregnancy were excluded from the analysis.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584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511278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Outcomes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29033" y="1386339"/>
            <a:ext cx="9330813" cy="4742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Primary Outcomes: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According to the definition of CKD by Kidney Disease: Improving Global Outcomes (KDIGO),pediatric patients needed to have             ≥1 ICD-9/10 codes for CKD as inpatients or  ≥2 ICD-9/10 codes for CKD within 1 year and  ≥3 months apart as outpatients.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</a:t>
            </a:r>
            <a:r>
              <a:rPr lang="en-US" sz="2000" b="1" dirty="0"/>
              <a:t> </a:t>
            </a:r>
            <a:r>
              <a:rPr lang="en-US" sz="2000" dirty="0"/>
              <a:t>Causes of CKD were grouped as CAKUT and non CAKUT based on the date of diagnosis.</a:t>
            </a: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2448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584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511278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Covariates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347019" y="1423531"/>
            <a:ext cx="9960077" cy="6220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Maternal Covariates: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gestational comorbidities (diabetes, hypertension, pre-eclampsia, anemia, and pregnancy-related complications) and the prespecified medications used during pregnancy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Pregestational Comorbidities including body weight , BMI, prior </a:t>
            </a:r>
            <a:r>
              <a:rPr lang="en-US" sz="2000" dirty="0" err="1"/>
              <a:t>hypertention</a:t>
            </a:r>
            <a:r>
              <a:rPr lang="en-US" sz="2000" dirty="0"/>
              <a:t>, hyperlipidemia , use of prespecified medications.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400" b="1" dirty="0"/>
              <a:t>Offspring Covariates: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Offspring characteristics were sex, gestation age at birth, birthweight, and prematurity.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9984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584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511278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Stratification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30773" y="1516024"/>
            <a:ext cx="9960077" cy="51111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Stratified by Offspring Characteristics: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                          Sex Groups : Male vs Female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   Gestational Age Groups : Less than 37 weeks vs 37 weeks or more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             Birthweight Groups : Less than 3,000 g (median) vs 3,000 g or more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Primary Model Stratification: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Gestational Timing of Exposure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Cumulative Dose of Glucocorticoids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Duration of Treatment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2968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5845" y="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30773" y="3593516"/>
            <a:ext cx="9960077" cy="95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                     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D5337-52D3-7A7D-F9BA-527DA812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50" y="353962"/>
            <a:ext cx="9868104" cy="35838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7AB9C47-B124-1312-C951-7D9E060A46D5}"/>
                  </a:ext>
                </a:extLst>
              </p14:cNvPr>
              <p14:cNvContentPartPr/>
              <p14:nvPr/>
            </p14:nvContentPartPr>
            <p14:xfrm>
              <a:off x="1175102" y="3786763"/>
              <a:ext cx="530640" cy="10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7AB9C47-B124-1312-C951-7D9E060A46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1462" y="3679123"/>
                <a:ext cx="6382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CA6D19E-08DA-1538-8EE7-E313853CE4B8}"/>
                  </a:ext>
                </a:extLst>
              </p14:cNvPr>
              <p14:cNvContentPartPr/>
              <p14:nvPr/>
            </p14:nvContentPartPr>
            <p14:xfrm>
              <a:off x="6060155" y="3805363"/>
              <a:ext cx="481320" cy="11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CA6D19E-08DA-1538-8EE7-E313853CE4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6515" y="3697363"/>
                <a:ext cx="588960" cy="22716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3C1851B-4C00-EEE4-E1B1-70730BB42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149" y="4247945"/>
            <a:ext cx="9868103" cy="18970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2CF4BC7-6384-3D24-604C-C4FFB8DBE460}"/>
                  </a:ext>
                </a:extLst>
              </p14:cNvPr>
              <p14:cNvContentPartPr/>
              <p14:nvPr/>
            </p14:nvContentPartPr>
            <p14:xfrm>
              <a:off x="1199497" y="4738548"/>
              <a:ext cx="1474560" cy="11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2CF4BC7-6384-3D24-604C-C4FFB8DBE4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5857" y="4630908"/>
                <a:ext cx="1582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E93BDAE-73B8-4008-C253-067C6125D87B}"/>
                  </a:ext>
                </a:extLst>
              </p14:cNvPr>
              <p14:cNvContentPartPr/>
              <p14:nvPr/>
            </p14:nvContentPartPr>
            <p14:xfrm>
              <a:off x="5948257" y="4699668"/>
              <a:ext cx="363240" cy="11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E93BDAE-73B8-4008-C253-067C6125D8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4617" y="4592028"/>
                <a:ext cx="4708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E13C98-8E12-86AD-F0AE-3228487BF889}"/>
                  </a:ext>
                </a:extLst>
              </p14:cNvPr>
              <p14:cNvContentPartPr/>
              <p14:nvPr/>
            </p14:nvContentPartPr>
            <p14:xfrm>
              <a:off x="1218937" y="4993788"/>
              <a:ext cx="1799640" cy="90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E13C98-8E12-86AD-F0AE-3228487BF88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65297" y="4885788"/>
                <a:ext cx="19072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2DFD38-FD0F-EFA8-F56C-8D37E4269877}"/>
                  </a:ext>
                </a:extLst>
              </p14:cNvPr>
              <p14:cNvContentPartPr/>
              <p14:nvPr/>
            </p14:nvContentPartPr>
            <p14:xfrm>
              <a:off x="5919097" y="5004588"/>
              <a:ext cx="363960" cy="20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2DFD38-FD0F-EFA8-F56C-8D37E42698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65097" y="4896588"/>
                <a:ext cx="471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F7445D-CADD-4BE0-C034-6D0AF49A1599}"/>
                  </a:ext>
                </a:extLst>
              </p14:cNvPr>
              <p14:cNvContentPartPr/>
              <p14:nvPr/>
            </p14:nvContentPartPr>
            <p14:xfrm>
              <a:off x="1179697" y="5348388"/>
              <a:ext cx="1012680" cy="10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F7445D-CADD-4BE0-C034-6D0AF49A15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5697" y="5240388"/>
                <a:ext cx="11203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2A378D3-456B-DD6F-C667-F349D4D10EF3}"/>
                  </a:ext>
                </a:extLst>
              </p14:cNvPr>
              <p14:cNvContentPartPr/>
              <p14:nvPr/>
            </p14:nvContentPartPr>
            <p14:xfrm>
              <a:off x="5948257" y="5358468"/>
              <a:ext cx="294840" cy="10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2A378D3-456B-DD6F-C667-F349D4D10E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94617" y="5250468"/>
                <a:ext cx="4024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B226009-90E9-6319-284B-F813711283EB}"/>
                  </a:ext>
                </a:extLst>
              </p14:cNvPr>
              <p14:cNvContentPartPr/>
              <p14:nvPr/>
            </p14:nvContentPartPr>
            <p14:xfrm>
              <a:off x="1159897" y="5672748"/>
              <a:ext cx="603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B226009-90E9-6319-284B-F813711283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6257" y="5565108"/>
                <a:ext cx="711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F48C0-CF27-D9A9-1ECE-A8672F06C200}"/>
                  </a:ext>
                </a:extLst>
              </p14:cNvPr>
              <p14:cNvContentPartPr/>
              <p14:nvPr/>
            </p14:nvContentPartPr>
            <p14:xfrm>
              <a:off x="5928817" y="5636028"/>
              <a:ext cx="340200" cy="8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F48C0-CF27-D9A9-1ECE-A8672F06C2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74817" y="5528028"/>
                <a:ext cx="4478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E23A4C6-0482-62DC-0044-219C5F0D7FFB}"/>
                  </a:ext>
                </a:extLst>
              </p14:cNvPr>
              <p14:cNvContentPartPr/>
              <p14:nvPr/>
            </p14:nvContentPartPr>
            <p14:xfrm>
              <a:off x="1159897" y="5938068"/>
              <a:ext cx="2433600" cy="20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E23A4C6-0482-62DC-0044-219C5F0D7FF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6257" y="5830428"/>
                <a:ext cx="2541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7B46FE-92FE-5E49-1414-834176A2A60C}"/>
                  </a:ext>
                </a:extLst>
              </p14:cNvPr>
              <p14:cNvContentPartPr/>
              <p14:nvPr/>
            </p14:nvContentPartPr>
            <p14:xfrm>
              <a:off x="6056617" y="5948508"/>
              <a:ext cx="46908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7B46FE-92FE-5E49-1414-834176A2A60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02617" y="5840508"/>
                <a:ext cx="5767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97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12991" y="1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30773" y="3593516"/>
            <a:ext cx="9960077" cy="95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               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3CDC6C-50CA-E5ED-1E42-D275F2B0A460}"/>
              </a:ext>
            </a:extLst>
          </p:cNvPr>
          <p:cNvSpPr/>
          <p:nvPr/>
        </p:nvSpPr>
        <p:spPr>
          <a:xfrm>
            <a:off x="478056" y="2315873"/>
            <a:ext cx="3505480" cy="189722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GESTATIONAL SYSTEMIC GLUCOCORTICOIDS</a:t>
            </a:r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FF81A0-2E4C-DDA5-6BCE-F54AFF0B549C}"/>
              </a:ext>
            </a:extLst>
          </p:cNvPr>
          <p:cNvSpPr/>
          <p:nvPr/>
        </p:nvSpPr>
        <p:spPr>
          <a:xfrm>
            <a:off x="8026741" y="2315873"/>
            <a:ext cx="3505480" cy="189722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CHILDHOOD CKD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7F772C-7594-5E63-D48A-8A82EBB2CC0D}"/>
              </a:ext>
            </a:extLst>
          </p:cNvPr>
          <p:cNvSpPr txBox="1"/>
          <p:nvPr/>
        </p:nvSpPr>
        <p:spPr>
          <a:xfrm>
            <a:off x="5556967" y="335845"/>
            <a:ext cx="10717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</a:p>
          <a:p>
            <a:r>
              <a:rPr lang="en-IN" sz="3600" b="1" dirty="0"/>
              <a:t>S</a:t>
            </a:r>
          </a:p>
          <a:p>
            <a:r>
              <a:rPr lang="en-IN" sz="3600" b="1" dirty="0"/>
              <a:t>S</a:t>
            </a:r>
          </a:p>
          <a:p>
            <a:r>
              <a:rPr lang="en-IN" sz="3600" b="1" dirty="0"/>
              <a:t>O</a:t>
            </a:r>
          </a:p>
          <a:p>
            <a:r>
              <a:rPr lang="en-IN" sz="3600" b="1" dirty="0"/>
              <a:t>C</a:t>
            </a:r>
          </a:p>
          <a:p>
            <a:r>
              <a:rPr lang="en-IN" sz="3600" b="1" dirty="0"/>
              <a:t>I</a:t>
            </a:r>
          </a:p>
          <a:p>
            <a:r>
              <a:rPr lang="en-IN" sz="3600" b="1" dirty="0"/>
              <a:t>A</a:t>
            </a:r>
          </a:p>
          <a:p>
            <a:r>
              <a:rPr lang="en-IN" sz="3600" b="1" dirty="0"/>
              <a:t>T</a:t>
            </a:r>
          </a:p>
          <a:p>
            <a:r>
              <a:rPr lang="en-IN" sz="3600" b="1" dirty="0"/>
              <a:t>I</a:t>
            </a:r>
          </a:p>
          <a:p>
            <a:r>
              <a:rPr lang="en-IN" sz="3600" b="1" dirty="0"/>
              <a:t>O</a:t>
            </a:r>
          </a:p>
          <a:p>
            <a:r>
              <a:rPr lang="en-IN" sz="3600" b="1" dirty="0"/>
              <a:t>N</a:t>
            </a:r>
            <a:endParaRPr lang="en-US" sz="3600" b="1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05F38EBC-1CDB-C3FE-C2A1-C68094681E96}"/>
              </a:ext>
            </a:extLst>
          </p:cNvPr>
          <p:cNvSpPr/>
          <p:nvPr/>
        </p:nvSpPr>
        <p:spPr>
          <a:xfrm>
            <a:off x="5215596" y="244120"/>
            <a:ext cx="1786579" cy="6369755"/>
          </a:xfrm>
          <a:prstGeom prst="parallelogram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A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S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S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O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C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I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A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T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I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O</a:t>
            </a:r>
          </a:p>
          <a:p>
            <a:pPr algn="ctr"/>
            <a:r>
              <a:rPr lang="en-US" sz="3600" dirty="0">
                <a:latin typeface="Cooper Black" panose="0208090404030B020404" pitchFamily="18" charset="0"/>
              </a:rPr>
              <a:t>N</a:t>
            </a:r>
            <a:endParaRPr lang="en-IN" sz="3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1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5845" y="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A0C18-A871-6775-B309-9A1EAAE9A8F7}"/>
              </a:ext>
            </a:extLst>
          </p:cNvPr>
          <p:cNvSpPr txBox="1"/>
          <p:nvPr/>
        </p:nvSpPr>
        <p:spPr>
          <a:xfrm>
            <a:off x="1120876" y="438999"/>
            <a:ext cx="931114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Over the 10-year follow-up period, the cumulative incidence of childhood CKD diagnosis was 1.87% (n = 437), with 84.2% (n = 342) CAKUT in the singleton-born cohort. The overall median time to CKD event was 29 days , 22 days for CAKUT, and 1.4 years for non-CAKUT . Both CAKUT (2.17%) and non-CAKUT (0.62%) CKD event rates were higher in the exposure group than in the non exposure group (1.55% vs 0.28%, respectively).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/>
              <a:t>Gestational systemic glucocorticoid exposure, compared with non exposure, was significantly associated with a greater risk for the childhood CKD outcome</a:t>
            </a:r>
          </a:p>
          <a:p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/>
              <a:t>Among children with both types of CKD, the median time between CAKUT and non-CAKUT diagnoses was about 6 months(128 days), and renal agenesis/hypoplasia/dysplasia and urinary tract dilation and anomalies of the urethra or ureters were commonly related to acute or chronic nephritis/nephrotic syndrome/nephrosis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9B70AAF-39E4-4FC2-D21F-F70F00F88DA3}"/>
                  </a:ext>
                </a:extLst>
              </p14:cNvPr>
              <p14:cNvContentPartPr/>
              <p14:nvPr/>
            </p14:nvContentPartPr>
            <p14:xfrm>
              <a:off x="2851177" y="932988"/>
              <a:ext cx="2998080" cy="20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9B70AAF-39E4-4FC2-D21F-F70F00F88D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537" y="789348"/>
                <a:ext cx="31417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5EADE89-22D0-B75A-E6AD-D41E08486462}"/>
                  </a:ext>
                </a:extLst>
              </p14:cNvPr>
              <p14:cNvContentPartPr/>
              <p14:nvPr/>
            </p14:nvContentPartPr>
            <p14:xfrm>
              <a:off x="7826377" y="942708"/>
              <a:ext cx="53100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5EADE89-22D0-B75A-E6AD-D41E084864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4377" y="798708"/>
                <a:ext cx="6746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77A7A1-F127-9CC3-F70F-ECB1B3E3FF08}"/>
                  </a:ext>
                </a:extLst>
              </p14:cNvPr>
              <p14:cNvContentPartPr/>
              <p14:nvPr/>
            </p14:nvContentPartPr>
            <p14:xfrm>
              <a:off x="1543657" y="1238628"/>
              <a:ext cx="84060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77A7A1-F127-9CC3-F70F-ECB1B3E3FF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2017" y="1094628"/>
                <a:ext cx="9842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D17685-03EA-DF39-76AB-270575B22133}"/>
                  </a:ext>
                </a:extLst>
              </p14:cNvPr>
              <p14:cNvContentPartPr/>
              <p14:nvPr/>
            </p14:nvContentPartPr>
            <p14:xfrm>
              <a:off x="2103817" y="1808868"/>
              <a:ext cx="5408280" cy="40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D17685-03EA-DF39-76AB-270575B221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2177" y="1664868"/>
                <a:ext cx="55519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89E064-424D-4742-570C-292552960494}"/>
                  </a:ext>
                </a:extLst>
              </p14:cNvPr>
              <p14:cNvContentPartPr/>
              <p14:nvPr/>
            </p14:nvContentPartPr>
            <p14:xfrm>
              <a:off x="1533577" y="2153028"/>
              <a:ext cx="3489120" cy="20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89E064-424D-4742-570C-2925529604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61577" y="2009028"/>
                <a:ext cx="36327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E6D62D-A77F-7484-C62E-0506805875CD}"/>
                  </a:ext>
                </a:extLst>
              </p14:cNvPr>
              <p14:cNvContentPartPr/>
              <p14:nvPr/>
            </p14:nvContentPartPr>
            <p14:xfrm>
              <a:off x="3323137" y="3371268"/>
              <a:ext cx="5065200" cy="51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E6D62D-A77F-7484-C62E-0506805875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51497" y="3227268"/>
                <a:ext cx="520884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572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584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2" y="204567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Effect Modification &amp; Additivity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347019" y="3824188"/>
            <a:ext cx="9960077" cy="14187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 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9DD66DC-3270-790A-FFA3-30FE8E173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144123"/>
              </p:ext>
            </p:extLst>
          </p:nvPr>
        </p:nvGraphicFramePr>
        <p:xfrm>
          <a:off x="742490" y="1136721"/>
          <a:ext cx="10700670" cy="496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25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30773" y="3593516"/>
            <a:ext cx="9960077" cy="95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52546-6154-C199-1CF1-24220DDA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38" y="735095"/>
            <a:ext cx="10385820" cy="35714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D501F0F-34A9-89FF-9A2E-08BCBC7D87FD}"/>
                  </a:ext>
                </a:extLst>
              </p14:cNvPr>
              <p14:cNvContentPartPr/>
              <p14:nvPr/>
            </p14:nvContentPartPr>
            <p14:xfrm>
              <a:off x="4493497" y="2988948"/>
              <a:ext cx="65808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D501F0F-34A9-89FF-9A2E-08BCBC7D87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1497" y="2844948"/>
                <a:ext cx="8017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0E50E6-65E7-135B-BBAD-3F0D2DE3725A}"/>
                  </a:ext>
                </a:extLst>
              </p14:cNvPr>
              <p14:cNvContentPartPr/>
              <p14:nvPr/>
            </p14:nvContentPartPr>
            <p14:xfrm>
              <a:off x="933817" y="3646668"/>
              <a:ext cx="599040" cy="10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0E50E6-65E7-135B-BBAD-3F0D2DE372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817" y="3503028"/>
                <a:ext cx="7426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3C1D07E-DADB-DFBB-3429-64021367548A}"/>
                  </a:ext>
                </a:extLst>
              </p14:cNvPr>
              <p14:cNvContentPartPr/>
              <p14:nvPr/>
            </p14:nvContentPartPr>
            <p14:xfrm>
              <a:off x="4611217" y="3696708"/>
              <a:ext cx="53028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3C1D07E-DADB-DFBB-3429-6402136754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39577" y="3553068"/>
                <a:ext cx="67392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324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30773" y="3593516"/>
            <a:ext cx="9960077" cy="95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26D02-B93C-E762-996C-41058AC5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24" y="766916"/>
            <a:ext cx="9365227" cy="49603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D19DDC-D909-CC52-C64D-4694D4499DFD}"/>
                  </a:ext>
                </a:extLst>
              </p14:cNvPr>
              <p14:cNvContentPartPr/>
              <p14:nvPr/>
            </p14:nvContentPartPr>
            <p14:xfrm>
              <a:off x="4925857" y="2969508"/>
              <a:ext cx="53640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D19DDC-D909-CC52-C64D-4694D4499D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4217" y="2825508"/>
                <a:ext cx="6800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A4DCDDE-274C-3ACE-5F56-EB12C184F230}"/>
                  </a:ext>
                </a:extLst>
              </p14:cNvPr>
              <p14:cNvContentPartPr/>
              <p14:nvPr/>
            </p14:nvContentPartPr>
            <p14:xfrm>
              <a:off x="1563097" y="2979228"/>
              <a:ext cx="43920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A4DCDDE-274C-3ACE-5F56-EB12C184F2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1457" y="2835228"/>
                <a:ext cx="582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EA831C-9339-4E55-353C-CF5BD69EA5EC}"/>
                  </a:ext>
                </a:extLst>
              </p14:cNvPr>
              <p14:cNvContentPartPr/>
              <p14:nvPr/>
            </p14:nvContentPartPr>
            <p14:xfrm>
              <a:off x="1641577" y="4247148"/>
              <a:ext cx="3927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EA831C-9339-4E55-353C-CF5BD69EA5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9937" y="4103508"/>
                <a:ext cx="5364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E111B79-BD42-5883-38C2-391547EE93B6}"/>
                  </a:ext>
                </a:extLst>
              </p14:cNvPr>
              <p14:cNvContentPartPr/>
              <p14:nvPr/>
            </p14:nvContentPartPr>
            <p14:xfrm>
              <a:off x="4866817" y="4256868"/>
              <a:ext cx="6285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E111B79-BD42-5883-38C2-391547EE93B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5177" y="4113228"/>
                <a:ext cx="7722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5E4AA92-E804-61B8-E8FA-AFC5BF4AA0B0}"/>
                  </a:ext>
                </a:extLst>
              </p14:cNvPr>
              <p14:cNvContentPartPr/>
              <p14:nvPr/>
            </p14:nvContentPartPr>
            <p14:xfrm>
              <a:off x="1641577" y="5279268"/>
              <a:ext cx="470880" cy="11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5E4AA92-E804-61B8-E8FA-AFC5BF4AA0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9937" y="5135628"/>
                <a:ext cx="6145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D89D90-8A64-4D49-56C4-CB64691357AD}"/>
                  </a:ext>
                </a:extLst>
              </p14:cNvPr>
              <p14:cNvContentPartPr/>
              <p14:nvPr/>
            </p14:nvContentPartPr>
            <p14:xfrm>
              <a:off x="4984897" y="5289348"/>
              <a:ext cx="529920" cy="10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D89D90-8A64-4D49-56C4-CB64691357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12897" y="5145348"/>
                <a:ext cx="67356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5106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2" y="1396181"/>
            <a:ext cx="9026012" cy="378541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GESTATIONAL EXPOSURE TO MATERNAL SYSTEMIC GLUCOCORTICOIDS AND CHILDHOOD RISK OF CKD</a:t>
            </a:r>
          </a:p>
        </p:txBody>
      </p:sp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30773" y="3593516"/>
            <a:ext cx="9960077" cy="95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0FCC0-1F04-3ACB-1681-C353AF08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73" y="875071"/>
            <a:ext cx="9456892" cy="49603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9D9A17-668B-799A-4911-4EE728C1E67B}"/>
                  </a:ext>
                </a:extLst>
              </p14:cNvPr>
              <p14:cNvContentPartPr/>
              <p14:nvPr/>
            </p14:nvContentPartPr>
            <p14:xfrm>
              <a:off x="1464817" y="3028548"/>
              <a:ext cx="69624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9D9A17-668B-799A-4911-4EE728C1E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2817" y="2884548"/>
                <a:ext cx="8398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9FCE12-B1DC-FE52-2341-9B6EEAC5AB9A}"/>
                  </a:ext>
                </a:extLst>
              </p14:cNvPr>
              <p14:cNvContentPartPr/>
              <p14:nvPr/>
            </p14:nvContentPartPr>
            <p14:xfrm>
              <a:off x="1474537" y="3244548"/>
              <a:ext cx="68760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9FCE12-B1DC-FE52-2341-9B6EEAC5AB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2537" y="3100548"/>
                <a:ext cx="8312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7C0F20-2269-C03E-EB63-597D7728C038}"/>
                  </a:ext>
                </a:extLst>
              </p14:cNvPr>
              <p14:cNvContentPartPr/>
              <p14:nvPr/>
            </p14:nvContentPartPr>
            <p14:xfrm>
              <a:off x="4916137" y="3057708"/>
              <a:ext cx="50688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7C0F20-2269-C03E-EB63-597D7728C0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4137" y="2913708"/>
                <a:ext cx="650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35A4FC-F5F9-CB08-CB61-9E8E2B999506}"/>
                  </a:ext>
                </a:extLst>
              </p14:cNvPr>
              <p14:cNvContentPartPr/>
              <p14:nvPr/>
            </p14:nvContentPartPr>
            <p14:xfrm>
              <a:off x="1346737" y="5692908"/>
              <a:ext cx="77652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35A4FC-F5F9-CB08-CB61-9E8E2B9995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5097" y="5548908"/>
                <a:ext cx="920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60161D9-8203-87C7-6592-816D611B9772}"/>
                  </a:ext>
                </a:extLst>
              </p14:cNvPr>
              <p14:cNvContentPartPr/>
              <p14:nvPr/>
            </p14:nvContentPartPr>
            <p14:xfrm>
              <a:off x="4690057" y="5711988"/>
              <a:ext cx="963000" cy="20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60161D9-8203-87C7-6592-816D611B97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8057" y="5567988"/>
                <a:ext cx="1106640" cy="3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284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30773" y="3593516"/>
            <a:ext cx="9960077" cy="95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7E0B2-1A9E-2C7C-E89F-EFE83A7B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1125794"/>
            <a:ext cx="9350478" cy="52209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B78008-20C8-F579-8F90-AF69DD61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543" y="199109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017745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5A1FB-00DC-BEB8-FC7B-2A9E76DF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1"/>
            <a:ext cx="12195175" cy="75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2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511278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Introduction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111046" y="1536867"/>
            <a:ext cx="9684773" cy="43704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Objective: </a:t>
            </a:r>
          </a:p>
          <a:p>
            <a:r>
              <a:rPr lang="en-US" sz="2400" dirty="0"/>
              <a:t>                   </a:t>
            </a:r>
          </a:p>
          <a:p>
            <a:r>
              <a:rPr lang="en-US" sz="2400" dirty="0"/>
              <a:t>                  Investigate the association between maternal systemic glucocorticoid exposure during pregnancy and the risk of chronic kidney disease (CKD) in childhood.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Rationale: </a:t>
            </a:r>
          </a:p>
          <a:p>
            <a:r>
              <a:rPr lang="en-US" dirty="0"/>
              <a:t>                  </a:t>
            </a:r>
          </a:p>
          <a:p>
            <a:r>
              <a:rPr lang="en-US" sz="2400" dirty="0"/>
              <a:t>                    The potential effects of antenatal glucocorticoids exposure on children's long-term health, particularly on kidney function are unclear.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1474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111046" y="242700"/>
            <a:ext cx="9684773" cy="69587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Approximately 10% of the global population suffer from chronic kidney disease.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Fetal exposure to an adverse maternal environment may result in an increased risk of CKD in later life.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Hence, the need to address the importance of kidney disease from the maternal and fetal health perspective was highlighted in 2018 on World Kidney Day.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Unlike the case with adults, congenital anomalies of the kidney and urinary tract (CAKUT) constitute the leading cause of CKD in pediatric populations.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addition to genetic factors, maternal factors also mediate the core mechanisms that result in CAKUT.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66A42-C76E-D7F2-7F29-FED7204ACD85}"/>
              </a:ext>
            </a:extLst>
          </p:cNvPr>
          <p:cNvSpPr txBox="1"/>
          <p:nvPr/>
        </p:nvSpPr>
        <p:spPr>
          <a:xfrm>
            <a:off x="9350477" y="6263148"/>
            <a:ext cx="220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Continues…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284952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0"/>
            <a:ext cx="12192000" cy="685799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111046" y="565866"/>
            <a:ext cx="9684773" cy="6312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Antenatal systemic glucocorticoids have been widely used to mature fetal lungs for preterm delivery. However, the long-term risk associated with their use remain uncertain.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Therefore, This study assessed the associations between gestational systemic glucocorticoid exposure and CKD development in offspring based on mother-Child dyad cohort derived from the health care delivery system in Taiwan.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225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-49162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511278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Study Design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3559279" y="1815268"/>
            <a:ext cx="968477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/>
              <a:t>Retrospective Cohort Study</a:t>
            </a:r>
          </a:p>
          <a:p>
            <a:r>
              <a:rPr lang="en-US" sz="2400" dirty="0"/>
              <a:t>                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00712-9C46-61BE-D960-F1C03603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09" y="2657789"/>
            <a:ext cx="7934632" cy="29705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17665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511278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Inclusion Criteria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278193" y="1386349"/>
            <a:ext cx="9537289" cy="5850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maternal-child cohort, a part of the Mother and Child Health (MACH) study , included live newborns delivered between January 1,2004, and December 31,2018.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Children with valid maternal-child linkage , complete birth information(</a:t>
            </a:r>
            <a:r>
              <a:rPr lang="en-US" sz="2400" dirty="0" err="1"/>
              <a:t>eg</a:t>
            </a:r>
            <a:r>
              <a:rPr lang="en-US" sz="2400" dirty="0"/>
              <a:t>, sex and birthweight), and with any medical records corresponding to follow-up evaluation were ascertained and included in the maternal-child cohort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496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3" y="511278"/>
            <a:ext cx="9026012" cy="72758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Exclusion  Criteria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1874787" y="1708703"/>
            <a:ext cx="9537289" cy="5296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Unknown newborn sex.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Any congenital anomalies , except for CAKUT.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Topical  glucocorticoids use.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Systemic glucocorticoids used only in pre-gestational period.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Concordant siblings.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841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286124"/>
            <a:ext cx="6135329" cy="16477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Gestational Exposure                 vs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3AC77-86BA-0ACF-131B-DE8837C368E9}"/>
              </a:ext>
            </a:extLst>
          </p:cNvPr>
          <p:cNvSpPr txBox="1">
            <a:spLocks/>
          </p:cNvSpPr>
          <p:nvPr/>
        </p:nvSpPr>
        <p:spPr>
          <a:xfrm>
            <a:off x="353962" y="1386349"/>
            <a:ext cx="11385753" cy="49603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58C3D-5379-D8C3-215D-715C826A9D61}"/>
              </a:ext>
            </a:extLst>
          </p:cNvPr>
          <p:cNvSpPr txBox="1"/>
          <p:nvPr/>
        </p:nvSpPr>
        <p:spPr>
          <a:xfrm>
            <a:off x="353962" y="2678210"/>
            <a:ext cx="5001136" cy="2616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/>
              <a:t>Newborns those whose mothers did not use systemic glucocorticoids before pregnancy but received it during pregnancy</a:t>
            </a:r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C9B72-17A6-3601-DA98-5F6BD9F78E0F}"/>
              </a:ext>
            </a:extLst>
          </p:cNvPr>
          <p:cNvSpPr txBox="1"/>
          <p:nvPr/>
        </p:nvSpPr>
        <p:spPr>
          <a:xfrm>
            <a:off x="6738579" y="2677400"/>
            <a:ext cx="5001136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/>
              <a:t>Newborns those whose mothers did not use any systemic glucocorticoids before or during pregnancy</a:t>
            </a:r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59751B-3A37-FE7A-8F7C-A62E6DE11FF6}"/>
              </a:ext>
            </a:extLst>
          </p:cNvPr>
          <p:cNvSpPr txBox="1">
            <a:spLocks/>
          </p:cNvSpPr>
          <p:nvPr/>
        </p:nvSpPr>
        <p:spPr>
          <a:xfrm>
            <a:off x="7103806" y="286124"/>
            <a:ext cx="6135329" cy="16477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latin typeface="Algerian" panose="04020705040A02060702" pitchFamily="82" charset="0"/>
              </a:rPr>
              <a:t>Non - Exposure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80401-A085-6DF6-97C7-65D622426B26}"/>
              </a:ext>
            </a:extLst>
          </p:cNvPr>
          <p:cNvSpPr txBox="1"/>
          <p:nvPr/>
        </p:nvSpPr>
        <p:spPr>
          <a:xfrm>
            <a:off x="9350477" y="6263148"/>
            <a:ext cx="220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Continues…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27812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414F3-C833-4395-8C69-0E806C5181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272</TotalTime>
  <Words>936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Algerian</vt:lpstr>
      <vt:lpstr>Arial</vt:lpstr>
      <vt:lpstr>Calibri</vt:lpstr>
      <vt:lpstr>Cambria</vt:lpstr>
      <vt:lpstr>Century Gothic</vt:lpstr>
      <vt:lpstr>Cooper Black</vt:lpstr>
      <vt:lpstr>Times New Roman</vt:lpstr>
      <vt:lpstr>Wingdings</vt:lpstr>
      <vt:lpstr>Wingdings 3</vt:lpstr>
      <vt:lpstr>Slice</vt:lpstr>
      <vt:lpstr>JOURNAL CLUB</vt:lpstr>
      <vt:lpstr>GESTATIONAL EXPOSURE TO MATERNAL SYSTEMIC GLUCOCORTICOIDS AND CHILDHOOD RISK OF CKD</vt:lpstr>
      <vt:lpstr>Introduction</vt:lpstr>
      <vt:lpstr>PowerPoint Presentation</vt:lpstr>
      <vt:lpstr>PowerPoint Presentation</vt:lpstr>
      <vt:lpstr>Study Design</vt:lpstr>
      <vt:lpstr>Inclusion Criteria</vt:lpstr>
      <vt:lpstr>Exclusion  Criteria</vt:lpstr>
      <vt:lpstr>Gestational Exposure                 vs</vt:lpstr>
      <vt:lpstr>PowerPoint Presentation</vt:lpstr>
      <vt:lpstr>Outcomes </vt:lpstr>
      <vt:lpstr>Covariates </vt:lpstr>
      <vt:lpstr>Stratification</vt:lpstr>
      <vt:lpstr>PowerPoint Presentation</vt:lpstr>
      <vt:lpstr>PowerPoint Presentation</vt:lpstr>
      <vt:lpstr>PowerPoint Presentation</vt:lpstr>
      <vt:lpstr>Effect Modification &amp; Additivity</vt:lpstr>
      <vt:lpstr>PowerPoint Presentation</vt:lpstr>
      <vt:lpstr>PowerPoint Presentation</vt:lpstr>
      <vt:lpstr>PowerPoint Presentation</vt:lpstr>
      <vt:lpstr>Summary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Gurupriyadharshini R</dc:creator>
  <cp:lastModifiedBy>Gurupriyadharshini R</cp:lastModifiedBy>
  <cp:revision>21</cp:revision>
  <dcterms:created xsi:type="dcterms:W3CDTF">2024-08-30T17:06:42Z</dcterms:created>
  <dcterms:modified xsi:type="dcterms:W3CDTF">2024-08-30T21:39:11Z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