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1" r:id="rId20"/>
    <p:sldId id="273" r:id="rId21"/>
    <p:sldId id="274" r:id="rId22"/>
    <p:sldId id="275" r:id="rId23"/>
    <p:sldId id="289" r:id="rId24"/>
    <p:sldId id="277" r:id="rId25"/>
    <p:sldId id="28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90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49A"/>
    <a:srgbClr val="D0205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283" autoAdjust="0"/>
    <p:restoredTop sz="94660"/>
  </p:normalViewPr>
  <p:slideViewPr>
    <p:cSldViewPr>
      <p:cViewPr varScale="1">
        <p:scale>
          <a:sx n="81" d="100"/>
          <a:sy n="81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4F72-FC0C-4152-B5DC-51BB6849A8A0}" type="datetimeFigureOut">
              <a:rPr lang="en-IN" smtClean="0"/>
              <a:pPr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4D1B5-2129-4397-A96B-545F41D0AE2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/>
          <a:lstStyle/>
          <a:p>
            <a:r>
              <a:rPr lang="en-IN" dirty="0" smtClean="0"/>
              <a:t>PRIMARY SJOGREN SYNDROME</a:t>
            </a:r>
            <a:br>
              <a:rPr lang="en-IN" dirty="0" smtClean="0"/>
            </a:br>
            <a:r>
              <a:rPr lang="en-IN" dirty="0" smtClean="0"/>
              <a:t>WITH HYPOKALEMIC PARALYSIS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755576" y="2060848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33FF"/>
                </a:solidFill>
              </a:rPr>
              <a:t>                  II MEDICAL UNIT  </a:t>
            </a:r>
          </a:p>
          <a:p>
            <a:r>
              <a:rPr lang="en-US" sz="3200" dirty="0" smtClean="0">
                <a:solidFill>
                  <a:srgbClr val="FF0066"/>
                </a:solidFill>
              </a:rPr>
              <a:t>CHIEF</a:t>
            </a:r>
          </a:p>
          <a:p>
            <a:r>
              <a:rPr lang="en-US" sz="3200" dirty="0" smtClean="0"/>
              <a:t>     PROF DR.R.BALAJINATHAN  M.D</a:t>
            </a:r>
          </a:p>
          <a:p>
            <a:r>
              <a:rPr lang="en-US" sz="3200" dirty="0" smtClean="0">
                <a:solidFill>
                  <a:srgbClr val="FF0066"/>
                </a:solidFill>
              </a:rPr>
              <a:t>ASST.PROF</a:t>
            </a:r>
          </a:p>
          <a:p>
            <a:r>
              <a:rPr lang="en-US" sz="3200" dirty="0" smtClean="0"/>
              <a:t>     DR.V.N.ALAGA VENKATESAN M.D</a:t>
            </a:r>
          </a:p>
          <a:p>
            <a:r>
              <a:rPr lang="en-US" sz="3200" dirty="0" smtClean="0"/>
              <a:t>     DR.P.V.BALA MURUGAN M.D</a:t>
            </a:r>
            <a:endParaRPr lang="en-I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ln w="22225">
            <a:solidFill>
              <a:srgbClr val="FF0000"/>
            </a:solidFill>
          </a:ln>
        </p:spPr>
        <p:txBody>
          <a:bodyPr/>
          <a:lstStyle/>
          <a:p>
            <a:r>
              <a:rPr lang="en-IN" dirty="0" smtClean="0"/>
              <a:t>Cranial nerve examination</a:t>
            </a:r>
          </a:p>
          <a:p>
            <a:pPr marL="571500" indent="-571500">
              <a:buFont typeface="+mj-lt"/>
              <a:buAutoNum type="romanUcPeriod"/>
            </a:pPr>
            <a:r>
              <a:rPr lang="en-IN" dirty="0" smtClean="0"/>
              <a:t>B/L smell sensation – intact</a:t>
            </a:r>
          </a:p>
          <a:p>
            <a:pPr marL="571500" indent="-571500">
              <a:buFont typeface="+mj-lt"/>
              <a:buAutoNum type="romanUcPeriod"/>
            </a:pPr>
            <a:r>
              <a:rPr lang="en-IN" dirty="0" smtClean="0"/>
              <a:t>B/L pupil 3mm – ERTL</a:t>
            </a:r>
          </a:p>
          <a:p>
            <a:pPr marL="571500" indent="-571500">
              <a:buNone/>
            </a:pPr>
            <a:r>
              <a:rPr lang="en-IN" dirty="0" smtClean="0"/>
              <a:t>       AR + </a:t>
            </a:r>
          </a:p>
          <a:p>
            <a:pPr marL="571500" indent="-571500">
              <a:buNone/>
            </a:pPr>
            <a:r>
              <a:rPr lang="en-IN" dirty="0" smtClean="0"/>
              <a:t>       </a:t>
            </a:r>
            <a:r>
              <a:rPr lang="en-IN" dirty="0" err="1" smtClean="0"/>
              <a:t>Fundus</a:t>
            </a:r>
            <a:r>
              <a:rPr lang="en-IN" dirty="0" smtClean="0"/>
              <a:t> – Normal</a:t>
            </a:r>
          </a:p>
          <a:p>
            <a:pPr marL="571500" indent="-571500">
              <a:buNone/>
            </a:pPr>
            <a:r>
              <a:rPr lang="en-IN" dirty="0" smtClean="0"/>
              <a:t>       </a:t>
            </a:r>
            <a:r>
              <a:rPr lang="en-IN" dirty="0" err="1" smtClean="0"/>
              <a:t>color</a:t>
            </a:r>
            <a:r>
              <a:rPr lang="en-IN" dirty="0" smtClean="0"/>
              <a:t> vision –Normal</a:t>
            </a:r>
          </a:p>
          <a:p>
            <a:pPr marL="571500" indent="-571500">
              <a:buNone/>
            </a:pPr>
            <a:r>
              <a:rPr lang="en-IN" dirty="0" smtClean="0"/>
              <a:t>       Visual acuity 6/6 </a:t>
            </a:r>
          </a:p>
          <a:p>
            <a:endParaRPr lang="en-IN" dirty="0" smtClean="0"/>
          </a:p>
          <a:p>
            <a:pPr marL="571500" indent="-571500">
              <a:buFont typeface="+mj-lt"/>
              <a:buAutoNum type="romanUcPeriod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en-IN" dirty="0" smtClean="0"/>
              <a:t>.III </a:t>
            </a:r>
          </a:p>
          <a:p>
            <a:pPr marL="571500" indent="-571500">
              <a:buNone/>
            </a:pPr>
            <a:r>
              <a:rPr lang="en-IN" dirty="0" smtClean="0"/>
              <a:t>.IV             EOM ; Full</a:t>
            </a:r>
          </a:p>
          <a:p>
            <a:pPr marL="571500" indent="-571500">
              <a:buNone/>
            </a:pPr>
            <a:r>
              <a:rPr lang="en-IN" dirty="0" smtClean="0"/>
              <a:t>.VI</a:t>
            </a:r>
          </a:p>
          <a:p>
            <a:pPr marL="571500" indent="-571500">
              <a:buNone/>
            </a:pPr>
            <a:r>
              <a:rPr lang="en-IN" dirty="0" smtClean="0"/>
              <a:t>.V – SENSORY          +           +</a:t>
            </a:r>
          </a:p>
          <a:p>
            <a:pPr marL="571500" indent="-571500">
              <a:buNone/>
            </a:pPr>
            <a:r>
              <a:rPr lang="en-IN" dirty="0" smtClean="0"/>
              <a:t>        MOTOR            +           +</a:t>
            </a:r>
          </a:p>
          <a:p>
            <a:pPr marL="571500" indent="-571500">
              <a:buNone/>
            </a:pPr>
            <a:r>
              <a:rPr lang="en-IN" dirty="0" smtClean="0"/>
              <a:t>        No jaw deviation</a:t>
            </a:r>
          </a:p>
          <a:p>
            <a:pPr marL="571500" indent="-571500">
              <a:buNone/>
            </a:pPr>
            <a:r>
              <a:rPr lang="en-IN" dirty="0" smtClean="0"/>
              <a:t>        Jaw jerk just present</a:t>
            </a:r>
          </a:p>
        </p:txBody>
      </p:sp>
      <p:sp>
        <p:nvSpPr>
          <p:cNvPr id="4" name="Right Brace 3"/>
          <p:cNvSpPr/>
          <p:nvPr/>
        </p:nvSpPr>
        <p:spPr>
          <a:xfrm>
            <a:off x="1331640" y="1772816"/>
            <a:ext cx="216024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VII  No facial asymmetry</a:t>
            </a:r>
          </a:p>
          <a:p>
            <a:pPr>
              <a:buNone/>
            </a:pPr>
            <a:r>
              <a:rPr lang="en-IN" dirty="0" smtClean="0"/>
              <a:t>            No deviation of angle of mouth</a:t>
            </a:r>
          </a:p>
          <a:p>
            <a:pPr>
              <a:buNone/>
            </a:pPr>
            <a:r>
              <a:rPr lang="en-IN" dirty="0" smtClean="0"/>
              <a:t>            Wrinkles     +</a:t>
            </a:r>
          </a:p>
          <a:p>
            <a:pPr>
              <a:buNone/>
            </a:pPr>
            <a:r>
              <a:rPr lang="en-IN" dirty="0" smtClean="0"/>
              <a:t>            Eye lid closure full   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VIII    Weber – no lateralisation</a:t>
            </a:r>
          </a:p>
          <a:p>
            <a:pPr>
              <a:buNone/>
            </a:pPr>
            <a:r>
              <a:rPr lang="en-IN" dirty="0" smtClean="0"/>
              <a:t>               </a:t>
            </a:r>
            <a:r>
              <a:rPr lang="en-IN" dirty="0" err="1" smtClean="0"/>
              <a:t>Rinne</a:t>
            </a:r>
            <a:r>
              <a:rPr lang="en-IN" dirty="0" smtClean="0"/>
              <a:t>      +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5" name="Right Brace 4"/>
          <p:cNvSpPr/>
          <p:nvPr/>
        </p:nvSpPr>
        <p:spPr>
          <a:xfrm>
            <a:off x="1691680" y="4581128"/>
            <a:ext cx="216024" cy="115212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 IX               Gag reflex +</a:t>
            </a:r>
          </a:p>
          <a:p>
            <a:r>
              <a:rPr lang="en-IN" dirty="0" smtClean="0"/>
              <a:t>  X               B/L Palatal movements – equal</a:t>
            </a:r>
          </a:p>
          <a:p>
            <a:r>
              <a:rPr lang="en-IN" dirty="0" smtClean="0"/>
              <a:t>  XI              Uvula -midline     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XII        Tongue              No deviation</a:t>
            </a:r>
          </a:p>
          <a:p>
            <a:pPr>
              <a:buNone/>
            </a:pPr>
            <a:r>
              <a:rPr lang="en-IN" dirty="0" smtClean="0"/>
              <a:t>                Tongue texture Normal</a:t>
            </a:r>
          </a:p>
          <a:p>
            <a:pPr>
              <a:buNone/>
            </a:pPr>
            <a:r>
              <a:rPr lang="en-IN" dirty="0" smtClean="0"/>
              <a:t>                No fibrillation</a:t>
            </a:r>
          </a:p>
          <a:p>
            <a:pPr>
              <a:buNone/>
            </a:pPr>
            <a:r>
              <a:rPr lang="en-IN" dirty="0" smtClean="0"/>
              <a:t>           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SPINOMOTOR SYSTEM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5576" y="2276872"/>
          <a:ext cx="7104111" cy="433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037"/>
                <a:gridCol w="2368037"/>
                <a:gridCol w="2368037"/>
              </a:tblGrid>
              <a:tr h="49309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RIGHT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LEFT</a:t>
                      </a:r>
                      <a:endParaRPr lang="en-IN" dirty="0"/>
                    </a:p>
                  </a:txBody>
                  <a:tcPr/>
                </a:tc>
              </a:tr>
              <a:tr h="594327">
                <a:tc>
                  <a:txBody>
                    <a:bodyPr/>
                    <a:lstStyle/>
                    <a:p>
                      <a:r>
                        <a:rPr lang="en-IN" dirty="0" smtClean="0"/>
                        <a:t>BULK                      UL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NORMAL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    NORMAL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594327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LL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   NORMAL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     NORMAL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493098">
                <a:tc>
                  <a:txBody>
                    <a:bodyPr/>
                    <a:lstStyle/>
                    <a:p>
                      <a:r>
                        <a:rPr lang="en-IN" dirty="0" smtClean="0"/>
                        <a:t>TONE                     UL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93098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LL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93098">
                <a:tc>
                  <a:txBody>
                    <a:bodyPr/>
                    <a:lstStyle/>
                    <a:p>
                      <a:r>
                        <a:rPr lang="en-IN" dirty="0" smtClean="0"/>
                        <a:t>POWER                 UL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4/5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4/5</a:t>
                      </a:r>
                      <a:endParaRPr lang="en-IN" dirty="0"/>
                    </a:p>
                  </a:txBody>
                  <a:tcPr/>
                </a:tc>
              </a:tr>
              <a:tr h="493098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LL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2/5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2/5</a:t>
                      </a:r>
                      <a:endParaRPr lang="en-IN" dirty="0"/>
                    </a:p>
                  </a:txBody>
                  <a:tcPr/>
                </a:tc>
              </a:tr>
              <a:tr h="594327">
                <a:tc gridSpan="3">
                  <a:txBody>
                    <a:bodyPr/>
                    <a:lstStyle/>
                    <a:p>
                      <a:r>
                        <a:rPr lang="en-IN" dirty="0" smtClean="0"/>
                        <a:t>                            NECK             MUSCLE          WEAKNESS      +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3923928" y="4149080"/>
            <a:ext cx="72008" cy="28803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3923928" y="4725144"/>
            <a:ext cx="72008" cy="28803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6228184" y="4149080"/>
            <a:ext cx="72008" cy="28803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6228184" y="4725144"/>
            <a:ext cx="72008" cy="28803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3" y="1340768"/>
          <a:ext cx="7488831" cy="5163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562290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DTR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RIGHT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LEFT</a:t>
                      </a:r>
                      <a:endParaRPr lang="en-IN" dirty="0"/>
                    </a:p>
                  </a:txBody>
                  <a:tcPr/>
                </a:tc>
              </a:tr>
              <a:tr h="763829">
                <a:tc>
                  <a:txBody>
                    <a:bodyPr/>
                    <a:lstStyle/>
                    <a:p>
                      <a:r>
                        <a:rPr lang="en-IN" baseline="0" dirty="0" smtClean="0"/>
                        <a:t>       </a:t>
                      </a:r>
                      <a:r>
                        <a:rPr lang="en-IN" dirty="0" smtClean="0"/>
                        <a:t>    BICEPS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+</a:t>
                      </a:r>
                      <a:endParaRPr lang="en-IN" dirty="0"/>
                    </a:p>
                  </a:txBody>
                  <a:tcPr/>
                </a:tc>
              </a:tr>
              <a:tr h="763829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TRICEPS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+</a:t>
                      </a:r>
                      <a:endParaRPr lang="en-IN" dirty="0"/>
                    </a:p>
                  </a:txBody>
                  <a:tcPr/>
                </a:tc>
              </a:tr>
              <a:tr h="984007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</a:t>
                      </a:r>
                      <a:r>
                        <a:rPr lang="en-IN" baseline="0" dirty="0" smtClean="0"/>
                        <a:t>  </a:t>
                      </a:r>
                      <a:r>
                        <a:rPr lang="en-IN" dirty="0" smtClean="0"/>
                        <a:t>SUPINATOR                     </a:t>
                      </a:r>
                      <a:r>
                        <a:rPr lang="en-IN" baseline="0" dirty="0" smtClean="0"/>
                        <a:t>         </a:t>
                      </a:r>
                      <a:r>
                        <a:rPr lang="en-IN" dirty="0" smtClean="0"/>
                        <a:t>                    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+</a:t>
                      </a:r>
                      <a:endParaRPr lang="en-IN" dirty="0"/>
                    </a:p>
                  </a:txBody>
                  <a:tcPr/>
                </a:tc>
              </a:tr>
              <a:tr h="562290">
                <a:tc>
                  <a:txBody>
                    <a:bodyPr/>
                    <a:lstStyle/>
                    <a:p>
                      <a:r>
                        <a:rPr lang="en-IN" baseline="0" dirty="0" smtClean="0"/>
                        <a:t>            KNEE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+</a:t>
                      </a:r>
                    </a:p>
                  </a:txBody>
                  <a:tcPr/>
                </a:tc>
              </a:tr>
              <a:tr h="763829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ANKLE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+</a:t>
                      </a:r>
                      <a:endParaRPr lang="en-IN" dirty="0"/>
                    </a:p>
                  </a:txBody>
                  <a:tcPr/>
                </a:tc>
              </a:tr>
              <a:tr h="763829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PLANTAR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flipH="1">
            <a:off x="3995936" y="5805264"/>
            <a:ext cx="72008" cy="28803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 flipH="1">
            <a:off x="6516216" y="5805264"/>
            <a:ext cx="72008" cy="28803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SENSORY SYSTEM</a:t>
            </a:r>
          </a:p>
          <a:p>
            <a:pPr>
              <a:buNone/>
            </a:pPr>
            <a:r>
              <a:rPr lang="en-IN" dirty="0" smtClean="0"/>
              <a:t>                    Touch</a:t>
            </a:r>
          </a:p>
          <a:p>
            <a:pPr>
              <a:buNone/>
            </a:pPr>
            <a:r>
              <a:rPr lang="en-IN" dirty="0" smtClean="0"/>
              <a:t>                    Pinprick                   Intact</a:t>
            </a:r>
          </a:p>
          <a:p>
            <a:pPr>
              <a:buNone/>
            </a:pPr>
            <a:r>
              <a:rPr lang="en-IN" dirty="0" smtClean="0"/>
              <a:t>                   Temperature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POSTERIOR COLUMN</a:t>
            </a:r>
          </a:p>
          <a:p>
            <a:pPr>
              <a:buNone/>
            </a:pPr>
            <a:r>
              <a:rPr lang="en-IN" dirty="0" smtClean="0"/>
              <a:t>                     Vibration           Intact</a:t>
            </a:r>
          </a:p>
          <a:p>
            <a:pPr>
              <a:buNone/>
            </a:pPr>
            <a:r>
              <a:rPr lang="en-IN" dirty="0" smtClean="0"/>
              <a:t>                     Romberg’s        Could not be tested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CEREBELLUM     Could not be tested </a:t>
            </a:r>
          </a:p>
          <a:p>
            <a:endParaRPr lang="en-IN" dirty="0" smtClean="0"/>
          </a:p>
          <a:p>
            <a:r>
              <a:rPr lang="en-IN" dirty="0" smtClean="0"/>
              <a:t>SPINE &amp; CRANIUM - Normal</a:t>
            </a:r>
            <a:endParaRPr lang="en-IN" dirty="0"/>
          </a:p>
        </p:txBody>
      </p:sp>
      <p:sp>
        <p:nvSpPr>
          <p:cNvPr id="4" name="Right Brace 3"/>
          <p:cNvSpPr/>
          <p:nvPr/>
        </p:nvSpPr>
        <p:spPr>
          <a:xfrm>
            <a:off x="3563888" y="2060848"/>
            <a:ext cx="144016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SYSTEMIC EXAMINATION….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CVS – S1S2+ </a:t>
            </a:r>
          </a:p>
          <a:p>
            <a:pPr>
              <a:buNone/>
            </a:pPr>
            <a:r>
              <a:rPr lang="en-IN" dirty="0" smtClean="0"/>
              <a:t>               No murmur</a:t>
            </a:r>
          </a:p>
          <a:p>
            <a:r>
              <a:rPr lang="en-IN" dirty="0" smtClean="0"/>
              <a:t>RS – B/L AE+</a:t>
            </a:r>
          </a:p>
          <a:p>
            <a:pPr>
              <a:buNone/>
            </a:pPr>
            <a:r>
              <a:rPr lang="en-IN" dirty="0" smtClean="0"/>
              <a:t>         Normal vesicular breath sounds+</a:t>
            </a:r>
          </a:p>
          <a:p>
            <a:pPr>
              <a:buNone/>
            </a:pPr>
            <a:r>
              <a:rPr lang="en-IN" dirty="0" smtClean="0"/>
              <a:t>         No added sounds</a:t>
            </a:r>
          </a:p>
          <a:p>
            <a:r>
              <a:rPr lang="en-IN" dirty="0" smtClean="0"/>
              <a:t>ABDOMEN – Soft</a:t>
            </a:r>
          </a:p>
          <a:p>
            <a:pPr>
              <a:buNone/>
            </a:pPr>
            <a:r>
              <a:rPr lang="en-IN" dirty="0" smtClean="0"/>
              <a:t>                        Bowel sounds+</a:t>
            </a:r>
          </a:p>
          <a:p>
            <a:pPr>
              <a:buNone/>
            </a:pPr>
            <a:r>
              <a:rPr lang="en-IN" dirty="0" smtClean="0"/>
              <a:t>                        No </a:t>
            </a:r>
            <a:r>
              <a:rPr lang="en-IN" dirty="0" err="1" smtClean="0"/>
              <a:t>organomegaly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049A"/>
                </a:solidFill>
              </a:rPr>
              <a:t>Diagnosis  -</a:t>
            </a:r>
            <a:r>
              <a:rPr lang="en-IN" dirty="0" smtClean="0"/>
              <a:t> Acute flaccid </a:t>
            </a:r>
            <a:r>
              <a:rPr lang="en-IN" dirty="0" err="1" smtClean="0"/>
              <a:t>quadriparesis</a:t>
            </a:r>
            <a:r>
              <a:rPr lang="en-IN" dirty="0" smtClean="0"/>
              <a:t> for                             evaluation with no sensory/ bladder involvement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DD -</a:t>
            </a:r>
            <a:r>
              <a:rPr lang="en-IN" dirty="0" smtClean="0"/>
              <a:t>  </a:t>
            </a:r>
            <a:r>
              <a:rPr lang="en-IN" dirty="0" err="1" smtClean="0"/>
              <a:t>Hypokalemic</a:t>
            </a:r>
            <a:r>
              <a:rPr lang="en-IN" dirty="0" smtClean="0"/>
              <a:t> paralysis</a:t>
            </a:r>
          </a:p>
          <a:p>
            <a:pPr>
              <a:buNone/>
            </a:pPr>
            <a:r>
              <a:rPr lang="en-IN" dirty="0" smtClean="0"/>
              <a:t>             </a:t>
            </a:r>
            <a:r>
              <a:rPr lang="en-IN" dirty="0" err="1" smtClean="0"/>
              <a:t>Guillain</a:t>
            </a:r>
            <a:r>
              <a:rPr lang="en-IN" dirty="0" smtClean="0"/>
              <a:t> </a:t>
            </a:r>
            <a:r>
              <a:rPr lang="en-IN" dirty="0" err="1" smtClean="0"/>
              <a:t>barre</a:t>
            </a:r>
            <a:r>
              <a:rPr lang="en-IN" dirty="0" smtClean="0"/>
              <a:t> syndrome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ECG</a:t>
            </a:r>
            <a:endParaRPr lang="en-IN" dirty="0"/>
          </a:p>
        </p:txBody>
      </p:sp>
      <p:pic>
        <p:nvPicPr>
          <p:cNvPr id="1026" name="Picture 2" descr="C:\Users\Preethi\Desktop\journal\img14966216427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8640960" cy="4217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    </a:t>
            </a:r>
            <a:r>
              <a:rPr lang="en-IN" sz="2400" dirty="0" smtClean="0"/>
              <a:t>45 years old female, Tailor by occupation </a:t>
            </a:r>
          </a:p>
          <a:p>
            <a:pPr>
              <a:buNone/>
            </a:pPr>
            <a:r>
              <a:rPr lang="en-IN" sz="2400" dirty="0" smtClean="0"/>
              <a:t>Presented with complaints of </a:t>
            </a:r>
          </a:p>
          <a:p>
            <a:pPr>
              <a:buNone/>
            </a:pPr>
            <a:endParaRPr lang="en-IN" sz="2400" dirty="0" smtClean="0"/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Weakness of both lower limb &amp; upper limb for past 4 days 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IN" sz="2800" dirty="0" smtClean="0">
                <a:solidFill>
                  <a:srgbClr val="00049A"/>
                </a:solidFill>
              </a:rPr>
              <a:t>HISTORY OF PRESENTING ILLNESS</a:t>
            </a:r>
          </a:p>
          <a:p>
            <a:pPr>
              <a:buNone/>
            </a:pPr>
            <a:endParaRPr lang="en-IN" sz="2800" dirty="0" smtClean="0"/>
          </a:p>
          <a:p>
            <a:pPr>
              <a:buFont typeface="Wingdings" pitchFamily="2" charset="2"/>
              <a:buChar char="ü"/>
            </a:pPr>
            <a:r>
              <a:rPr lang="en-IN" sz="2400" dirty="0" smtClean="0"/>
              <a:t>She was apparently normal 3months back then she stopped working due </a:t>
            </a:r>
            <a:r>
              <a:rPr lang="en-IN" sz="2400" dirty="0" smtClean="0">
                <a:solidFill>
                  <a:srgbClr val="FF0000"/>
                </a:solidFill>
              </a:rPr>
              <a:t>to increasing pain in both legs</a:t>
            </a:r>
          </a:p>
          <a:p>
            <a:pPr>
              <a:buFont typeface="Wingdings" pitchFamily="2" charset="2"/>
              <a:buChar char="ü"/>
            </a:pPr>
            <a:endParaRPr lang="en-IN" sz="2400" dirty="0" smtClean="0"/>
          </a:p>
          <a:p>
            <a:pPr>
              <a:buFont typeface="Wingdings" pitchFamily="2" charset="2"/>
              <a:buChar char="ü"/>
            </a:pPr>
            <a:r>
              <a:rPr lang="en-IN" sz="2400" dirty="0" smtClean="0"/>
              <a:t>4 days  before  admission  while  she was  sleeping  developed increasing  pain in  both  legs  followed  which  she  noticed </a:t>
            </a:r>
            <a:r>
              <a:rPr lang="en-IN" sz="2400" dirty="0" smtClean="0">
                <a:solidFill>
                  <a:srgbClr val="FF0000"/>
                </a:solidFill>
              </a:rPr>
              <a:t>Symmetric  weakness  of  both lower limbs</a:t>
            </a:r>
          </a:p>
          <a:p>
            <a:pPr>
              <a:buFont typeface="Wingdings" pitchFamily="2" charset="2"/>
              <a:buChar char="ü"/>
            </a:pPr>
            <a:r>
              <a:rPr lang="en-IN" sz="2400" dirty="0" smtClean="0"/>
              <a:t>Next  day  she developed  weakness  of  both  upper limb  followed by  inability  to  lift  her neck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Nasal o2 4l/min</a:t>
            </a:r>
          </a:p>
          <a:p>
            <a:r>
              <a:rPr lang="en-IN" dirty="0" smtClean="0"/>
              <a:t>Head end elevation</a:t>
            </a:r>
          </a:p>
          <a:p>
            <a:r>
              <a:rPr lang="en-IN" dirty="0" smtClean="0"/>
              <a:t>Iv fluids </a:t>
            </a:r>
          </a:p>
          <a:p>
            <a:r>
              <a:rPr lang="en-IN" dirty="0" err="1" smtClean="0"/>
              <a:t>Ryles</a:t>
            </a:r>
            <a:r>
              <a:rPr lang="en-IN" dirty="0" smtClean="0"/>
              <a:t> tube feeding 1.5l/day</a:t>
            </a:r>
          </a:p>
          <a:p>
            <a:r>
              <a:rPr lang="en-IN" dirty="0" err="1" smtClean="0"/>
              <a:t>Inj</a:t>
            </a:r>
            <a:r>
              <a:rPr lang="en-IN" dirty="0" smtClean="0"/>
              <a:t> </a:t>
            </a:r>
            <a:r>
              <a:rPr lang="en-IN" dirty="0" err="1" smtClean="0"/>
              <a:t>kcl</a:t>
            </a:r>
            <a:r>
              <a:rPr lang="en-IN" dirty="0" smtClean="0"/>
              <a:t> 40meq in 500 ml </a:t>
            </a:r>
            <a:r>
              <a:rPr lang="en-IN" dirty="0" smtClean="0"/>
              <a:t>NS</a:t>
            </a:r>
            <a:r>
              <a:rPr lang="en-IN" dirty="0" smtClean="0"/>
              <a:t> </a:t>
            </a:r>
            <a:r>
              <a:rPr lang="en-IN" dirty="0" smtClean="0"/>
              <a:t>over 4 hours</a:t>
            </a:r>
          </a:p>
          <a:p>
            <a:r>
              <a:rPr lang="en-IN" dirty="0" err="1" smtClean="0"/>
              <a:t>Syp</a:t>
            </a:r>
            <a:r>
              <a:rPr lang="en-IN" dirty="0" smtClean="0"/>
              <a:t> </a:t>
            </a:r>
            <a:r>
              <a:rPr lang="en-IN" dirty="0" err="1" smtClean="0"/>
              <a:t>kcl</a:t>
            </a:r>
            <a:r>
              <a:rPr lang="en-IN" dirty="0" smtClean="0"/>
              <a:t> 30 ml </a:t>
            </a:r>
            <a:r>
              <a:rPr lang="en-IN" dirty="0" err="1" smtClean="0"/>
              <a:t>tds</a:t>
            </a:r>
            <a:endParaRPr lang="en-IN" dirty="0" smtClean="0"/>
          </a:p>
          <a:p>
            <a:r>
              <a:rPr lang="en-IN" dirty="0" smtClean="0"/>
              <a:t>Frequent ECG monitoring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N" dirty="0" smtClean="0"/>
          </a:p>
          <a:p>
            <a:r>
              <a:rPr lang="en-IN" dirty="0" err="1" smtClean="0"/>
              <a:t>Hb</a:t>
            </a:r>
            <a:r>
              <a:rPr lang="en-IN" dirty="0" smtClean="0"/>
              <a:t> 12.9 gm</a:t>
            </a:r>
          </a:p>
          <a:p>
            <a:r>
              <a:rPr lang="en-IN" dirty="0" err="1" smtClean="0"/>
              <a:t>Tc</a:t>
            </a:r>
            <a:r>
              <a:rPr lang="en-IN" dirty="0" smtClean="0"/>
              <a:t>  11400 </a:t>
            </a:r>
          </a:p>
          <a:p>
            <a:r>
              <a:rPr lang="en-IN" dirty="0" smtClean="0"/>
              <a:t>Dc  80/18/2</a:t>
            </a:r>
          </a:p>
          <a:p>
            <a:r>
              <a:rPr lang="en-IN" dirty="0" smtClean="0"/>
              <a:t>Platelet 1.5 </a:t>
            </a:r>
            <a:r>
              <a:rPr lang="en-IN" dirty="0" err="1" smtClean="0"/>
              <a:t>lakhs</a:t>
            </a:r>
            <a:endParaRPr lang="en-IN" dirty="0" smtClean="0"/>
          </a:p>
          <a:p>
            <a:r>
              <a:rPr lang="en-IN" dirty="0" smtClean="0"/>
              <a:t>PCV 38%</a:t>
            </a:r>
          </a:p>
          <a:p>
            <a:r>
              <a:rPr lang="en-IN" dirty="0" smtClean="0"/>
              <a:t>URINE ROUTINE  Albumin 2+</a:t>
            </a:r>
          </a:p>
          <a:p>
            <a:pPr>
              <a:buNone/>
            </a:pPr>
            <a:r>
              <a:rPr lang="en-IN" dirty="0" smtClean="0"/>
              <a:t>                                  Sugar – Nil</a:t>
            </a:r>
          </a:p>
          <a:p>
            <a:pPr>
              <a:buNone/>
            </a:pPr>
            <a:r>
              <a:rPr lang="en-IN" dirty="0" smtClean="0"/>
              <a:t>                                  Deposits- 0-2 pus cells</a:t>
            </a:r>
          </a:p>
        </p:txBody>
      </p:sp>
      <p:pic>
        <p:nvPicPr>
          <p:cNvPr id="16387" name="Picture 3" descr="C:\Users\Preethi\Desktop\journal\downloa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1844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INVESTIGATIONS</a:t>
            </a:r>
            <a:r>
              <a:rPr lang="en-IN" dirty="0" smtClean="0"/>
              <a:t>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Na- 135 </a:t>
            </a:r>
            <a:r>
              <a:rPr lang="en-IN" dirty="0" err="1" smtClean="0"/>
              <a:t>meq</a:t>
            </a:r>
            <a:r>
              <a:rPr lang="en-IN" dirty="0" smtClean="0"/>
              <a:t>/l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K  -  1.8 </a:t>
            </a:r>
            <a:r>
              <a:rPr lang="en-IN" dirty="0" err="1" smtClean="0">
                <a:solidFill>
                  <a:srgbClr val="FF0000"/>
                </a:solidFill>
              </a:rPr>
              <a:t>meq</a:t>
            </a:r>
            <a:r>
              <a:rPr lang="en-IN" dirty="0" smtClean="0">
                <a:solidFill>
                  <a:srgbClr val="FF0000"/>
                </a:solidFill>
              </a:rPr>
              <a:t>/l</a:t>
            </a:r>
          </a:p>
          <a:p>
            <a:r>
              <a:rPr lang="en-IN" dirty="0" err="1" smtClean="0"/>
              <a:t>Cl</a:t>
            </a:r>
            <a:r>
              <a:rPr lang="en-IN" dirty="0" smtClean="0"/>
              <a:t>  -102 </a:t>
            </a:r>
            <a:r>
              <a:rPr lang="en-IN" dirty="0" err="1" smtClean="0"/>
              <a:t>meq</a:t>
            </a:r>
            <a:r>
              <a:rPr lang="en-IN" dirty="0" smtClean="0"/>
              <a:t>/l</a:t>
            </a:r>
          </a:p>
          <a:p>
            <a:pPr>
              <a:buNone/>
            </a:pPr>
            <a:r>
              <a:rPr lang="en-IN" dirty="0" smtClean="0"/>
              <a:t>      LFT </a:t>
            </a:r>
          </a:p>
          <a:p>
            <a:r>
              <a:rPr lang="en-IN" dirty="0" smtClean="0"/>
              <a:t>T.BILIRUBIN  0.7 mg/dl</a:t>
            </a:r>
          </a:p>
          <a:p>
            <a:r>
              <a:rPr lang="en-IN" dirty="0" smtClean="0"/>
              <a:t>SGOT  343 U/l</a:t>
            </a:r>
          </a:p>
          <a:p>
            <a:r>
              <a:rPr lang="en-IN" dirty="0" smtClean="0"/>
              <a:t>SGPT   99 U/l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8130" name="Picture 2" descr="C:\Users\Preethi\Desktop\journal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653136"/>
            <a:ext cx="2466975" cy="1847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35896" y="2924944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   METABOLIC ACIDOSIS  WITH COMPENSATORY    RESPIRATORY ALKALOSIS</a:t>
            </a:r>
            <a:endParaRPr lang="en-IN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83568" y="1628800"/>
            <a:ext cx="460851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3600" dirty="0" smtClean="0"/>
              <a:t>   ARTERIAL BLOOD GAS</a:t>
            </a:r>
          </a:p>
          <a:p>
            <a:pPr>
              <a:buNone/>
            </a:pPr>
            <a:endParaRPr lang="en-IN" dirty="0" smtClean="0"/>
          </a:p>
          <a:p>
            <a:r>
              <a:rPr lang="en-IN" sz="2800" dirty="0" smtClean="0">
                <a:solidFill>
                  <a:srgbClr val="FF0000"/>
                </a:solidFill>
              </a:rPr>
              <a:t>PH-7.2</a:t>
            </a:r>
          </a:p>
          <a:p>
            <a:r>
              <a:rPr lang="en-IN" sz="2800" dirty="0" smtClean="0"/>
              <a:t>pco2- 21</a:t>
            </a:r>
          </a:p>
          <a:p>
            <a:r>
              <a:rPr lang="en-IN" sz="2800" dirty="0" smtClean="0"/>
              <a:t>pa02 -122</a:t>
            </a:r>
          </a:p>
          <a:p>
            <a:r>
              <a:rPr lang="en-IN" sz="2800" dirty="0" smtClean="0"/>
              <a:t>Na – 145</a:t>
            </a:r>
          </a:p>
          <a:p>
            <a:r>
              <a:rPr lang="en-IN" sz="2800" dirty="0" smtClean="0"/>
              <a:t>K  - 1.5</a:t>
            </a:r>
          </a:p>
          <a:p>
            <a:r>
              <a:rPr lang="en-IN" sz="2800" dirty="0" err="1" smtClean="0"/>
              <a:t>Cl</a:t>
            </a:r>
            <a:r>
              <a:rPr lang="en-IN" sz="2800" dirty="0" smtClean="0"/>
              <a:t> - 116</a:t>
            </a:r>
          </a:p>
          <a:p>
            <a:r>
              <a:rPr lang="en-IN" sz="2800" dirty="0" smtClean="0">
                <a:solidFill>
                  <a:srgbClr val="FF0000"/>
                </a:solidFill>
              </a:rPr>
              <a:t>HCO3 -12.5</a:t>
            </a:r>
          </a:p>
          <a:p>
            <a:r>
              <a:rPr lang="en-IN" sz="2800" dirty="0" smtClean="0">
                <a:solidFill>
                  <a:srgbClr val="FF0000"/>
                </a:solidFill>
              </a:rPr>
              <a:t>ANION GAP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Electrolytes in </a:t>
            </a:r>
            <a:r>
              <a:rPr lang="en-IN" dirty="0" smtClean="0">
                <a:solidFill>
                  <a:srgbClr val="FF0000"/>
                </a:solidFill>
              </a:rPr>
              <a:t>random urine sample</a:t>
            </a:r>
          </a:p>
          <a:p>
            <a:r>
              <a:rPr lang="en-IN" dirty="0" smtClean="0"/>
              <a:t>Na – 72.9</a:t>
            </a:r>
          </a:p>
          <a:p>
            <a:r>
              <a:rPr lang="en-IN" dirty="0" smtClean="0"/>
              <a:t>K  -  54.2</a:t>
            </a:r>
          </a:p>
          <a:p>
            <a:r>
              <a:rPr lang="en-IN" dirty="0" err="1" smtClean="0"/>
              <a:t>Cl</a:t>
            </a:r>
            <a:r>
              <a:rPr lang="en-IN" dirty="0" smtClean="0"/>
              <a:t>  - 101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Urine PH – 6.5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Urine anion gap - 26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TTKG  - 23.7</a:t>
            </a:r>
          </a:p>
          <a:p>
            <a:r>
              <a:rPr lang="en-IN" dirty="0" smtClean="0"/>
              <a:t>Serum Mg – 2.30 (1.90- 2.50)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170" name="AutoShape 2" descr="Image result for images oF what nex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171" name="Picture 3" descr="C:\Users\Preethi\Desktop\journal\The-Singularity-is-Near-Whats-Nex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8550" y="1666081"/>
            <a:ext cx="4406900" cy="439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/>
          <a:lstStyle/>
          <a:p>
            <a:r>
              <a:rPr lang="en-IN" dirty="0" smtClean="0"/>
              <a:t>EXPERTS OPINION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3800" dirty="0" smtClean="0">
                <a:solidFill>
                  <a:srgbClr val="FF0000"/>
                </a:solidFill>
              </a:rPr>
              <a:t>Neurologist</a:t>
            </a:r>
            <a:r>
              <a:rPr lang="en-IN" sz="3800" dirty="0" smtClean="0"/>
              <a:t> </a:t>
            </a:r>
          </a:p>
          <a:p>
            <a:pPr>
              <a:buNone/>
            </a:pPr>
            <a:r>
              <a:rPr lang="en-IN" dirty="0" smtClean="0"/>
              <a:t>     </a:t>
            </a:r>
            <a:r>
              <a:rPr lang="en-IN" dirty="0" smtClean="0">
                <a:solidFill>
                  <a:srgbClr val="00049A"/>
                </a:solidFill>
              </a:rPr>
              <a:t>DIAGNOSIS</a:t>
            </a:r>
            <a:r>
              <a:rPr lang="en-IN" dirty="0" smtClean="0"/>
              <a:t>;  Acute flaccid </a:t>
            </a:r>
            <a:r>
              <a:rPr lang="en-IN" dirty="0" err="1" smtClean="0"/>
              <a:t>quadriparesis</a:t>
            </a:r>
            <a:r>
              <a:rPr lang="en-IN" dirty="0" smtClean="0"/>
              <a:t>- </a:t>
            </a:r>
          </a:p>
          <a:p>
            <a:pPr>
              <a:buNone/>
            </a:pPr>
            <a:r>
              <a:rPr lang="en-IN" dirty="0" smtClean="0"/>
              <a:t>            </a:t>
            </a:r>
            <a:r>
              <a:rPr lang="en-IN" dirty="0" err="1" smtClean="0"/>
              <a:t>Hypokalemic</a:t>
            </a:r>
            <a:r>
              <a:rPr lang="en-IN" dirty="0" smtClean="0"/>
              <a:t> paralysis</a:t>
            </a:r>
          </a:p>
          <a:p>
            <a:pPr>
              <a:buNone/>
            </a:pPr>
            <a:r>
              <a:rPr lang="en-IN" dirty="0" smtClean="0"/>
              <a:t>            To R/O </a:t>
            </a:r>
            <a:r>
              <a:rPr lang="en-IN" dirty="0" err="1" smtClean="0"/>
              <a:t>Polyradiculoneuropathy</a:t>
            </a:r>
            <a:endParaRPr lang="en-IN" dirty="0" smtClean="0"/>
          </a:p>
          <a:p>
            <a:pPr>
              <a:buNone/>
            </a:pPr>
            <a:r>
              <a:rPr lang="en-IN" dirty="0" smtClean="0">
                <a:solidFill>
                  <a:srgbClr val="00049A"/>
                </a:solidFill>
              </a:rPr>
              <a:t>Suggestion </a:t>
            </a:r>
          </a:p>
          <a:p>
            <a:pPr>
              <a:buNone/>
            </a:pPr>
            <a:r>
              <a:rPr lang="en-IN" dirty="0" smtClean="0"/>
              <a:t>             </a:t>
            </a:r>
            <a:r>
              <a:rPr lang="en-IN" dirty="0" err="1" smtClean="0"/>
              <a:t>Syp</a:t>
            </a:r>
            <a:r>
              <a:rPr lang="en-IN" dirty="0" smtClean="0"/>
              <a:t> </a:t>
            </a:r>
            <a:r>
              <a:rPr lang="en-IN" dirty="0" err="1" smtClean="0"/>
              <a:t>kcl</a:t>
            </a:r>
            <a:r>
              <a:rPr lang="en-IN" dirty="0" smtClean="0"/>
              <a:t> 15 ml </a:t>
            </a:r>
            <a:r>
              <a:rPr lang="en-IN" dirty="0" err="1" smtClean="0"/>
              <a:t>qid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        Correction of </a:t>
            </a:r>
            <a:r>
              <a:rPr lang="en-IN" dirty="0" err="1" smtClean="0"/>
              <a:t>hypokalemia</a:t>
            </a:r>
            <a:r>
              <a:rPr lang="en-IN" dirty="0" smtClean="0"/>
              <a:t> &amp; its evaluation </a:t>
            </a:r>
          </a:p>
          <a:p>
            <a:pPr>
              <a:buNone/>
            </a:pPr>
            <a:r>
              <a:rPr lang="en-IN" dirty="0" smtClean="0"/>
              <a:t>             </a:t>
            </a:r>
            <a:r>
              <a:rPr lang="en-IN" dirty="0" err="1" smtClean="0"/>
              <a:t>Nephrologist</a:t>
            </a:r>
            <a:r>
              <a:rPr lang="en-IN" dirty="0" smtClean="0"/>
              <a:t> opinion</a:t>
            </a:r>
          </a:p>
          <a:p>
            <a:pPr>
              <a:buNone/>
            </a:pPr>
            <a:r>
              <a:rPr lang="en-IN" dirty="0" smtClean="0"/>
              <a:t>             Thyroid profile, S. CPK level</a:t>
            </a:r>
          </a:p>
          <a:p>
            <a:pPr>
              <a:buNone/>
            </a:pPr>
            <a:r>
              <a:rPr lang="en-IN" dirty="0" smtClean="0"/>
              <a:t>             To fix for NCS</a:t>
            </a:r>
            <a:endParaRPr lang="en-IN" dirty="0"/>
          </a:p>
        </p:txBody>
      </p:sp>
      <p:pic>
        <p:nvPicPr>
          <p:cNvPr id="11266" name="Picture 2" descr="C:\Users\Preethi\Desktop\journal\download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124744"/>
            <a:ext cx="2483768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IN" dirty="0" smtClean="0"/>
              <a:t>S.CPK – 15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NERVE CONDUCTION STUDIES</a:t>
            </a:r>
          </a:p>
          <a:p>
            <a:r>
              <a:rPr lang="en-IN" dirty="0" smtClean="0"/>
              <a:t>        B/L Median , </a:t>
            </a:r>
            <a:r>
              <a:rPr lang="en-IN" dirty="0" err="1" smtClean="0"/>
              <a:t>ulnar</a:t>
            </a:r>
            <a:r>
              <a:rPr lang="en-IN" dirty="0" smtClean="0"/>
              <a:t>, </a:t>
            </a:r>
            <a:r>
              <a:rPr lang="en-IN" dirty="0" err="1" smtClean="0"/>
              <a:t>peroneal</a:t>
            </a:r>
            <a:r>
              <a:rPr lang="en-IN" dirty="0" smtClean="0"/>
              <a:t>, </a:t>
            </a:r>
            <a:r>
              <a:rPr lang="en-IN" dirty="0" err="1" smtClean="0"/>
              <a:t>tibial</a:t>
            </a:r>
            <a:r>
              <a:rPr lang="en-IN" dirty="0" smtClean="0"/>
              <a:t> nerves showed normal amplitude</a:t>
            </a:r>
          </a:p>
          <a:p>
            <a:r>
              <a:rPr lang="en-IN" dirty="0" smtClean="0"/>
              <a:t>SNAP –Normal</a:t>
            </a:r>
          </a:p>
          <a:p>
            <a:r>
              <a:rPr lang="en-IN" dirty="0" smtClean="0"/>
              <a:t>F wave - Normal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Endocrinologist</a:t>
            </a:r>
            <a:r>
              <a:rPr lang="en-IN" dirty="0" smtClean="0"/>
              <a:t> </a:t>
            </a:r>
          </a:p>
          <a:p>
            <a:r>
              <a:rPr lang="en-IN" dirty="0" smtClean="0"/>
              <a:t>TSH 1.77 (0.3- 5.5IU/ml)</a:t>
            </a:r>
          </a:p>
          <a:p>
            <a:r>
              <a:rPr lang="en-IN" dirty="0" smtClean="0"/>
              <a:t>Total T4 8.4 ( 5.2- 12.7mg/dl)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940152" y="2420888"/>
            <a:ext cx="144016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6372200" y="27089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EUTHYROID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solidFill>
                  <a:srgbClr val="FF0000"/>
                </a:solidFill>
              </a:rPr>
              <a:t>Nephrologist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IN" dirty="0" smtClean="0"/>
              <a:t>Diagnosis -</a:t>
            </a:r>
            <a:r>
              <a:rPr lang="en-IN" dirty="0" err="1" smtClean="0"/>
              <a:t>Sjogrens</a:t>
            </a:r>
            <a:r>
              <a:rPr lang="en-IN" dirty="0" smtClean="0"/>
              <a:t> syndrome ? Distal RTA</a:t>
            </a:r>
          </a:p>
          <a:p>
            <a:pPr>
              <a:buNone/>
            </a:pPr>
            <a:r>
              <a:rPr lang="en-IN" dirty="0" smtClean="0"/>
              <a:t>Suggestion</a:t>
            </a:r>
          </a:p>
          <a:p>
            <a:r>
              <a:rPr lang="en-IN" dirty="0" smtClean="0"/>
              <a:t>ANA</a:t>
            </a:r>
          </a:p>
          <a:p>
            <a:r>
              <a:rPr lang="en-IN" dirty="0" smtClean="0"/>
              <a:t>Lip biopsy   </a:t>
            </a:r>
          </a:p>
          <a:p>
            <a:endParaRPr lang="en-IN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212976"/>
            <a:ext cx="288032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H/O difficulty in walking</a:t>
            </a:r>
          </a:p>
          <a:p>
            <a:r>
              <a:rPr lang="en-IN" sz="2400" dirty="0" smtClean="0"/>
              <a:t>H/O difficulty in raising both upper limbs</a:t>
            </a:r>
          </a:p>
          <a:p>
            <a:r>
              <a:rPr lang="en-IN" sz="2400" dirty="0" smtClean="0"/>
              <a:t>H/O difficulty in buttoning the blouse</a:t>
            </a:r>
          </a:p>
          <a:p>
            <a:r>
              <a:rPr lang="en-IN" sz="2400" dirty="0" smtClean="0"/>
              <a:t>H/O difficulty in combing the hair</a:t>
            </a:r>
          </a:p>
          <a:p>
            <a:r>
              <a:rPr lang="en-IN" sz="2400" dirty="0" smtClean="0"/>
              <a:t>H/O difficulty in swallowing both solid &amp; liquid foods</a:t>
            </a:r>
          </a:p>
        </p:txBody>
      </p:sp>
      <p:pic>
        <p:nvPicPr>
          <p:cNvPr id="5" name="Picture 2" descr="C:\Users\Preethi\Desktop\journal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789040"/>
            <a:ext cx="5076056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solidFill>
                  <a:srgbClr val="00049A"/>
                </a:solidFill>
              </a:rPr>
              <a:t>ANA  - POSITIVE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SSA/RO – 163.93 </a:t>
            </a:r>
            <a:r>
              <a:rPr lang="en-IN" dirty="0" smtClean="0"/>
              <a:t>( &lt;20U   )</a:t>
            </a:r>
          </a:p>
          <a:p>
            <a:r>
              <a:rPr lang="en-IN" dirty="0" smtClean="0"/>
              <a:t>SSB/La  - 26.86     ( &lt;20U   )</a:t>
            </a:r>
          </a:p>
          <a:p>
            <a:r>
              <a:rPr lang="en-IN" dirty="0" smtClean="0">
                <a:solidFill>
                  <a:srgbClr val="00049A"/>
                </a:solidFill>
              </a:rPr>
              <a:t>RF- POSITIVE</a:t>
            </a:r>
          </a:p>
          <a:p>
            <a:pPr>
              <a:buNone/>
            </a:pPr>
            <a:r>
              <a:rPr lang="en-IN" dirty="0" smtClean="0"/>
              <a:t>LIP BIOPSY- </a:t>
            </a:r>
          </a:p>
          <a:p>
            <a:pPr>
              <a:buNone/>
            </a:pPr>
            <a:r>
              <a:rPr lang="en-IN" dirty="0" smtClean="0"/>
              <a:t>                  Lip biopsy showed groups of </a:t>
            </a:r>
            <a:r>
              <a:rPr lang="en-IN" dirty="0" err="1" smtClean="0"/>
              <a:t>mucin</a:t>
            </a:r>
            <a:r>
              <a:rPr lang="en-IN" dirty="0" smtClean="0"/>
              <a:t> secreting glands with mild lymphocytic </a:t>
            </a:r>
            <a:r>
              <a:rPr lang="en-IN" smtClean="0"/>
              <a:t>infiltration </a:t>
            </a:r>
            <a:r>
              <a:rPr lang="en-IN" smtClean="0"/>
              <a:t> </a:t>
            </a:r>
            <a:r>
              <a:rPr lang="en-IN" smtClean="0"/>
              <a:t>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Rheumatologist;</a:t>
            </a:r>
          </a:p>
          <a:p>
            <a:pPr>
              <a:buNone/>
            </a:pPr>
            <a:r>
              <a:rPr lang="en-IN" dirty="0" smtClean="0"/>
              <a:t> Diagnosis:  Primary  </a:t>
            </a:r>
            <a:r>
              <a:rPr lang="en-IN" dirty="0" err="1" smtClean="0"/>
              <a:t>Sjogren</a:t>
            </a:r>
            <a:r>
              <a:rPr lang="en-IN" dirty="0" smtClean="0"/>
              <a:t> syndrome</a:t>
            </a:r>
          </a:p>
          <a:p>
            <a:pPr>
              <a:buNone/>
            </a:pPr>
            <a:r>
              <a:rPr lang="en-IN" dirty="0" smtClean="0"/>
              <a:t>Suggestion T.  </a:t>
            </a:r>
            <a:r>
              <a:rPr lang="en-IN" dirty="0" err="1" smtClean="0"/>
              <a:t>Mycophenolate</a:t>
            </a:r>
            <a:r>
              <a:rPr lang="en-IN" dirty="0" smtClean="0"/>
              <a:t> </a:t>
            </a:r>
            <a:r>
              <a:rPr lang="en-IN" dirty="0" err="1" smtClean="0"/>
              <a:t>mofetil</a:t>
            </a:r>
            <a:r>
              <a:rPr lang="en-IN" dirty="0" smtClean="0"/>
              <a:t> 500mg BD</a:t>
            </a:r>
          </a:p>
          <a:p>
            <a:pPr>
              <a:buNone/>
            </a:pPr>
            <a:r>
              <a:rPr lang="en-IN" dirty="0" smtClean="0"/>
              <a:t>                    T.  </a:t>
            </a:r>
            <a:r>
              <a:rPr lang="en-IN" dirty="0" err="1" smtClean="0"/>
              <a:t>Hydroxychloroquine</a:t>
            </a:r>
            <a:r>
              <a:rPr lang="en-IN" dirty="0" smtClean="0"/>
              <a:t> 100mg OD </a:t>
            </a:r>
          </a:p>
          <a:p>
            <a:pPr>
              <a:buNone/>
            </a:pPr>
            <a:r>
              <a:rPr lang="en-IN" dirty="0" smtClean="0"/>
              <a:t>                    T. </a:t>
            </a:r>
            <a:r>
              <a:rPr lang="en-IN" dirty="0" err="1" smtClean="0"/>
              <a:t>Prednisolone</a:t>
            </a:r>
            <a:r>
              <a:rPr lang="en-IN" dirty="0" smtClean="0"/>
              <a:t> 10mg </a:t>
            </a:r>
            <a:r>
              <a:rPr lang="en-IN" dirty="0" err="1" smtClean="0"/>
              <a:t>od</a:t>
            </a:r>
            <a:r>
              <a:rPr lang="en-IN" dirty="0" smtClean="0"/>
              <a:t>        </a:t>
            </a:r>
            <a:endParaRPr lang="en-IN" dirty="0"/>
          </a:p>
        </p:txBody>
      </p:sp>
      <p:pic>
        <p:nvPicPr>
          <p:cNvPr id="3074" name="Picture 2" descr="C:\Users\Preethi\Desktop\journal\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653136"/>
            <a:ext cx="3633452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FINAL DIAGNOSIS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      SJOGREN SYNDROME WITH          HYPOKALEMIC  PARALYSIS </a:t>
            </a:r>
            <a:endParaRPr lang="en-IN" dirty="0"/>
          </a:p>
        </p:txBody>
      </p:sp>
      <p:pic>
        <p:nvPicPr>
          <p:cNvPr id="1026" name="Picture 2" descr="C:\Users\Preethi\Desktop\journal\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996952"/>
            <a:ext cx="5199736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AIM OF PRESENTATION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Prescence</a:t>
            </a:r>
            <a:r>
              <a:rPr lang="en-IN" dirty="0" smtClean="0"/>
              <a:t> of severe RTA causing </a:t>
            </a:r>
            <a:r>
              <a:rPr lang="en-IN" dirty="0" err="1" smtClean="0"/>
              <a:t>hypokalemic</a:t>
            </a:r>
            <a:r>
              <a:rPr lang="en-IN" dirty="0" smtClean="0"/>
              <a:t> paralysis in </a:t>
            </a:r>
            <a:r>
              <a:rPr lang="en-IN" dirty="0" err="1" smtClean="0"/>
              <a:t>ss</a:t>
            </a:r>
            <a:r>
              <a:rPr lang="en-IN" dirty="0" smtClean="0"/>
              <a:t> reflects </a:t>
            </a:r>
            <a:r>
              <a:rPr lang="en-IN" dirty="0" smtClean="0">
                <a:solidFill>
                  <a:srgbClr val="00049A"/>
                </a:solidFill>
              </a:rPr>
              <a:t>the severity </a:t>
            </a:r>
            <a:r>
              <a:rPr lang="en-IN" dirty="0" smtClean="0"/>
              <a:t>of underlying autoimmune </a:t>
            </a:r>
            <a:r>
              <a:rPr lang="en-IN" dirty="0" err="1" smtClean="0"/>
              <a:t>tubulointerstitial</a:t>
            </a:r>
            <a:r>
              <a:rPr lang="en-IN" dirty="0" smtClean="0"/>
              <a:t> nephritis</a:t>
            </a:r>
          </a:p>
          <a:p>
            <a:r>
              <a:rPr lang="en-IN" dirty="0" smtClean="0"/>
              <a:t>Kidney involvement in </a:t>
            </a:r>
            <a:r>
              <a:rPr lang="en-IN" dirty="0" err="1" smtClean="0"/>
              <a:t>Sjogren</a:t>
            </a:r>
            <a:r>
              <a:rPr lang="en-IN" dirty="0" smtClean="0"/>
              <a:t> syndrome can 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smtClean="0">
                <a:solidFill>
                  <a:srgbClr val="00049A"/>
                </a:solidFill>
              </a:rPr>
              <a:t>uncommonly  present as </a:t>
            </a:r>
            <a:r>
              <a:rPr lang="en-IN" dirty="0" err="1" smtClean="0">
                <a:solidFill>
                  <a:srgbClr val="00049A"/>
                </a:solidFill>
              </a:rPr>
              <a:t>hypokalemic</a:t>
            </a:r>
            <a:r>
              <a:rPr lang="en-IN" dirty="0" smtClean="0">
                <a:solidFill>
                  <a:srgbClr val="00049A"/>
                </a:solidFill>
              </a:rPr>
              <a:t> </a:t>
            </a:r>
            <a:r>
              <a:rPr lang="en-IN" dirty="0" smtClean="0"/>
              <a:t>paralysis in the absence of significant </a:t>
            </a:r>
            <a:r>
              <a:rPr lang="en-IN" dirty="0" err="1" smtClean="0"/>
              <a:t>sicca</a:t>
            </a:r>
            <a:r>
              <a:rPr lang="en-IN" dirty="0" smtClean="0"/>
              <a:t> symptoms. </a:t>
            </a: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Preethi\Desktop\journal\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/>
              <a:t>No H/O involuntary </a:t>
            </a:r>
            <a:r>
              <a:rPr lang="en-IN" sz="2400" dirty="0" err="1" smtClean="0"/>
              <a:t>micturition</a:t>
            </a:r>
            <a:r>
              <a:rPr lang="en-IN" sz="2400" dirty="0" smtClean="0"/>
              <a:t> / </a:t>
            </a:r>
            <a:r>
              <a:rPr lang="en-IN" sz="2400" dirty="0" err="1" smtClean="0"/>
              <a:t>defaecation</a:t>
            </a:r>
            <a:endParaRPr lang="en-IN" sz="2400" dirty="0" smtClean="0"/>
          </a:p>
          <a:p>
            <a:r>
              <a:rPr lang="en-IN" sz="2400" dirty="0" smtClean="0"/>
              <a:t>No H/O fever</a:t>
            </a:r>
          </a:p>
          <a:p>
            <a:r>
              <a:rPr lang="en-IN" sz="2400" dirty="0" smtClean="0"/>
              <a:t>No H/O vomiting/loose stools</a:t>
            </a:r>
          </a:p>
          <a:p>
            <a:r>
              <a:rPr lang="en-IN" sz="2400" dirty="0" smtClean="0"/>
              <a:t>No H/O recent vaccination</a:t>
            </a:r>
          </a:p>
          <a:p>
            <a:r>
              <a:rPr lang="en-IN" sz="2400" dirty="0" smtClean="0"/>
              <a:t>No H/O blurring of vision</a:t>
            </a:r>
          </a:p>
          <a:p>
            <a:r>
              <a:rPr lang="en-IN" sz="2400" dirty="0" smtClean="0"/>
              <a:t>No H/O seizures</a:t>
            </a:r>
          </a:p>
          <a:p>
            <a:r>
              <a:rPr lang="en-IN" sz="2400" dirty="0" smtClean="0"/>
              <a:t>No H/O altered </a:t>
            </a:r>
            <a:r>
              <a:rPr lang="en-IN" sz="2400" dirty="0" err="1" smtClean="0"/>
              <a:t>sensorium</a:t>
            </a:r>
            <a:endParaRPr lang="en-IN" sz="2400" dirty="0" smtClean="0"/>
          </a:p>
          <a:p>
            <a:r>
              <a:rPr lang="en-IN" sz="2400" dirty="0" smtClean="0"/>
              <a:t>No H/O heavy exercise</a:t>
            </a:r>
          </a:p>
          <a:p>
            <a:r>
              <a:rPr lang="en-IN" sz="2400" dirty="0" smtClean="0"/>
              <a:t>No H/O </a:t>
            </a:r>
            <a:r>
              <a:rPr lang="en-IN" sz="2400" dirty="0" err="1" smtClean="0"/>
              <a:t>mucorrhoea</a:t>
            </a:r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dirty="0" smtClean="0"/>
              <a:t>                              </a:t>
            </a:r>
            <a:r>
              <a:rPr lang="en-IN" sz="2800" dirty="0" smtClean="0">
                <a:solidFill>
                  <a:srgbClr val="00049A"/>
                </a:solidFill>
              </a:rPr>
              <a:t>PAST HISTORY</a:t>
            </a:r>
          </a:p>
          <a:p>
            <a:r>
              <a:rPr lang="en-IN" sz="2400" dirty="0" smtClean="0"/>
              <a:t>She had history of pain in both legs for past 3 months on and off for which she takes analgesics</a:t>
            </a:r>
          </a:p>
          <a:p>
            <a:endParaRPr lang="en-IN" sz="2400" dirty="0" smtClean="0"/>
          </a:p>
          <a:p>
            <a:r>
              <a:rPr lang="en-IN" sz="2400" dirty="0" smtClean="0"/>
              <a:t>No H/O similar episode in the past</a:t>
            </a:r>
          </a:p>
          <a:p>
            <a:endParaRPr lang="en-IN" sz="2400" dirty="0" smtClean="0"/>
          </a:p>
          <a:p>
            <a:r>
              <a:rPr lang="en-IN" sz="2400" dirty="0" smtClean="0"/>
              <a:t>No H/O</a:t>
            </a:r>
          </a:p>
          <a:p>
            <a:pPr>
              <a:buNone/>
            </a:pPr>
            <a:r>
              <a:rPr lang="en-IN" sz="2400" dirty="0" smtClean="0"/>
              <a:t>      Diabetes mellitus,  Hypertension, Bronchial asthma, Epilepsy, </a:t>
            </a:r>
          </a:p>
          <a:p>
            <a:pPr>
              <a:buNone/>
            </a:pPr>
            <a:r>
              <a:rPr lang="en-IN" sz="2400" dirty="0" smtClean="0"/>
              <a:t>      Coronary artery disease, Chronic kidney disease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No H/0 recent surgery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                               </a:t>
            </a:r>
            <a:r>
              <a:rPr lang="en-IN" sz="2800" dirty="0" smtClean="0">
                <a:solidFill>
                  <a:srgbClr val="00049A"/>
                </a:solidFill>
              </a:rPr>
              <a:t>PERSONAL HISTORY</a:t>
            </a:r>
          </a:p>
          <a:p>
            <a:r>
              <a:rPr lang="en-IN" sz="2400" dirty="0" smtClean="0"/>
              <a:t>She is on mixed diet ; bowel &amp; bladder habits normal</a:t>
            </a:r>
          </a:p>
          <a:p>
            <a:endParaRPr lang="en-IN" sz="2400" dirty="0" smtClean="0"/>
          </a:p>
          <a:p>
            <a:pPr>
              <a:buNone/>
            </a:pPr>
            <a:r>
              <a:rPr lang="en-IN" sz="2400" dirty="0" smtClean="0">
                <a:solidFill>
                  <a:srgbClr val="D02056"/>
                </a:solidFill>
              </a:rPr>
              <a:t>                                </a:t>
            </a:r>
            <a:r>
              <a:rPr lang="en-IN" sz="2400" dirty="0" smtClean="0">
                <a:solidFill>
                  <a:srgbClr val="00049A"/>
                </a:solidFill>
              </a:rPr>
              <a:t>MENSTRUAL HISTORY</a:t>
            </a:r>
          </a:p>
          <a:p>
            <a:r>
              <a:rPr lang="en-IN" sz="2400" dirty="0" smtClean="0"/>
              <a:t>Regular 5/30 days cycle</a:t>
            </a:r>
          </a:p>
          <a:p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                               </a:t>
            </a:r>
            <a:r>
              <a:rPr lang="en-IN" sz="2400" dirty="0" smtClean="0">
                <a:solidFill>
                  <a:srgbClr val="00049A"/>
                </a:solidFill>
              </a:rPr>
              <a:t>OBSTETRIC HISTORY</a:t>
            </a:r>
          </a:p>
          <a:p>
            <a:r>
              <a:rPr lang="en-IN" sz="2400" dirty="0" smtClean="0"/>
              <a:t>2 children FTNVD; No H/O abortion</a:t>
            </a:r>
          </a:p>
          <a:p>
            <a:endParaRPr lang="en-IN" sz="2400" dirty="0" smtClean="0"/>
          </a:p>
          <a:p>
            <a:pPr>
              <a:buNone/>
            </a:pPr>
            <a:r>
              <a:rPr lang="en-IN" sz="2400" dirty="0" smtClean="0">
                <a:solidFill>
                  <a:srgbClr val="00049A"/>
                </a:solidFill>
              </a:rPr>
              <a:t>                                  FAMILY HISTORY</a:t>
            </a:r>
          </a:p>
          <a:p>
            <a:r>
              <a:rPr lang="en-IN" sz="2400" dirty="0" smtClean="0"/>
              <a:t>No H/O similar episode in the family members.</a:t>
            </a:r>
          </a:p>
          <a:p>
            <a:pPr>
              <a:buNone/>
            </a:pPr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</a:t>
            </a:r>
            <a:r>
              <a:rPr lang="en-IN" dirty="0" smtClean="0">
                <a:solidFill>
                  <a:srgbClr val="00049A"/>
                </a:solidFill>
              </a:rPr>
              <a:t>GENERAL EXAMINATION</a:t>
            </a:r>
            <a:br>
              <a:rPr lang="en-IN" dirty="0" smtClean="0">
                <a:solidFill>
                  <a:srgbClr val="00049A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IN" dirty="0" smtClean="0">
              <a:solidFill>
                <a:srgbClr val="00049A"/>
              </a:solidFill>
            </a:endParaRPr>
          </a:p>
          <a:p>
            <a:r>
              <a:rPr lang="en-IN" dirty="0" smtClean="0"/>
              <a:t>Conscious, oriented</a:t>
            </a:r>
          </a:p>
          <a:p>
            <a:r>
              <a:rPr lang="en-IN" dirty="0" err="1" smtClean="0"/>
              <a:t>Afrebile</a:t>
            </a:r>
            <a:endParaRPr lang="en-IN" dirty="0" smtClean="0"/>
          </a:p>
          <a:p>
            <a:r>
              <a:rPr lang="en-IN" dirty="0" smtClean="0"/>
              <a:t>Pallor</a:t>
            </a:r>
          </a:p>
          <a:p>
            <a:r>
              <a:rPr lang="en-IN" dirty="0" smtClean="0"/>
              <a:t>Not </a:t>
            </a:r>
            <a:r>
              <a:rPr lang="en-IN" dirty="0" err="1" smtClean="0"/>
              <a:t>icteric</a:t>
            </a:r>
            <a:endParaRPr lang="en-IN" dirty="0" smtClean="0"/>
          </a:p>
          <a:p>
            <a:r>
              <a:rPr lang="en-IN" dirty="0" smtClean="0"/>
              <a:t>No cyanosis</a:t>
            </a:r>
          </a:p>
          <a:p>
            <a:r>
              <a:rPr lang="en-IN" dirty="0" smtClean="0"/>
              <a:t>No clubbing</a:t>
            </a:r>
          </a:p>
          <a:p>
            <a:r>
              <a:rPr lang="en-IN" dirty="0" smtClean="0"/>
              <a:t>No </a:t>
            </a:r>
            <a:r>
              <a:rPr lang="en-IN" dirty="0" err="1" smtClean="0"/>
              <a:t>lymphadenopathy</a:t>
            </a:r>
            <a:endParaRPr lang="en-IN" dirty="0" smtClean="0"/>
          </a:p>
          <a:p>
            <a:r>
              <a:rPr lang="en-IN" dirty="0" smtClean="0"/>
              <a:t>No pedal </a:t>
            </a:r>
            <a:r>
              <a:rPr lang="en-IN" dirty="0" err="1" smtClean="0"/>
              <a:t>edema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049A"/>
                </a:solidFill>
              </a:rPr>
              <a:t>VITAL 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   </a:t>
            </a:r>
            <a:endParaRPr lang="en-IN" sz="2400" dirty="0" smtClean="0">
              <a:solidFill>
                <a:srgbClr val="00049A"/>
              </a:solidFill>
            </a:endParaRPr>
          </a:p>
          <a:p>
            <a:r>
              <a:rPr lang="en-IN" sz="2400" dirty="0" smtClean="0"/>
              <a:t>PULSE RATE 78/MIN ; regular in rhythm; normal in volume &amp; character; no radio </a:t>
            </a:r>
            <a:r>
              <a:rPr lang="en-IN" sz="2400" dirty="0" err="1" smtClean="0"/>
              <a:t>radio</a:t>
            </a:r>
            <a:r>
              <a:rPr lang="en-IN" sz="2400" dirty="0" smtClean="0"/>
              <a:t> or radio femoral delay, all peripheral pulses felt equally</a:t>
            </a:r>
          </a:p>
          <a:p>
            <a:endParaRPr lang="en-IN" sz="2400" dirty="0" smtClean="0"/>
          </a:p>
          <a:p>
            <a:r>
              <a:rPr lang="en-IN" sz="2400" dirty="0" smtClean="0"/>
              <a:t>BLOOD PRESSURE ; 120/80 RIGHT UPPER LIMB</a:t>
            </a:r>
          </a:p>
          <a:p>
            <a:endParaRPr lang="en-IN" sz="2400" dirty="0" smtClean="0"/>
          </a:p>
          <a:p>
            <a:r>
              <a:rPr lang="en-IN" sz="2400" dirty="0" smtClean="0"/>
              <a:t>SINGLE BREATH COUNT ;  &lt; 10</a:t>
            </a:r>
          </a:p>
          <a:p>
            <a:endParaRPr lang="en-IN" sz="2400" dirty="0" smtClean="0"/>
          </a:p>
          <a:p>
            <a:r>
              <a:rPr lang="en-IN" sz="2400" dirty="0" smtClean="0"/>
              <a:t>RESPIRATORY RATE; 30/MIN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049A"/>
                </a:solidFill>
              </a:rPr>
              <a:t>SYSTEMIC EXAMINATION</a:t>
            </a:r>
            <a:endParaRPr lang="en-IN" dirty="0">
              <a:solidFill>
                <a:srgbClr val="00049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CNS:</a:t>
            </a:r>
          </a:p>
          <a:p>
            <a:pPr>
              <a:buNone/>
            </a:pPr>
            <a:r>
              <a:rPr lang="en-IN" dirty="0" smtClean="0"/>
              <a:t>    HMF – conscious, oriented</a:t>
            </a:r>
          </a:p>
          <a:p>
            <a:pPr>
              <a:buNone/>
            </a:pPr>
            <a:r>
              <a:rPr lang="en-IN" dirty="0" smtClean="0"/>
              <a:t>    Language -  Fluency </a:t>
            </a:r>
          </a:p>
          <a:p>
            <a:pPr>
              <a:buNone/>
            </a:pPr>
            <a:r>
              <a:rPr lang="en-IN" dirty="0" smtClean="0"/>
              <a:t>                         Comprehension</a:t>
            </a:r>
          </a:p>
          <a:p>
            <a:pPr>
              <a:buNone/>
            </a:pPr>
            <a:r>
              <a:rPr lang="en-IN" dirty="0" smtClean="0"/>
              <a:t>                         </a:t>
            </a:r>
            <a:r>
              <a:rPr lang="en-IN" dirty="0" err="1" smtClean="0"/>
              <a:t>Repitition</a:t>
            </a:r>
            <a:r>
              <a:rPr lang="en-IN" dirty="0" smtClean="0"/>
              <a:t>                          Normal</a:t>
            </a:r>
          </a:p>
          <a:p>
            <a:pPr>
              <a:buNone/>
            </a:pPr>
            <a:r>
              <a:rPr lang="en-IN" dirty="0" smtClean="0"/>
              <a:t>                         Writing</a:t>
            </a:r>
          </a:p>
          <a:p>
            <a:pPr>
              <a:buNone/>
            </a:pPr>
            <a:r>
              <a:rPr lang="en-IN" dirty="0" smtClean="0"/>
              <a:t>                         Reading</a:t>
            </a:r>
          </a:p>
          <a:p>
            <a:pPr>
              <a:buNone/>
            </a:pPr>
            <a:r>
              <a:rPr lang="en-IN" dirty="0" smtClean="0"/>
              <a:t>Memory &amp; sleep - Normal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652120" y="2780928"/>
            <a:ext cx="288032" cy="244827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1002</Words>
  <Application>Microsoft Office PowerPoint</Application>
  <PresentationFormat>On-screen Show (4:3)</PresentationFormat>
  <Paragraphs>261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PRIMARY SJOGREN SYNDROME WITH HYPOKALEMIC PARALYSIS</vt:lpstr>
      <vt:lpstr>Slide 2</vt:lpstr>
      <vt:lpstr>Slide 3</vt:lpstr>
      <vt:lpstr>Slide 4</vt:lpstr>
      <vt:lpstr>Slide 5</vt:lpstr>
      <vt:lpstr>Slide 6</vt:lpstr>
      <vt:lpstr> GENERAL EXAMINATION </vt:lpstr>
      <vt:lpstr>VITAL SIGNS</vt:lpstr>
      <vt:lpstr>SYSTEMIC EXAMINATION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SYSTEMIC EXAMINATION….</vt:lpstr>
      <vt:lpstr>Slide 18</vt:lpstr>
      <vt:lpstr>ECG</vt:lpstr>
      <vt:lpstr>TREATMENT</vt:lpstr>
      <vt:lpstr>Slide 21</vt:lpstr>
      <vt:lpstr>INVESTIGATIONS…..</vt:lpstr>
      <vt:lpstr>Slide 23</vt:lpstr>
      <vt:lpstr>Slide 24</vt:lpstr>
      <vt:lpstr>Slide 25</vt:lpstr>
      <vt:lpstr>EXPERTS OPINION</vt:lpstr>
      <vt:lpstr>Slide 27</vt:lpstr>
      <vt:lpstr>Slide 28</vt:lpstr>
      <vt:lpstr>Slide 29</vt:lpstr>
      <vt:lpstr>Slide 30</vt:lpstr>
      <vt:lpstr>Slide 31</vt:lpstr>
      <vt:lpstr>FINAL DIAGNOSIS</vt:lpstr>
      <vt:lpstr>AIM OF PRESENTATION</vt:lpstr>
      <vt:lpstr>Slide 34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Preethi</dc:creator>
  <cp:lastModifiedBy>Preethi</cp:lastModifiedBy>
  <cp:revision>70</cp:revision>
  <dcterms:created xsi:type="dcterms:W3CDTF">2017-05-07T14:17:17Z</dcterms:created>
  <dcterms:modified xsi:type="dcterms:W3CDTF">2017-06-07T06:36:21Z</dcterms:modified>
</cp:coreProperties>
</file>