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75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4" d="100"/>
          <a:sy n="64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chemeClr val="bg2"/>
                </a:solidFill>
              </a:rPr>
              <a:t>A  HEART TOUCHING </a:t>
            </a:r>
            <a:r>
              <a:rPr lang="en-US" sz="5400" b="1" i="1" dirty="0" smtClean="0">
                <a:solidFill>
                  <a:srgbClr val="FF0000"/>
                </a:solidFill>
              </a:rPr>
              <a:t>DYE</a:t>
            </a:r>
            <a:r>
              <a:rPr lang="en-US" sz="5400" b="1" i="1" dirty="0" smtClean="0">
                <a:solidFill>
                  <a:schemeClr val="bg2"/>
                </a:solidFill>
              </a:rPr>
              <a:t> (</a:t>
            </a:r>
            <a:r>
              <a:rPr lang="en-US" sz="5400" b="1" i="1" dirty="0" smtClean="0">
                <a:solidFill>
                  <a:srgbClr val="FF0000"/>
                </a:solidFill>
              </a:rPr>
              <a:t>DIE</a:t>
            </a:r>
            <a:r>
              <a:rPr lang="en-US" sz="5400" b="1" i="1" dirty="0" smtClean="0">
                <a:solidFill>
                  <a:schemeClr val="bg2"/>
                </a:solidFill>
              </a:rPr>
              <a:t>)</a:t>
            </a:r>
            <a:endParaRPr lang="en-US" sz="5400" b="1" i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-  BY IMCU AND MEDICAL UNIT 6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Inspite</a:t>
            </a:r>
            <a:r>
              <a:rPr lang="en-US" dirty="0" smtClean="0"/>
              <a:t> of the above interventions , the urine output of the patient did not improve and was still high colored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u="sng" dirty="0" smtClean="0"/>
              <a:t>NEPHROLOGY</a:t>
            </a:r>
            <a:r>
              <a:rPr lang="en-US" dirty="0" smtClean="0"/>
              <a:t> opinion was obtained 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-Suggested to continue FAD CYCLES </a:t>
            </a:r>
          </a:p>
          <a:p>
            <a:pPr>
              <a:buNone/>
            </a:pPr>
            <a:r>
              <a:rPr lang="en-US" dirty="0" smtClean="0"/>
              <a:t>               And review after serial RFT monitoring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8601"/>
          <a:ext cx="8915400" cy="662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26/12/2020 AT 10.10 PM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27/12/2020 AT</a:t>
                      </a:r>
                      <a:r>
                        <a:rPr lang="en-US" baseline="0" dirty="0" smtClean="0"/>
                        <a:t> 10.30 AM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HB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20,400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PLATLETS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2.64</a:t>
                      </a:r>
                      <a:r>
                        <a:rPr lang="en-US" baseline="0" dirty="0" smtClean="0"/>
                        <a:t> LAKS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1.85 LAKS 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HEMATOCRIT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72/20/8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86/12/2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BILLIRUBIN (D/I)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0.9(0.3/0.6)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1.3(0.5/0.8)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URINE</a:t>
                      </a:r>
                      <a:r>
                        <a:rPr lang="en-US" baseline="0" dirty="0" smtClean="0"/>
                        <a:t> 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LOADED</a:t>
                      </a:r>
                      <a:endParaRPr lang="en-US" dirty="0"/>
                    </a:p>
                  </a:txBody>
                  <a:tcPr/>
                </a:tc>
              </a:tr>
              <a:tr h="389965">
                <a:tc>
                  <a:txBody>
                    <a:bodyPr/>
                    <a:lstStyle/>
                    <a:p>
                      <a:r>
                        <a:rPr lang="en-US" dirty="0" smtClean="0"/>
                        <a:t>URINE 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0-2 PUS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 PUS CELLS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OTHER INVESTIGATIONS SENT 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8" name="Picture 2" descr="C:\Users\Syed\Downloads\WhatsApp Image 2020-12-29 at 5.44.19 PM.jpeg"/>
          <p:cNvPicPr>
            <a:picLocks noChangeAspect="1" noChangeArrowheads="1"/>
          </p:cNvPicPr>
          <p:nvPr/>
        </p:nvPicPr>
        <p:blipFill>
          <a:blip r:embed="rId2"/>
          <a:srcRect t="14286" b="14286"/>
          <a:stretch>
            <a:fillRect/>
          </a:stretch>
        </p:blipFill>
        <p:spPr bwMode="auto">
          <a:xfrm>
            <a:off x="-533400" y="990600"/>
            <a:ext cx="9677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24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PATIENT WENT INTO SUDDEN CARDIORESPIRATORY ARREST AT 10.50 AM on 27.12.2020 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Cardiopulmonary resuscitation was done , </a:t>
            </a:r>
          </a:p>
          <a:p>
            <a:pPr>
              <a:buNone/>
            </a:pPr>
            <a:r>
              <a:rPr lang="en-US" dirty="0" smtClean="0"/>
              <a:t>Patient was revived but </a:t>
            </a:r>
            <a:r>
              <a:rPr lang="en-US" b="1" dirty="0" smtClean="0"/>
              <a:t>, cerebral hypoxia was unavoidable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Following resuscitation , patient was Started on </a:t>
            </a:r>
            <a:r>
              <a:rPr lang="en-US" b="1" dirty="0" err="1" smtClean="0"/>
              <a:t>ionotrope</a:t>
            </a:r>
            <a:r>
              <a:rPr lang="en-US" b="1" dirty="0" smtClean="0"/>
              <a:t> supports </a:t>
            </a:r>
            <a:r>
              <a:rPr lang="en-US" dirty="0" smtClean="0"/>
              <a:t>and was connected to </a:t>
            </a:r>
            <a:r>
              <a:rPr lang="en-US" b="1" dirty="0" smtClean="0"/>
              <a:t>mechanical ventilation with volume A/C mode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Ecg</a:t>
            </a:r>
            <a:r>
              <a:rPr lang="en-US" dirty="0" smtClean="0"/>
              <a:t> done post </a:t>
            </a:r>
            <a:r>
              <a:rPr lang="en-US" dirty="0" err="1" smtClean="0"/>
              <a:t>resucitation</a:t>
            </a:r>
            <a:r>
              <a:rPr lang="en-US" dirty="0" smtClean="0"/>
              <a:t> 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Syed\Downloads\WhatsApp Image 2020-12-29 at 6.09.05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999858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On examination </a:t>
            </a:r>
            <a:r>
              <a:rPr lang="en-US" b="1" i="1" dirty="0" smtClean="0"/>
              <a:t>post </a:t>
            </a:r>
            <a:r>
              <a:rPr lang="en-US" b="1" i="1" dirty="0" err="1" smtClean="0"/>
              <a:t>resucitation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pt was unconscious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/>
              <a:t>not responding to pain or oral commands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afebrile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cvs</a:t>
            </a:r>
            <a:r>
              <a:rPr lang="en-US" dirty="0" smtClean="0"/>
              <a:t> – s1s2+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RS – BAE + with TT ON MV</a:t>
            </a:r>
          </a:p>
          <a:p>
            <a:pPr>
              <a:buNone/>
            </a:pPr>
            <a:r>
              <a:rPr lang="en-US" dirty="0" smtClean="0"/>
              <a:t>CNS- </a:t>
            </a:r>
            <a:r>
              <a:rPr lang="en-US" dirty="0" err="1" smtClean="0"/>
              <a:t>areflexic</a:t>
            </a:r>
            <a:r>
              <a:rPr lang="en-US" dirty="0" smtClean="0"/>
              <a:t> , hypotonic 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b/l</a:t>
            </a:r>
            <a:r>
              <a:rPr lang="en-US" dirty="0" smtClean="0"/>
              <a:t> plantar no response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b="1" i="1" u="sng" dirty="0" smtClean="0"/>
              <a:t>having spontaneous movements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B/L PUPILS 3.5MM SRTL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2209800"/>
            <a:ext cx="2851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BP - 90/?</a:t>
            </a:r>
          </a:p>
          <a:p>
            <a:r>
              <a:rPr lang="en-US" sz="2400" dirty="0" smtClean="0"/>
              <a:t>PR-158/MIN , small volume </a:t>
            </a:r>
          </a:p>
          <a:p>
            <a:r>
              <a:rPr lang="en-US" sz="2400" dirty="0" smtClean="0"/>
              <a:t>SPO2- 97% WITH MV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1676400"/>
          <a:ext cx="7620000" cy="3735234"/>
        </p:xfrm>
        <a:graphic>
          <a:graphicData uri="http://schemas.openxmlformats.org/presentationml/2006/ole">
            <p:oleObj spid="_x0000_s6146" name="Packager Shell Object" showAsIcon="1" r:id="rId3" imgW="39632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  REPEAT   ECG  DONE AT </a:t>
            </a:r>
            <a:r>
              <a:rPr lang="en-US" b="1" dirty="0" smtClean="0"/>
              <a:t>11 . 57 PM </a:t>
            </a:r>
            <a:endParaRPr lang="en-US" b="1" dirty="0"/>
          </a:p>
        </p:txBody>
      </p:sp>
      <p:pic>
        <p:nvPicPr>
          <p:cNvPr id="7170" name="Picture 2" descr="C:\Users\Syed\Downloads\WhatsApp Image 2020-12-29 at 5.49.1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90556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Patient once again went into cardio respiratory arrest at around ,4.00 am on 28.12.2020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She could not be revived this time , and was declared dead at  4.15 am on 28.12.2020.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With the ECG findings above and cardiac specific enzyme abnormalities , </a:t>
            </a:r>
          </a:p>
          <a:p>
            <a:pPr>
              <a:buNone/>
            </a:pPr>
            <a:r>
              <a:rPr lang="en-US" dirty="0" smtClean="0"/>
              <a:t>TOXIC MYOCARDITIS  due to hair dye poisoning was considered ,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Through  literature review , it was found that in </a:t>
            </a:r>
            <a:r>
              <a:rPr lang="en-US" dirty="0" err="1" smtClean="0"/>
              <a:t>ppd</a:t>
            </a:r>
            <a:r>
              <a:rPr lang="en-US" dirty="0" smtClean="0"/>
              <a:t> poisoning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 </a:t>
            </a:r>
            <a:r>
              <a:rPr lang="en-US" b="1" dirty="0" err="1" smtClean="0"/>
              <a:t>Myocarditis</a:t>
            </a:r>
            <a:r>
              <a:rPr lang="en-US" dirty="0" smtClean="0"/>
              <a:t> is one of the </a:t>
            </a:r>
            <a:r>
              <a:rPr lang="en-US" b="1" dirty="0" smtClean="0"/>
              <a:t>rare complications. 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Studies </a:t>
            </a:r>
            <a:r>
              <a:rPr lang="en-US" dirty="0" smtClean="0"/>
              <a:t>report a </a:t>
            </a:r>
            <a:r>
              <a:rPr lang="en-US" b="1" dirty="0" err="1" smtClean="0"/>
              <a:t>myocarditis</a:t>
            </a:r>
            <a:r>
              <a:rPr lang="en-US" b="1" dirty="0" smtClean="0"/>
              <a:t> incidence of 15% </a:t>
            </a:r>
            <a:r>
              <a:rPr lang="en-US" dirty="0" smtClean="0"/>
              <a:t>with a </a:t>
            </a:r>
            <a:r>
              <a:rPr lang="en-US" b="1" dirty="0" smtClean="0"/>
              <a:t>high mortality rate of 29</a:t>
            </a:r>
            <a:r>
              <a:rPr lang="en-US" b="1" dirty="0" smtClean="0"/>
              <a:t>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Myocardial damage with  </a:t>
            </a:r>
            <a:r>
              <a:rPr lang="en-US" dirty="0" err="1" smtClean="0"/>
              <a:t>supervasmol</a:t>
            </a:r>
            <a:r>
              <a:rPr lang="en-US" dirty="0" smtClean="0"/>
              <a:t> poisoning is associated with </a:t>
            </a:r>
          </a:p>
          <a:p>
            <a:pPr>
              <a:buNone/>
            </a:pPr>
            <a:r>
              <a:rPr lang="en-US" dirty="0" smtClean="0"/>
              <a:t>		1</a:t>
            </a:r>
            <a:r>
              <a:rPr lang="en-US" b="1" dirty="0" smtClean="0"/>
              <a:t>. </a:t>
            </a:r>
            <a:r>
              <a:rPr lang="en-US" b="1" dirty="0" err="1" smtClean="0"/>
              <a:t>supraventricular</a:t>
            </a:r>
            <a:r>
              <a:rPr lang="en-US" b="1" dirty="0" smtClean="0"/>
              <a:t> and ventricular </a:t>
            </a:r>
            <a:r>
              <a:rPr lang="en-US" b="1" dirty="0" err="1" smtClean="0"/>
              <a:t>ectopics</a:t>
            </a:r>
            <a:r>
              <a:rPr lang="en-US" b="1" dirty="0" smtClean="0"/>
              <a:t> with elevated parameters of myocardial </a:t>
            </a:r>
            <a:r>
              <a:rPr lang="en-US" b="1" dirty="0" smtClean="0"/>
              <a:t>damage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        2. </a:t>
            </a:r>
            <a:r>
              <a:rPr lang="en-US" b="1" dirty="0" smtClean="0"/>
              <a:t>ST segment elevation and T wave inversion in anterior chest </a:t>
            </a:r>
            <a:r>
              <a:rPr lang="en-US" b="1" dirty="0" smtClean="0"/>
              <a:t>leads, new onset RBBB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HISTORY OF PRESENTATION 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 </a:t>
            </a:r>
            <a:r>
              <a:rPr lang="en-US" dirty="0" err="1" smtClean="0"/>
              <a:t>Dhivya</a:t>
            </a:r>
            <a:r>
              <a:rPr lang="en-US" dirty="0" smtClean="0"/>
              <a:t> </a:t>
            </a:r>
            <a:r>
              <a:rPr lang="en-US" dirty="0" err="1" smtClean="0"/>
              <a:t>bharathi</a:t>
            </a:r>
            <a:r>
              <a:rPr lang="en-US" dirty="0" smtClean="0"/>
              <a:t> , age 18 , presented with the alleged history of supervasmol-33  100 ML poisoning with the intention of suicide , consumed at her home on 26.12.2020</a:t>
            </a:r>
          </a:p>
          <a:p>
            <a:endParaRPr lang="en-US" dirty="0" smtClean="0"/>
          </a:p>
          <a:p>
            <a:r>
              <a:rPr lang="en-US" dirty="0" smtClean="0"/>
              <a:t>O</a:t>
            </a:r>
            <a:r>
              <a:rPr lang="en-US" dirty="0" smtClean="0"/>
              <a:t>n presentation the patient had </a:t>
            </a:r>
            <a:r>
              <a:rPr lang="en-US" dirty="0" err="1" smtClean="0"/>
              <a:t>cervico</a:t>
            </a:r>
            <a:r>
              <a:rPr lang="en-US" dirty="0" smtClean="0"/>
              <a:t> facial edema and </a:t>
            </a:r>
            <a:r>
              <a:rPr lang="en-US" dirty="0" err="1" smtClean="0"/>
              <a:t>stridor</a:t>
            </a:r>
            <a:r>
              <a:rPr lang="en-US" dirty="0" smtClean="0"/>
              <a:t> , her airway was secured with emergency insertion of </a:t>
            </a:r>
            <a:r>
              <a:rPr lang="en-US" dirty="0" err="1" smtClean="0"/>
              <a:t>Tracheostomy</a:t>
            </a:r>
            <a:r>
              <a:rPr lang="en-US" dirty="0" smtClean="0"/>
              <a:t> tube and she maintained her saturation on room air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Syed\Downloads\WhatsApp Image 2020-12-29 at 7.08.05 PM.jpeg"/>
          <p:cNvPicPr>
            <a:picLocks noChangeAspect="1" noChangeArrowheads="1"/>
          </p:cNvPicPr>
          <p:nvPr/>
        </p:nvPicPr>
        <p:blipFill>
          <a:blip r:embed="rId2"/>
          <a:srcRect t="12735" b="30513"/>
          <a:stretch>
            <a:fillRect/>
          </a:stretch>
        </p:blipFill>
        <p:spPr bwMode="auto">
          <a:xfrm>
            <a:off x="0" y="304800"/>
            <a:ext cx="5143500" cy="6324600"/>
          </a:xfrm>
          <a:prstGeom prst="rect">
            <a:avLst/>
          </a:prstGeom>
          <a:noFill/>
        </p:spPr>
      </p:pic>
      <p:pic>
        <p:nvPicPr>
          <p:cNvPr id="8195" name="Picture 3" descr="C:\Users\Syed\Downloads\WhatsApp Image 2020-12-29 at 7.09.41 PM.jpeg"/>
          <p:cNvPicPr>
            <a:picLocks noChangeAspect="1" noChangeArrowheads="1"/>
          </p:cNvPicPr>
          <p:nvPr/>
        </p:nvPicPr>
        <p:blipFill>
          <a:blip r:embed="rId3"/>
          <a:srcRect t="10940" b="24786"/>
          <a:stretch>
            <a:fillRect/>
          </a:stretch>
        </p:blipFill>
        <p:spPr bwMode="auto">
          <a:xfrm>
            <a:off x="5105400" y="0"/>
            <a:ext cx="51435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yed\Downloads\WhatsApp Image 2020-12-29 at 7.20.38 PM.jpeg"/>
          <p:cNvPicPr>
            <a:picLocks noChangeAspect="1" noChangeArrowheads="1"/>
          </p:cNvPicPr>
          <p:nvPr/>
        </p:nvPicPr>
        <p:blipFill>
          <a:blip r:embed="rId2"/>
          <a:srcRect t="13675" b="28205"/>
          <a:stretch>
            <a:fillRect/>
          </a:stretch>
        </p:blipFill>
        <p:spPr bwMode="auto">
          <a:xfrm>
            <a:off x="0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Recommended reads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dirty="0" smtClean="0"/>
              <a:t>RBBB: AN UNCOMMON CARDIOTOXIC MANIFESTATION  ,D.BALASUBRAMANIAM,JCDR</a:t>
            </a:r>
          </a:p>
          <a:p>
            <a:endParaRPr lang="en-US" dirty="0" smtClean="0"/>
          </a:p>
          <a:p>
            <a:r>
              <a:rPr lang="en-US" dirty="0" err="1" smtClean="0"/>
              <a:t>Myocarditis</a:t>
            </a:r>
            <a:r>
              <a:rPr lang="en-US" dirty="0" smtClean="0"/>
              <a:t> in hair dye poisoning – </a:t>
            </a:r>
            <a:r>
              <a:rPr lang="en-US" dirty="0" err="1" smtClean="0"/>
              <a:t>A.singh,O.P.Jatav</a:t>
            </a:r>
            <a:r>
              <a:rPr lang="en-US" dirty="0" smtClean="0"/>
              <a:t> ,</a:t>
            </a:r>
            <a:r>
              <a:rPr lang="en-US" dirty="0" err="1" smtClean="0"/>
              <a:t>M.Dudani</a:t>
            </a:r>
            <a:r>
              <a:rPr lang="en-US" dirty="0" smtClean="0"/>
              <a:t>- </a:t>
            </a:r>
            <a:r>
              <a:rPr lang="en-US" dirty="0" err="1" smtClean="0"/>
              <a:t>indian</a:t>
            </a:r>
            <a:r>
              <a:rPr lang="en-US" dirty="0" smtClean="0"/>
              <a:t> heart journal</a:t>
            </a:r>
          </a:p>
          <a:p>
            <a:endParaRPr lang="en-US" dirty="0" smtClean="0"/>
          </a:p>
          <a:p>
            <a:r>
              <a:rPr lang="en-US" dirty="0" smtClean="0"/>
              <a:t>Cardiac and Hepatic toxicity in PPD poisoning among </a:t>
            </a:r>
            <a:r>
              <a:rPr lang="en-US" dirty="0" err="1" smtClean="0"/>
              <a:t>sudanese</a:t>
            </a:r>
            <a:r>
              <a:rPr lang="en-US" dirty="0" smtClean="0"/>
              <a:t> –</a:t>
            </a:r>
            <a:r>
              <a:rPr lang="en-US" dirty="0" err="1" smtClean="0"/>
              <a:t>A.mohammed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u="sng" dirty="0" smtClean="0"/>
              <a:t>On general examination</a:t>
            </a:r>
            <a:r>
              <a:rPr lang="en-US" dirty="0" smtClean="0"/>
              <a:t> ,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			patient was conscious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oriented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afebrile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</a:t>
            </a:r>
            <a:r>
              <a:rPr lang="en-US" sz="3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cervicofacial</a:t>
            </a:r>
            <a:r>
              <a:rPr lang="en-US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edema +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with tongue protrusion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cvs</a:t>
            </a:r>
            <a:r>
              <a:rPr lang="en-US" b="1" dirty="0" smtClean="0"/>
              <a:t> </a:t>
            </a:r>
            <a:r>
              <a:rPr lang="en-US" dirty="0" smtClean="0"/>
              <a:t>:    s1s2+, no </a:t>
            </a:r>
            <a:r>
              <a:rPr lang="en-US" dirty="0" err="1" smtClean="0"/>
              <a:t>addedsounds</a:t>
            </a:r>
            <a:r>
              <a:rPr lang="en-US" dirty="0" smtClean="0"/>
              <a:t> or murmur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RS</a:t>
            </a:r>
            <a:r>
              <a:rPr lang="en-US" dirty="0" smtClean="0"/>
              <a:t>:      BAE + , with TT </a:t>
            </a:r>
            <a:r>
              <a:rPr lang="en-US" dirty="0" err="1" smtClean="0"/>
              <a:t>insitu</a:t>
            </a:r>
            <a:r>
              <a:rPr lang="en-US" dirty="0" smtClean="0"/>
              <a:t> , no added sounds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PA</a:t>
            </a:r>
            <a:r>
              <a:rPr lang="en-US" dirty="0" smtClean="0"/>
              <a:t> :      SOFT , diffuse abdominal wall tenderness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no </a:t>
            </a:r>
            <a:r>
              <a:rPr lang="en-US" dirty="0" err="1" smtClean="0"/>
              <a:t>organomegaly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CNS</a:t>
            </a:r>
            <a:r>
              <a:rPr lang="en-US" dirty="0" smtClean="0"/>
              <a:t> :    able to move the limbs with command 		</a:t>
            </a:r>
            <a:r>
              <a:rPr lang="en-US" dirty="0" err="1" smtClean="0"/>
              <a:t>againt</a:t>
            </a:r>
            <a:r>
              <a:rPr lang="en-US" dirty="0" smtClean="0"/>
              <a:t> gravity and minimal resistance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reflexes preserved , with flexor plantar response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FIRST HEARTBREAK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983163"/>
          </a:xfrm>
        </p:spPr>
        <p:txBody>
          <a:bodyPr/>
          <a:lstStyle/>
          <a:p>
            <a:r>
              <a:rPr lang="en-US" dirty="0" smtClean="0"/>
              <a:t>ECG ON ADMISSION ,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WhatsApp Image 2020-12-29 at 5.30.37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8153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With the above </a:t>
            </a:r>
            <a:r>
              <a:rPr lang="en-US" dirty="0" err="1" smtClean="0"/>
              <a:t>ecg</a:t>
            </a:r>
            <a:r>
              <a:rPr lang="en-US" dirty="0" smtClean="0"/>
              <a:t> finding , the patient was stable , maintaining the following vital signs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BP:   90/60 </a:t>
            </a:r>
            <a:r>
              <a:rPr lang="en-US" dirty="0" err="1" smtClean="0"/>
              <a:t>mmhg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PR :  146/min , Regular rhythm, small volume </a:t>
            </a:r>
          </a:p>
          <a:p>
            <a:pPr>
              <a:buNone/>
            </a:pPr>
            <a:r>
              <a:rPr lang="en-US" dirty="0" smtClean="0"/>
              <a:t>Spo2 : 98 % with TT on RA </a:t>
            </a:r>
          </a:p>
          <a:p>
            <a:pPr>
              <a:buNone/>
            </a:pPr>
            <a:r>
              <a:rPr lang="en-US" dirty="0" smtClean="0"/>
              <a:t>RR :  32 / MIN </a:t>
            </a:r>
          </a:p>
          <a:p>
            <a:pPr>
              <a:buNone/>
            </a:pPr>
            <a:r>
              <a:rPr lang="en-US" b="1" dirty="0" smtClean="0"/>
              <a:t>URINE COLOUR :  burgundy </a:t>
            </a:r>
            <a:r>
              <a:rPr lang="en-US" b="1" dirty="0" err="1" smtClean="0"/>
              <a:t>colour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55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patient was shifted to cardiology department for consultation </a:t>
            </a:r>
          </a:p>
          <a:p>
            <a:pPr>
              <a:buNone/>
            </a:pPr>
            <a:r>
              <a:rPr lang="en-US" dirty="0" smtClean="0"/>
              <a:t>ECG at the cardiology department showed the following :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C:\Users\Syed\Downloads\WhatsApp Image 2020-12-29 at 5.49.16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8654716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3600" b="1" u="sng" dirty="0" smtClean="0"/>
              <a:t>Cardiology opinion</a:t>
            </a:r>
            <a:r>
              <a:rPr lang="en-US" sz="3600" b="1" dirty="0" smtClean="0"/>
              <a:t> 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- Stable  </a:t>
            </a:r>
            <a:r>
              <a:rPr lang="en-US" dirty="0" err="1" smtClean="0"/>
              <a:t>monomorphic</a:t>
            </a:r>
            <a:r>
              <a:rPr lang="en-US" dirty="0" smtClean="0"/>
              <a:t> </a:t>
            </a:r>
            <a:r>
              <a:rPr lang="en-US" dirty="0" err="1" smtClean="0"/>
              <a:t>vt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- DC </a:t>
            </a:r>
            <a:r>
              <a:rPr lang="en-US" dirty="0" err="1" smtClean="0"/>
              <a:t>cardioversion</a:t>
            </a:r>
            <a:r>
              <a:rPr lang="en-US" dirty="0" smtClean="0"/>
              <a:t> if </a:t>
            </a:r>
            <a:r>
              <a:rPr lang="en-US" dirty="0" err="1" smtClean="0"/>
              <a:t>hemodynamically</a:t>
            </a:r>
            <a:r>
              <a:rPr lang="en-US" dirty="0" smtClean="0"/>
              <a:t> unstable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- Inj. </a:t>
            </a:r>
            <a:r>
              <a:rPr lang="en-US" dirty="0" err="1" smtClean="0"/>
              <a:t>Amiodarone</a:t>
            </a:r>
            <a:r>
              <a:rPr lang="en-US" dirty="0" smtClean="0"/>
              <a:t> 150 mg /10 min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f/b , 360mg /6hrs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180 mg / 18 hrs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patient was shifted to </a:t>
            </a:r>
            <a:r>
              <a:rPr lang="en-US" dirty="0" err="1" smtClean="0"/>
              <a:t>imcu</a:t>
            </a:r>
            <a:r>
              <a:rPr lang="en-US" dirty="0" smtClean="0"/>
              <a:t> and treated accordingly with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1) </a:t>
            </a:r>
            <a:r>
              <a:rPr lang="en-US" i="1" dirty="0" smtClean="0"/>
              <a:t>IV steroids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2) </a:t>
            </a:r>
            <a:r>
              <a:rPr lang="en-US" i="1" dirty="0" smtClean="0"/>
              <a:t>Anti histamines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3 )</a:t>
            </a:r>
            <a:r>
              <a:rPr lang="en-US" i="1" dirty="0" smtClean="0"/>
              <a:t>FORCED ALKALINE DIURESIS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4)</a:t>
            </a:r>
            <a:r>
              <a:rPr lang="en-US" i="1" dirty="0" smtClean="0"/>
              <a:t>IV DIURETICS </a:t>
            </a:r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   5)Inj. Calcium </a:t>
            </a:r>
            <a:r>
              <a:rPr lang="en-US" dirty="0" err="1" smtClean="0"/>
              <a:t>gluconate</a:t>
            </a:r>
            <a:r>
              <a:rPr lang="en-US" dirty="0" smtClean="0"/>
              <a:t> 10 ml 10 % iv  as infusion in DNS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With the aim of maintaining the urine output of 300 ml /hr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Ecg</a:t>
            </a:r>
            <a:r>
              <a:rPr lang="en-US" dirty="0" smtClean="0"/>
              <a:t> taken at IMCU :</a:t>
            </a:r>
            <a:endParaRPr lang="en-US" dirty="0"/>
          </a:p>
        </p:txBody>
      </p:sp>
      <p:pic>
        <p:nvPicPr>
          <p:cNvPr id="1027" name="Picture 3" descr="C:\Users\Syed\Downloads\WhatsApp Image 2020-12-29 at 6.09.26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483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A  HEART TOUCHING DYE (DIE)</vt:lpstr>
      <vt:lpstr>HISTORY OF PRESENTATION : </vt:lpstr>
      <vt:lpstr>Slide 3</vt:lpstr>
      <vt:lpstr>THE FIRST HEARTBREAK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Recommended reads 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HEART TOUCHING DYE (DIE)</dc:title>
  <dc:creator>Syed</dc:creator>
  <cp:lastModifiedBy>Syed</cp:lastModifiedBy>
  <cp:revision>13</cp:revision>
  <dcterms:created xsi:type="dcterms:W3CDTF">2006-08-16T00:00:00Z</dcterms:created>
  <dcterms:modified xsi:type="dcterms:W3CDTF">2020-12-29T15:03:47Z</dcterms:modified>
</cp:coreProperties>
</file>