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Low-angle exterior view of a modern building facade covered with aluminium discs under a clear, blue sky"/>
          <p:cNvSpPr/>
          <p:nvPr>
            <p:ph type="pic" sz="quarter" idx="21"/>
          </p:nvPr>
        </p:nvSpPr>
        <p:spPr>
          <a:xfrm>
            <a:off x="15417800" y="1270000"/>
            <a:ext cx="8144934" cy="5410200"/>
          </a:xfrm>
          <a:prstGeom prst="rect">
            <a:avLst/>
          </a:prstGeom>
        </p:spPr>
        <p:txBody>
          <a:bodyPr lIns="91439" tIns="45719" rIns="91439" bIns="45719">
            <a:noAutofit/>
          </a:bodyPr>
          <a:lstStyle/>
          <a:p>
            <a:pPr/>
          </a:p>
        </p:txBody>
      </p:sp>
      <p:sp>
        <p:nvSpPr>
          <p:cNvPr id="145" name="Low-angle view of a modern, curved building under a cloudy sky"/>
          <p:cNvSpPr/>
          <p:nvPr>
            <p:ph type="pic" sz="quarter" idx="22"/>
          </p:nvPr>
        </p:nvSpPr>
        <p:spPr>
          <a:xfrm>
            <a:off x="15443200" y="7086600"/>
            <a:ext cx="8138580" cy="5422900"/>
          </a:xfrm>
          <a:prstGeom prst="rect">
            <a:avLst/>
          </a:prstGeom>
        </p:spPr>
        <p:txBody>
          <a:bodyPr lIns="91439" tIns="45719" rIns="91439" bIns="45719">
            <a:noAutofit/>
          </a:bodyPr>
          <a:lstStyle/>
          <a:p>
            <a:pPr/>
          </a:p>
        </p:txBody>
      </p:sp>
      <p:sp>
        <p:nvSpPr>
          <p:cNvPr id="146" name="View from inside a modern white building with glass panels, looking up to a bright, partly cloudy sky"/>
          <p:cNvSpPr/>
          <p:nvPr>
            <p:ph type="pic" idx="23"/>
          </p:nvPr>
        </p:nvSpPr>
        <p:spPr>
          <a:xfrm>
            <a:off x="-124635" y="1270000"/>
            <a:ext cx="16840169" cy="11243712"/>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54" name="Low-angle view of the Azadi Tower in Tehran, Iran against a clear, bright sky"/>
          <p:cNvSpPr/>
          <p:nvPr>
            <p:ph type="pic" idx="21"/>
          </p:nvPr>
        </p:nvSpPr>
        <p:spPr>
          <a:xfrm>
            <a:off x="0" y="-1282700"/>
            <a:ext cx="24384000" cy="162814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1" name="View from inside a stone structure, looking out towards stairs and a clear, blue sky"/>
          <p:cNvSpPr/>
          <p:nvPr>
            <p:ph type="pic" idx="21"/>
          </p:nvPr>
        </p:nvSpPr>
        <p:spPr>
          <a:xfrm>
            <a:off x="0" y="-1270000"/>
            <a:ext cx="24384000" cy="16272934"/>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p:nvPr>
            <p:ph type="pic" idx="21"/>
          </p:nvPr>
        </p:nvSpPr>
        <p:spPr>
          <a:xfrm>
            <a:off x="9271000" y="1270000"/>
            <a:ext cx="16764000" cy="111760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Small section of a modern shell bridge in Qingdao, Shandong, China with a partly cloudy sky above"/>
          <p:cNvSpPr/>
          <p:nvPr>
            <p:ph type="pic" idx="22"/>
          </p:nvPr>
        </p:nvSpPr>
        <p:spPr>
          <a:xfrm>
            <a:off x="9271000" y="1263848"/>
            <a:ext cx="16773843"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 Id="rId3" Type="http://schemas.openxmlformats.org/officeDocument/2006/relationships/image" Target="../media/image20.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Medical Management of surgical Patients"/>
          <p:cNvSpPr txBox="1"/>
          <p:nvPr>
            <p:ph type="ctrTitle"/>
          </p:nvPr>
        </p:nvSpPr>
        <p:spPr>
          <a:xfrm>
            <a:off x="2919278" y="-1747983"/>
            <a:ext cx="20904270" cy="5767043"/>
          </a:xfrm>
          <a:prstGeom prst="rect">
            <a:avLst/>
          </a:prstGeom>
        </p:spPr>
        <p:txBody>
          <a:bodyPr/>
          <a:lstStyle>
            <a:lvl1pPr>
              <a:defRPr>
                <a:gradFill flip="none" rotWithShape="1">
                  <a:gsLst>
                    <a:gs pos="0">
                      <a:schemeClr val="accent6">
                        <a:lumOff val="16230"/>
                      </a:schemeClr>
                    </a:gs>
                    <a:gs pos="100000">
                      <a:schemeClr val="accent6">
                        <a:satOff val="-16844"/>
                        <a:lumOff val="-30747"/>
                      </a:schemeClr>
                    </a:gs>
                  </a:gsLst>
                  <a:lin ang="5400000" scaled="0"/>
                </a:gradFill>
              </a:defRPr>
            </a:lvl1pPr>
          </a:lstStyle>
          <a:p>
            <a:pPr/>
            <a:r>
              <a:t>Medical Management of surgical Patients </a:t>
            </a:r>
          </a:p>
        </p:txBody>
      </p:sp>
      <p:sp>
        <p:nvSpPr>
          <p:cNvPr id="172" name="by 1st Medical Unit…"/>
          <p:cNvSpPr txBox="1"/>
          <p:nvPr/>
        </p:nvSpPr>
        <p:spPr>
          <a:xfrm>
            <a:off x="4057646" y="5296663"/>
            <a:ext cx="20337435" cy="98912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4" defTabSz="825500">
              <a:lnSpc>
                <a:spcPct val="100000"/>
              </a:lnSpc>
              <a:spcBef>
                <a:spcPts val="0"/>
              </a:spcBef>
              <a:defRPr b="1" sz="5500">
                <a:solidFill>
                  <a:srgbClr val="FFFFFF"/>
                </a:solidFill>
              </a:defRPr>
            </a:pPr>
            <a:r>
              <a:rPr>
                <a:gradFill flip="none" rotWithShape="1">
                  <a:gsLst>
                    <a:gs pos="0">
                      <a:srgbClr val="F20CEF"/>
                    </a:gs>
                    <a:gs pos="100000">
                      <a:srgbClr val="22C4F8"/>
                    </a:gs>
                  </a:gsLst>
                  <a:lin ang="5400000" scaled="0"/>
                </a:gradFill>
              </a:rPr>
              <a:t>by 1st Medical Unit</a:t>
            </a:r>
            <a:endParaRPr>
              <a:gradFill flip="none" rotWithShape="1">
                <a:gsLst>
                  <a:gs pos="0">
                    <a:srgbClr val="F20CEF"/>
                  </a:gs>
                  <a:gs pos="100000">
                    <a:srgbClr val="22C4F8"/>
                  </a:gs>
                </a:gsLst>
                <a:lin ang="5400000" scaled="0"/>
              </a:gradFill>
            </a:endParaRPr>
          </a:p>
          <a:p>
            <a:pPr lvl="1" defTabSz="825500">
              <a:lnSpc>
                <a:spcPct val="100000"/>
              </a:lnSpc>
              <a:spcBef>
                <a:spcPts val="0"/>
              </a:spcBef>
              <a:defRPr b="1" sz="5500">
                <a:gradFill flip="none" rotWithShape="1">
                  <a:gsLst>
                    <a:gs pos="0">
                      <a:srgbClr val="F20CEF"/>
                    </a:gs>
                    <a:gs pos="100000">
                      <a:srgbClr val="22C4F8"/>
                    </a:gs>
                  </a:gsLst>
                  <a:lin ang="5400000" scaled="0"/>
                </a:gradFill>
              </a:defRPr>
            </a:pPr>
          </a:p>
          <a:p>
            <a:pPr lvl="1" defTabSz="825500">
              <a:lnSpc>
                <a:spcPct val="100000"/>
              </a:lnSpc>
              <a:spcBef>
                <a:spcPts val="0"/>
              </a:spcBef>
              <a:defRPr b="1" sz="5500">
                <a:gradFill flip="none" rotWithShape="1">
                  <a:gsLst>
                    <a:gs pos="0">
                      <a:srgbClr val="F20CEF"/>
                    </a:gs>
                    <a:gs pos="100000">
                      <a:srgbClr val="22C4F8"/>
                    </a:gs>
                  </a:gsLst>
                  <a:lin ang="5400000" scaled="0"/>
                </a:gradFill>
              </a:defRPr>
            </a:pPr>
            <a:r>
              <a:t>       Prof and HOD :  Dr Senthil K M.D </a:t>
            </a:r>
          </a:p>
          <a:p>
            <a:pPr lvl="2" defTabSz="825500">
              <a:lnSpc>
                <a:spcPct val="100000"/>
              </a:lnSpc>
              <a:spcBef>
                <a:spcPts val="0"/>
              </a:spcBef>
              <a:defRPr b="1" sz="5500">
                <a:gradFill flip="none" rotWithShape="1">
                  <a:gsLst>
                    <a:gs pos="0">
                      <a:srgbClr val="F20CEF"/>
                    </a:gs>
                    <a:gs pos="100000">
                      <a:srgbClr val="22C4F8"/>
                    </a:gs>
                  </a:gsLst>
                  <a:lin ang="5400000" scaled="0"/>
                </a:gradFill>
              </a:defRPr>
            </a:pPr>
            <a:r>
              <a:t>Associate Prof.  :   Dr Muralidharan M MD</a:t>
            </a:r>
          </a:p>
          <a:p>
            <a:pPr defTabSz="457200">
              <a:lnSpc>
                <a:spcPct val="100000"/>
              </a:lnSpc>
              <a:spcBef>
                <a:spcPts val="0"/>
              </a:spcBef>
              <a:defRPr sz="6000">
                <a:gradFill flip="none" rotWithShape="1">
                  <a:gsLst>
                    <a:gs pos="0">
                      <a:srgbClr val="F20CEF"/>
                    </a:gs>
                    <a:gs pos="100000">
                      <a:srgbClr val="22C4F8"/>
                    </a:gs>
                  </a:gsLst>
                  <a:lin ang="5400000" scaled="0"/>
                </a:gradFill>
                <a:latin typeface="Arial"/>
                <a:ea typeface="Arial"/>
                <a:cs typeface="Arial"/>
                <a:sym typeface="Arial"/>
              </a:defRPr>
            </a:pPr>
            <a:r>
              <a:t>     Asst Professors. :   </a:t>
            </a:r>
            <a:r>
              <a:rPr b="1"/>
              <a:t>Dr Sudha P M.D</a:t>
            </a:r>
            <a:endParaRPr b="1"/>
          </a:p>
          <a:p>
            <a:pPr lvl="3" indent="0" defTabSz="457200">
              <a:lnSpc>
                <a:spcPct val="100000"/>
              </a:lnSpc>
              <a:spcBef>
                <a:spcPts val="0"/>
              </a:spcBef>
              <a:defRPr b="1" sz="6000">
                <a:gradFill flip="none" rotWithShape="1">
                  <a:gsLst>
                    <a:gs pos="0">
                      <a:srgbClr val="F20CEF"/>
                    </a:gs>
                    <a:gs pos="100000">
                      <a:srgbClr val="22C4F8"/>
                    </a:gs>
                  </a:gsLst>
                  <a:lin ang="5400000" scaled="0"/>
                </a:gradFill>
                <a:latin typeface="Arial"/>
                <a:ea typeface="Arial"/>
                <a:cs typeface="Arial"/>
                <a:sym typeface="Arial"/>
              </a:defRPr>
            </a:pPr>
            <a:r>
              <a:t>								           Dr Manikandan MD., DA</a:t>
            </a:r>
          </a:p>
          <a:p>
            <a:pPr defTabSz="457200">
              <a:lnSpc>
                <a:spcPct val="100000"/>
              </a:lnSpc>
              <a:spcBef>
                <a:spcPts val="0"/>
              </a:spcBef>
              <a:defRPr b="1" sz="6000">
                <a:gradFill flip="none" rotWithShape="1">
                  <a:gsLst>
                    <a:gs pos="0">
                      <a:srgbClr val="F20CEF"/>
                    </a:gs>
                    <a:gs pos="100000">
                      <a:srgbClr val="22C4F8"/>
                    </a:gs>
                  </a:gsLst>
                  <a:lin ang="5400000" scaled="0"/>
                </a:gradFill>
                <a:latin typeface="Arial"/>
                <a:ea typeface="Arial"/>
                <a:cs typeface="Arial"/>
                <a:sym typeface="Arial"/>
              </a:defRPr>
            </a:pPr>
            <a:r>
              <a:t>									        Dr Saravanamadhav MD.,DTCD</a:t>
            </a:r>
          </a:p>
          <a:p>
            <a:pPr algn="ctr" defTabSz="457200">
              <a:lnSpc>
                <a:spcPct val="100000"/>
              </a:lnSpc>
              <a:spcBef>
                <a:spcPts val="0"/>
              </a:spcBef>
              <a:defRPr sz="6000">
                <a:gradFill flip="none" rotWithShape="1">
                  <a:gsLst>
                    <a:gs pos="0">
                      <a:srgbClr val="F20CEF"/>
                    </a:gs>
                    <a:gs pos="100000">
                      <a:srgbClr val="22C4F8"/>
                    </a:gs>
                  </a:gsLst>
                  <a:lin ang="5400000" scaled="0"/>
                </a:gradFill>
                <a:latin typeface="Arial"/>
                <a:ea typeface="Arial"/>
                <a:cs typeface="Arial"/>
                <a:sym typeface="Arial"/>
              </a:defRPr>
            </a:pPr>
          </a:p>
          <a:p>
            <a:pPr defTabSz="457200">
              <a:lnSpc>
                <a:spcPct val="100000"/>
              </a:lnSpc>
              <a:spcBef>
                <a:spcPts val="0"/>
              </a:spcBef>
              <a:defRPr sz="6000">
                <a:gradFill flip="none" rotWithShape="1">
                  <a:gsLst>
                    <a:gs pos="0">
                      <a:srgbClr val="F20CEF"/>
                    </a:gs>
                    <a:gs pos="100000">
                      <a:srgbClr val="22C4F8"/>
                    </a:gs>
                  </a:gsLst>
                  <a:lin ang="5400000" scaled="0"/>
                </a:gradFill>
                <a:latin typeface="Arial"/>
                <a:ea typeface="Arial"/>
                <a:cs typeface="Arial"/>
                <a:sym typeface="Arial"/>
              </a:defRPr>
            </a:pPr>
            <a:r>
              <a:t>               Presenter :   Dr Sasikumar M MD(Postgraduate)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RISK MODIFICATION: PREVENTIVE STRATEGIES TO REDUCE CARDIAC RISK"/>
          <p:cNvSpPr txBox="1"/>
          <p:nvPr>
            <p:ph type="title"/>
          </p:nvPr>
        </p:nvSpPr>
        <p:spPr>
          <a:xfrm>
            <a:off x="545694" y="528828"/>
            <a:ext cx="23648001" cy="1238178"/>
          </a:xfrm>
          <a:prstGeom prst="rect">
            <a:avLst/>
          </a:prstGeom>
        </p:spPr>
        <p:txBody>
          <a:bodyPr/>
          <a:lstStyle>
            <a:lvl1pPr defTabSz="1463003">
              <a:defRPr spc="-102" sz="5100"/>
            </a:lvl1pPr>
          </a:lstStyle>
          <a:p>
            <a:pPr/>
            <a:r>
              <a:t>RISK MODIFICATION: PREVENTIVE STRATEGIES TO REDUCE CARDIAC RISK</a:t>
            </a:r>
          </a:p>
        </p:txBody>
      </p:sp>
      <p:sp>
        <p:nvSpPr>
          <p:cNvPr id="209" name="Perioperative Coronary Revasculariz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Perioperative Coronary Revascularization</a:t>
            </a:r>
          </a:p>
        </p:txBody>
      </p:sp>
      <p:sp>
        <p:nvSpPr>
          <p:cNvPr id="210" name="Prophylactic coronary revascularization with either coronary artery bypass grafting (CABG) or percutaneous coronary intervention (PCI) provides no short- or mid-term survival benefit for patients without left main CAD or three-vessel CAD in the presence "/>
          <p:cNvSpPr txBox="1"/>
          <p:nvPr>
            <p:ph type="body" idx="1"/>
          </p:nvPr>
        </p:nvSpPr>
        <p:spPr>
          <a:xfrm>
            <a:off x="738429" y="3913698"/>
            <a:ext cx="22326390" cy="8715327"/>
          </a:xfrm>
          <a:prstGeom prst="rect">
            <a:avLst/>
          </a:prstGeom>
        </p:spPr>
        <p:txBody>
          <a:bodyPr/>
          <a:lstStyle/>
          <a:p>
            <a:pPr marL="548639" indent="-548639" defTabSz="2194505">
              <a:spcBef>
                <a:spcPts val="4000"/>
              </a:spcBef>
              <a:defRPr sz="4319"/>
            </a:pPr>
            <a:r>
              <a:rPr b="1">
                <a:gradFill flip="none" rotWithShape="1">
                  <a:gsLst>
                    <a:gs pos="0">
                      <a:schemeClr val="accent5"/>
                    </a:gs>
                    <a:gs pos="100000">
                      <a:schemeClr val="accent5">
                        <a:lumOff val="-29866"/>
                      </a:schemeClr>
                    </a:gs>
                  </a:gsLst>
                  <a:lin ang="5400000" scaled="0"/>
                </a:gradFill>
                <a:latin typeface="Arial"/>
                <a:ea typeface="Arial"/>
                <a:cs typeface="Arial"/>
                <a:sym typeface="Arial"/>
              </a:rPr>
              <a:t>Prophylactic coronary revascularization</a:t>
            </a:r>
            <a:r>
              <a:t> with either coronary artery bypass grafting (CABG) or percutaneous coronary intervention (PCI) provides </a:t>
            </a:r>
            <a:r>
              <a:rPr b="1"/>
              <a:t>no short- or mid-term survival benefit</a:t>
            </a:r>
            <a:r>
              <a:t> for patients without left main CAD or three-vessel CAD in the presence of poor left ventricular systolic function and </a:t>
            </a:r>
          </a:p>
          <a:p>
            <a:pPr marL="548639" indent="-548639" defTabSz="2194505">
              <a:spcBef>
                <a:spcPts val="4000"/>
              </a:spcBef>
              <a:defRPr sz="4319"/>
            </a:pPr>
            <a:r>
              <a:t>It is </a:t>
            </a:r>
            <a:r>
              <a:rPr b="1"/>
              <a:t>not recommended</a:t>
            </a:r>
            <a:r>
              <a:t> for patients with stable CAD before noncardiac surgery.</a:t>
            </a:r>
          </a:p>
          <a:p>
            <a:pPr marL="548639" indent="-548639" defTabSz="2194505">
              <a:spcBef>
                <a:spcPts val="4000"/>
              </a:spcBef>
              <a:defRPr b="1" sz="4319" u="sng">
                <a:gradFill flip="none" rotWithShape="1">
                  <a:gsLst>
                    <a:gs pos="0">
                      <a:schemeClr val="accent5"/>
                    </a:gs>
                    <a:gs pos="100000">
                      <a:schemeClr val="accent5">
                        <a:lumOff val="-29866"/>
                      </a:schemeClr>
                    </a:gs>
                  </a:gsLst>
                  <a:lin ang="5400000" scaled="0"/>
                </a:gradFill>
              </a:defRPr>
            </a:pPr>
            <a:r>
              <a:t>Elective noncardiac surgery</a:t>
            </a:r>
          </a:p>
          <a:p>
            <a:pPr marL="0" indent="0" defTabSz="2194505">
              <a:spcBef>
                <a:spcPts val="4000"/>
              </a:spcBef>
              <a:buSzTx/>
              <a:buNone/>
              <a:defRPr sz="4319"/>
            </a:pPr>
            <a:r>
              <a:t>	delayed for </a:t>
            </a:r>
            <a:r>
              <a:rPr i="1">
                <a:solidFill>
                  <a:schemeClr val="accent5">
                    <a:hueOff val="-82419"/>
                    <a:satOff val="-9513"/>
                    <a:lumOff val="-16343"/>
                  </a:schemeClr>
                </a:solidFill>
              </a:rPr>
              <a:t>6 months</a:t>
            </a:r>
            <a:r>
              <a:t> after </a:t>
            </a:r>
            <a:r>
              <a:rPr>
                <a:solidFill>
                  <a:schemeClr val="accent5"/>
                </a:solidFill>
              </a:rPr>
              <a:t>elective PCI  </a:t>
            </a:r>
            <a:endParaRPr>
              <a:solidFill>
                <a:schemeClr val="accent5"/>
              </a:solidFill>
            </a:endParaRPr>
          </a:p>
          <a:p>
            <a:pPr marL="0" indent="0" defTabSz="2194505">
              <a:spcBef>
                <a:spcPts val="4000"/>
              </a:spcBef>
              <a:buSzTx/>
              <a:buNone/>
              <a:defRPr sz="4319"/>
            </a:pPr>
            <a:r>
              <a:t>	delayed for </a:t>
            </a:r>
            <a:r>
              <a:rPr i="1">
                <a:solidFill>
                  <a:schemeClr val="accent5"/>
                </a:solidFill>
              </a:rPr>
              <a:t>12 months</a:t>
            </a:r>
            <a:r>
              <a:t> after </a:t>
            </a:r>
            <a:r>
              <a:rPr>
                <a:solidFill>
                  <a:schemeClr val="accent5"/>
                </a:solidFill>
              </a:rPr>
              <a:t>acute coronary syndrome</a:t>
            </a:r>
            <a:r>
              <a:t>.</a:t>
            </a:r>
          </a:p>
          <a:p>
            <a:pPr marL="548639" indent="-548639" defTabSz="2194505">
              <a:spcBef>
                <a:spcPts val="4000"/>
              </a:spcBef>
              <a:defRPr sz="4319"/>
            </a:pPr>
            <a:r>
              <a:t>time sensitive noncardiac surgery could be a consideration as soon as 1 month of treatment with DAPT has passed.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PERIOPERATIVE PREVENTIVE MEDICAL THERAPIES"/>
          <p:cNvSpPr txBox="1"/>
          <p:nvPr>
            <p:ph type="title"/>
          </p:nvPr>
        </p:nvSpPr>
        <p:spPr>
          <a:prstGeom prst="rect">
            <a:avLst/>
          </a:prstGeom>
        </p:spPr>
        <p:txBody>
          <a:bodyPr/>
          <a:lstStyle>
            <a:lvl1pPr defTabSz="1999437">
              <a:defRPr spc="-139" sz="6969"/>
            </a:lvl1pPr>
          </a:lstStyle>
          <a:p>
            <a:pPr/>
            <a:r>
              <a:t>PERIOPERATIVE PREVENTIVE MEDICAL THERAPIES</a:t>
            </a:r>
          </a:p>
        </p:txBody>
      </p:sp>
      <p:pic>
        <p:nvPicPr>
          <p:cNvPr id="213" name="pasted-movie.heic" descr="pasted-movie.heic"/>
          <p:cNvPicPr>
            <a:picLocks noChangeAspect="1"/>
          </p:cNvPicPr>
          <p:nvPr/>
        </p:nvPicPr>
        <p:blipFill>
          <a:blip r:embed="rId2">
            <a:extLst/>
          </a:blip>
          <a:stretch>
            <a:fillRect/>
          </a:stretch>
        </p:blipFill>
        <p:spPr>
          <a:xfrm>
            <a:off x="368072" y="2587796"/>
            <a:ext cx="23647856" cy="5864552"/>
          </a:xfrm>
          <a:prstGeom prst="rect">
            <a:avLst/>
          </a:prstGeom>
          <a:ln w="12700">
            <a:miter lim="400000"/>
          </a:ln>
        </p:spPr>
      </p:pic>
      <p:sp>
        <p:nvSpPr>
          <p:cNvPr id="214" name="SGLT-2 inhibitor therapy should be interrupted for at least 3–4 days prior to scheduled noncardiac surgery- risk of Euglycemic DKA"/>
          <p:cNvSpPr txBox="1"/>
          <p:nvPr/>
        </p:nvSpPr>
        <p:spPr>
          <a:xfrm>
            <a:off x="673350" y="9076459"/>
            <a:ext cx="22600220" cy="1473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09600" indent="-609600">
              <a:buSzPct val="123000"/>
              <a:buChar char="•"/>
            </a:pPr>
            <a:r>
              <a:rPr b="1">
                <a:solidFill>
                  <a:schemeClr val="accent5"/>
                </a:solidFill>
              </a:rPr>
              <a:t>SGLT-2 inhibitor</a:t>
            </a:r>
            <a:r>
              <a:t> therapy should be </a:t>
            </a:r>
            <a:r>
              <a:rPr>
                <a:gradFill flip="none" rotWithShape="1">
                  <a:gsLst>
                    <a:gs pos="0">
                      <a:schemeClr val="accent6">
                        <a:lumOff val="16230"/>
                      </a:schemeClr>
                    </a:gs>
                    <a:gs pos="100000">
                      <a:schemeClr val="accent6">
                        <a:satOff val="-16844"/>
                        <a:lumOff val="-30747"/>
                      </a:schemeClr>
                    </a:gs>
                  </a:gsLst>
                  <a:lin ang="5400000" scaled="0"/>
                </a:gradFill>
              </a:rPr>
              <a:t>interrupted for at least 3–4 days</a:t>
            </a:r>
            <a:r>
              <a:t> prior to scheduled noncardiac surgery- </a:t>
            </a:r>
            <a:r>
              <a:rPr i="1">
                <a:solidFill>
                  <a:schemeClr val="accent6"/>
                </a:solidFill>
              </a:rPr>
              <a:t>risk of Euglycemic DKA</a:t>
            </a:r>
          </a:p>
        </p:txBody>
      </p:sp>
      <p:sp>
        <p:nvSpPr>
          <p:cNvPr id="215" name="Diuretics - discontinued 24-48hrs before surgery"/>
          <p:cNvSpPr txBox="1"/>
          <p:nvPr/>
        </p:nvSpPr>
        <p:spPr>
          <a:xfrm>
            <a:off x="617105" y="11173710"/>
            <a:ext cx="20774095" cy="88385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670559" indent="-670559" defTabSz="792479">
              <a:lnSpc>
                <a:spcPct val="100000"/>
              </a:lnSpc>
              <a:spcBef>
                <a:spcPts val="0"/>
              </a:spcBef>
              <a:buSzPct val="123000"/>
              <a:buChar char="•"/>
              <a:defRPr b="1" sz="5280"/>
            </a:pPr>
            <a:r>
              <a:t>Diuretics - </a:t>
            </a:r>
            <a:r>
              <a:rPr b="0"/>
              <a:t>discontinued 24-48hrs before surgery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Oral antiplatelet drugs"/>
          <p:cNvSpPr txBox="1"/>
          <p:nvPr>
            <p:ph type="title"/>
          </p:nvPr>
        </p:nvSpPr>
        <p:spPr>
          <a:xfrm>
            <a:off x="4985556" y="594116"/>
            <a:ext cx="21971001" cy="1433164"/>
          </a:xfrm>
          <a:prstGeom prst="rect">
            <a:avLst/>
          </a:prstGeom>
        </p:spPr>
        <p:txBody>
          <a:bodyPr/>
          <a:lstStyle/>
          <a:p>
            <a:pPr/>
            <a:r>
              <a:t>Oral antiplatelet drugs </a:t>
            </a:r>
          </a:p>
        </p:txBody>
      </p:sp>
      <p:graphicFrame>
        <p:nvGraphicFramePr>
          <p:cNvPr id="218" name="Table 1"/>
          <p:cNvGraphicFramePr/>
          <p:nvPr/>
        </p:nvGraphicFramePr>
        <p:xfrm>
          <a:off x="646808" y="3138051"/>
          <a:ext cx="11334581" cy="2929086"/>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285216"/>
                <a:gridCol w="5018332"/>
                <a:gridCol w="5018332"/>
              </a:tblGrid>
              <a:tr h="972128">
                <a:tc>
                  <a:txBody>
                    <a:bodyPr/>
                    <a:lstStyle/>
                    <a:p>
                      <a:pPr defTabSz="914400">
                        <a:tabLst>
                          <a:tab pos="1663700" algn="l"/>
                        </a:tabLst>
                        <a:defRPr sz="3200"/>
                      </a:pPr>
                    </a:p>
                  </a:txBody>
                  <a:tcPr marL="50800" marR="50800" marT="50800" marB="50800" anchor="ctr" anchorCtr="0" horzOverflow="overflow"/>
                </a:tc>
                <a:tc>
                  <a:txBody>
                    <a:bodyPr/>
                    <a:lstStyle/>
                    <a:p>
                      <a:pPr defTabSz="914400">
                        <a:tabLst>
                          <a:tab pos="1663700" algn="l"/>
                        </a:tabLst>
                        <a:defRPr b="0"/>
                      </a:pPr>
                      <a:r>
                        <a:rPr b="1" sz="3200"/>
                        <a:t>Condition</a:t>
                      </a:r>
                    </a:p>
                  </a:txBody>
                  <a:tcPr marL="50800" marR="50800" marT="50800" marB="50800" anchor="ctr" anchorCtr="0" horzOverflow="overflow"/>
                </a:tc>
                <a:tc>
                  <a:txBody>
                    <a:bodyPr/>
                    <a:lstStyle/>
                    <a:p>
                      <a:pPr defTabSz="914400">
                        <a:tabLst>
                          <a:tab pos="1663700" algn="l"/>
                        </a:tabLst>
                        <a:defRPr b="0"/>
                      </a:pPr>
                      <a:r>
                        <a:rPr b="1" sz="3200"/>
                        <a:t>Duration of DAPT</a:t>
                      </a:r>
                    </a:p>
                  </a:txBody>
                  <a:tcPr marL="50800" marR="50800" marT="50800" marB="50800" anchor="ctr" anchorCtr="0" horzOverflow="overflow"/>
                </a:tc>
              </a:tr>
              <a:tr h="972128">
                <a:tc>
                  <a:txBody>
                    <a:bodyPr/>
                    <a:lstStyle/>
                    <a:p>
                      <a:pPr defTabSz="914400">
                        <a:tabLst>
                          <a:tab pos="1663700" algn="l"/>
                        </a:tabLst>
                        <a:defRPr b="0"/>
                      </a:pPr>
                      <a:r>
                        <a:rPr b="1" sz="3200"/>
                        <a:t>1</a:t>
                      </a:r>
                    </a:p>
                  </a:txBody>
                  <a:tcPr marL="50800" marR="50800" marT="50800" marB="50800" anchor="ctr" anchorCtr="0" horzOverflow="overflow"/>
                </a:tc>
                <a:tc>
                  <a:txBody>
                    <a:bodyPr/>
                    <a:lstStyle/>
                    <a:p>
                      <a:pPr defTabSz="914400"/>
                      <a:r>
                        <a:rPr sz="3200"/>
                        <a:t>Stable IHD</a:t>
                      </a:r>
                    </a:p>
                  </a:txBody>
                  <a:tcPr marL="50800" marR="50800" marT="50800" marB="50800" anchor="ctr" anchorCtr="0" horzOverflow="overflow"/>
                </a:tc>
                <a:tc>
                  <a:txBody>
                    <a:bodyPr/>
                    <a:lstStyle/>
                    <a:p>
                      <a:pPr defTabSz="914400"/>
                      <a:r>
                        <a:rPr sz="3200"/>
                        <a:t>6 months </a:t>
                      </a:r>
                    </a:p>
                  </a:txBody>
                  <a:tcPr marL="50800" marR="50800" marT="50800" marB="50800" anchor="ctr" anchorCtr="0" horzOverflow="overflow"/>
                </a:tc>
              </a:tr>
              <a:tr h="972128">
                <a:tc>
                  <a:txBody>
                    <a:bodyPr/>
                    <a:lstStyle/>
                    <a:p>
                      <a:pPr defTabSz="914400">
                        <a:tabLst>
                          <a:tab pos="1663700" algn="l"/>
                        </a:tabLst>
                        <a:defRPr b="0"/>
                      </a:pPr>
                      <a:r>
                        <a:rPr b="1" sz="3200"/>
                        <a:t>2</a:t>
                      </a:r>
                    </a:p>
                  </a:txBody>
                  <a:tcPr marL="50800" marR="50800" marT="50800" marB="50800" anchor="ctr" anchorCtr="0" horzOverflow="overflow"/>
                </a:tc>
                <a:tc>
                  <a:txBody>
                    <a:bodyPr/>
                    <a:lstStyle/>
                    <a:p>
                      <a:pPr defTabSz="914400"/>
                      <a:r>
                        <a:rPr sz="3200"/>
                        <a:t>Acute coronary syndrome</a:t>
                      </a:r>
                    </a:p>
                  </a:txBody>
                  <a:tcPr marL="50800" marR="50800" marT="50800" marB="50800" anchor="ctr" anchorCtr="0" horzOverflow="overflow"/>
                </a:tc>
                <a:tc>
                  <a:txBody>
                    <a:bodyPr/>
                    <a:lstStyle/>
                    <a:p>
                      <a:pPr defTabSz="914400"/>
                      <a:r>
                        <a:rPr sz="3200"/>
                        <a:t>12 months </a:t>
                      </a:r>
                    </a:p>
                  </a:txBody>
                  <a:tcPr marL="50800" marR="50800" marT="50800" marB="50800" anchor="ctr" anchorCtr="0" horzOverflow="overflow"/>
                </a:tc>
              </a:tr>
            </a:tbl>
          </a:graphicData>
        </a:graphic>
      </p:graphicFrame>
      <p:sp>
        <p:nvSpPr>
          <p:cNvPr id="219" name="DAPT may be interrupted to allow for noncardiac surgery"/>
          <p:cNvSpPr txBox="1"/>
          <p:nvPr>
            <p:ph type="body" sz="quarter" idx="1"/>
          </p:nvPr>
        </p:nvSpPr>
        <p:spPr>
          <a:xfrm>
            <a:off x="12214280" y="2456561"/>
            <a:ext cx="10945413" cy="2387998"/>
          </a:xfrm>
          <a:prstGeom prst="rect">
            <a:avLst/>
          </a:prstGeom>
        </p:spPr>
        <p:txBody>
          <a:bodyPr/>
          <a:lstStyle>
            <a:lvl1pPr>
              <a:defRPr b="1">
                <a:gradFill flip="none" rotWithShape="1">
                  <a:gsLst>
                    <a:gs pos="0">
                      <a:schemeClr val="accent5"/>
                    </a:gs>
                    <a:gs pos="100000">
                      <a:schemeClr val="accent5">
                        <a:lumOff val="-29866"/>
                      </a:schemeClr>
                    </a:gs>
                  </a:gsLst>
                  <a:lin ang="5400000" scaled="0"/>
                </a:gradFill>
                <a:latin typeface="Arial"/>
                <a:ea typeface="Arial"/>
                <a:cs typeface="Arial"/>
                <a:sym typeface="Arial"/>
              </a:defRPr>
            </a:lvl1pPr>
          </a:lstStyle>
          <a:p>
            <a:pPr/>
            <a:r>
              <a:t>DAPT may be interrupted to allow for noncardiac surgery </a:t>
            </a:r>
          </a:p>
        </p:txBody>
      </p:sp>
      <p:graphicFrame>
        <p:nvGraphicFramePr>
          <p:cNvPr id="220" name="Table 1-1"/>
          <p:cNvGraphicFramePr/>
          <p:nvPr/>
        </p:nvGraphicFramePr>
        <p:xfrm>
          <a:off x="12951113" y="4174950"/>
          <a:ext cx="10873697" cy="2020040"/>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232898"/>
                <a:gridCol w="4814049"/>
                <a:gridCol w="4814049"/>
              </a:tblGrid>
              <a:tr h="669112">
                <a:tc>
                  <a:txBody>
                    <a:bodyPr/>
                    <a:lstStyle/>
                    <a:p>
                      <a:pPr defTabSz="914400">
                        <a:tabLst>
                          <a:tab pos="1663700" algn="l"/>
                        </a:tabLst>
                        <a:defRPr sz="3200"/>
                      </a:pPr>
                    </a:p>
                  </a:txBody>
                  <a:tcPr marL="50800" marR="50800" marT="50800" marB="50800" anchor="ctr" anchorCtr="0" horzOverflow="overflow"/>
                </a:tc>
                <a:tc>
                  <a:txBody>
                    <a:bodyPr/>
                    <a:lstStyle/>
                    <a:p>
                      <a:pPr defTabSz="914400">
                        <a:tabLst>
                          <a:tab pos="1663700" algn="l"/>
                        </a:tabLst>
                        <a:defRPr b="0"/>
                      </a:pPr>
                      <a:r>
                        <a:rPr b="1" sz="3200"/>
                        <a:t>Condition</a:t>
                      </a:r>
                    </a:p>
                  </a:txBody>
                  <a:tcPr marL="50800" marR="50800" marT="50800" marB="50800" anchor="ctr" anchorCtr="0" horzOverflow="overflow"/>
                </a:tc>
                <a:tc>
                  <a:txBody>
                    <a:bodyPr/>
                    <a:lstStyle/>
                    <a:p>
                      <a:pPr defTabSz="914400">
                        <a:tabLst>
                          <a:tab pos="1663700" algn="l"/>
                        </a:tabLst>
                        <a:defRPr b="0"/>
                      </a:pPr>
                      <a:r>
                        <a:rPr b="1" sz="3200"/>
                        <a:t>DAPT may be interrupted</a:t>
                      </a:r>
                    </a:p>
                  </a:txBody>
                  <a:tcPr marL="50800" marR="50800" marT="50800" marB="50800" anchor="ctr" anchorCtr="0" horzOverflow="overflow"/>
                </a:tc>
              </a:tr>
              <a:tr h="669112">
                <a:tc>
                  <a:txBody>
                    <a:bodyPr/>
                    <a:lstStyle/>
                    <a:p>
                      <a:pPr defTabSz="914400">
                        <a:tabLst>
                          <a:tab pos="1663700" algn="l"/>
                        </a:tabLst>
                        <a:defRPr b="0"/>
                      </a:pPr>
                      <a:r>
                        <a:rPr b="1" sz="3200"/>
                        <a:t>1</a:t>
                      </a:r>
                    </a:p>
                  </a:txBody>
                  <a:tcPr marL="50800" marR="50800" marT="50800" marB="50800" anchor="ctr" anchorCtr="0" horzOverflow="overflow"/>
                </a:tc>
                <a:tc>
                  <a:txBody>
                    <a:bodyPr/>
                    <a:lstStyle/>
                    <a:p>
                      <a:pPr defTabSz="914400"/>
                      <a:r>
                        <a:rPr sz="3200"/>
                        <a:t>If Bare metal stent </a:t>
                      </a:r>
                    </a:p>
                  </a:txBody>
                  <a:tcPr marL="50800" marR="50800" marT="50800" marB="50800" anchor="ctr" anchorCtr="0" horzOverflow="overflow"/>
                </a:tc>
                <a:tc>
                  <a:txBody>
                    <a:bodyPr/>
                    <a:lstStyle/>
                    <a:p>
                      <a:pPr defTabSz="914400"/>
                      <a:r>
                        <a:rPr sz="3200"/>
                        <a:t>30 days</a:t>
                      </a:r>
                    </a:p>
                  </a:txBody>
                  <a:tcPr marL="50800" marR="50800" marT="50800" marB="50800" anchor="ctr" anchorCtr="0" horzOverflow="overflow"/>
                </a:tc>
              </a:tr>
              <a:tr h="669112">
                <a:tc>
                  <a:txBody>
                    <a:bodyPr/>
                    <a:lstStyle/>
                    <a:p>
                      <a:pPr defTabSz="914400">
                        <a:tabLst>
                          <a:tab pos="1663700" algn="l"/>
                        </a:tabLst>
                        <a:defRPr b="0"/>
                      </a:pPr>
                      <a:r>
                        <a:rPr b="1" sz="3200"/>
                        <a:t>2</a:t>
                      </a:r>
                    </a:p>
                  </a:txBody>
                  <a:tcPr marL="50800" marR="50800" marT="50800" marB="50800" anchor="ctr" anchorCtr="0" horzOverflow="overflow"/>
                </a:tc>
                <a:tc>
                  <a:txBody>
                    <a:bodyPr/>
                    <a:lstStyle/>
                    <a:p>
                      <a:pPr defTabSz="914400"/>
                      <a:r>
                        <a:rPr sz="3200"/>
                        <a:t>If DES</a:t>
                      </a:r>
                    </a:p>
                  </a:txBody>
                  <a:tcPr marL="50800" marR="50800" marT="50800" marB="50800" anchor="ctr" anchorCtr="0" horzOverflow="overflow"/>
                </a:tc>
                <a:tc>
                  <a:txBody>
                    <a:bodyPr/>
                    <a:lstStyle/>
                    <a:p>
                      <a:pPr defTabSz="914400"/>
                      <a:r>
                        <a:rPr sz="3200"/>
                        <a:t>6 months </a:t>
                      </a:r>
                    </a:p>
                  </a:txBody>
                  <a:tcPr marL="50800" marR="50800" marT="50800" marB="50800" anchor="ctr" anchorCtr="0" horzOverflow="overflow"/>
                </a:tc>
              </a:tr>
            </a:tbl>
          </a:graphicData>
        </a:graphic>
      </p:graphicFrame>
      <p:graphicFrame>
        <p:nvGraphicFramePr>
          <p:cNvPr id="221" name="Table 2"/>
          <p:cNvGraphicFramePr/>
          <p:nvPr/>
        </p:nvGraphicFramePr>
        <p:xfrm>
          <a:off x="1340213" y="7165208"/>
          <a:ext cx="15689229" cy="5582254"/>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989496"/>
                <a:gridCol w="4837893"/>
                <a:gridCol w="5930006"/>
                <a:gridCol w="3919132"/>
              </a:tblGrid>
              <a:tr h="787288">
                <a:tc>
                  <a:txBody>
                    <a:bodyPr/>
                    <a:lstStyle/>
                    <a:p>
                      <a:pPr defTabSz="914400">
                        <a:tabLst>
                          <a:tab pos="1663700" algn="l"/>
                        </a:tabLst>
                        <a:defRPr sz="3200"/>
                      </a:pPr>
                    </a:p>
                  </a:txBody>
                  <a:tcPr marL="50800" marR="50800" marT="50800" marB="50800" anchor="ctr" anchorCtr="0" horzOverflow="overflow"/>
                </a:tc>
                <a:tc>
                  <a:txBody>
                    <a:bodyPr/>
                    <a:lstStyle/>
                    <a:p>
                      <a:pPr defTabSz="914400">
                        <a:tabLst>
                          <a:tab pos="1663700" algn="l"/>
                        </a:tabLst>
                        <a:defRPr b="0"/>
                      </a:pPr>
                      <a:r>
                        <a:rPr b="1" sz="3200"/>
                        <a:t>Drugs </a:t>
                      </a:r>
                    </a:p>
                  </a:txBody>
                  <a:tcPr marL="50800" marR="50800" marT="50800" marB="50800" anchor="ctr" anchorCtr="0" horzOverflow="overflow"/>
                </a:tc>
                <a:tc>
                  <a:txBody>
                    <a:bodyPr/>
                    <a:lstStyle/>
                    <a:p>
                      <a:pPr defTabSz="914400">
                        <a:tabLst>
                          <a:tab pos="1663700" algn="l"/>
                        </a:tabLst>
                        <a:defRPr b="0"/>
                      </a:pPr>
                      <a:r>
                        <a:rPr b="1" sz="3200"/>
                        <a:t>Drugs stopped </a:t>
                      </a:r>
                    </a:p>
                  </a:txBody>
                  <a:tcPr marL="50800" marR="50800" marT="50800" marB="50800" anchor="ctr" anchorCtr="0" horzOverflow="overflow"/>
                </a:tc>
                <a:tc>
                  <a:txBody>
                    <a:bodyPr/>
                    <a:lstStyle/>
                    <a:p>
                      <a:pPr defTabSz="914400">
                        <a:tabLst>
                          <a:tab pos="1663700" algn="l"/>
                        </a:tabLst>
                        <a:defRPr sz="3200"/>
                      </a:pPr>
                    </a:p>
                  </a:txBody>
                  <a:tcPr marL="50800" marR="50800" marT="50800" marB="50800" anchor="ctr" anchorCtr="0" horzOverflow="overflow"/>
                </a:tc>
              </a:tr>
              <a:tr h="787288">
                <a:tc>
                  <a:txBody>
                    <a:bodyPr/>
                    <a:lstStyle/>
                    <a:p>
                      <a:pPr defTabSz="914400">
                        <a:tabLst>
                          <a:tab pos="1663700" algn="l"/>
                        </a:tabLst>
                        <a:defRPr b="0"/>
                      </a:pPr>
                      <a:r>
                        <a:rPr b="1" sz="3200"/>
                        <a:t>1</a:t>
                      </a:r>
                    </a:p>
                  </a:txBody>
                  <a:tcPr marL="50800" marR="50800" marT="50800" marB="50800" anchor="ctr" anchorCtr="0" horzOverflow="overflow"/>
                </a:tc>
                <a:tc>
                  <a:txBody>
                    <a:bodyPr/>
                    <a:lstStyle/>
                    <a:p>
                      <a:pPr defTabSz="914400"/>
                      <a:r>
                        <a:rPr b="1" sz="4000" u="sng"/>
                        <a:t>P2Y12 Inhibitors</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r>
              <a:tr h="787288">
                <a:tc>
                  <a:txBody>
                    <a:bodyPr/>
                    <a:lstStyle/>
                    <a:p>
                      <a:pPr defTabSz="914400">
                        <a:tabLst>
                          <a:tab pos="1663700" algn="l"/>
                        </a:tabLst>
                        <a:defRPr sz="3200"/>
                      </a:pPr>
                    </a:p>
                  </a:txBody>
                  <a:tcPr marL="50800" marR="50800" marT="50800" marB="50800" anchor="ctr" anchorCtr="0" horzOverflow="overflow"/>
                </a:tc>
                <a:tc>
                  <a:txBody>
                    <a:bodyPr/>
                    <a:lstStyle/>
                    <a:p>
                      <a:pPr defTabSz="914400">
                        <a:defRPr sz="3200"/>
                      </a:pPr>
                      <a:r>
                        <a:rPr b="1"/>
                        <a:t>Clopidogrel</a:t>
                      </a:r>
                      <a:r>
                        <a:t> </a:t>
                      </a:r>
                    </a:p>
                  </a:txBody>
                  <a:tcPr marL="50800" marR="50800" marT="50800" marB="50800" anchor="ctr" anchorCtr="0" horzOverflow="overflow"/>
                </a:tc>
                <a:tc>
                  <a:txBody>
                    <a:bodyPr/>
                    <a:lstStyle/>
                    <a:p>
                      <a:pPr defTabSz="914400"/>
                      <a:r>
                        <a:rPr sz="3200"/>
                        <a:t>5 days before</a:t>
                      </a:r>
                    </a:p>
                  </a:txBody>
                  <a:tcPr marL="50800" marR="50800" marT="50800" marB="50800" anchor="ctr" anchorCtr="0" horzOverflow="overflow"/>
                </a:tc>
                <a:tc rowSpan="3">
                  <a:txBody>
                    <a:bodyPr/>
                    <a:lstStyle/>
                    <a:p>
                      <a:pPr defTabSz="914400"/>
                      <a:r>
                        <a:rPr sz="3200"/>
                        <a:t>should be restarted as soon as possible postoperatively</a:t>
                      </a:r>
                    </a:p>
                  </a:txBody>
                  <a:tcPr marL="50800" marR="50800" marT="50800" marB="50800" anchor="ctr" anchorCtr="0" horzOverflow="overflow"/>
                </a:tc>
              </a:tr>
              <a:tr h="787288">
                <a:tc>
                  <a:txBody>
                    <a:bodyPr/>
                    <a:lstStyle/>
                    <a:p>
                      <a:pPr defTabSz="914400">
                        <a:tabLst>
                          <a:tab pos="1663700" algn="l"/>
                        </a:tabLst>
                        <a:defRPr sz="3200"/>
                      </a:pPr>
                    </a:p>
                  </a:txBody>
                  <a:tcPr marL="50800" marR="50800" marT="50800" marB="50800" anchor="ctr" anchorCtr="0" horzOverflow="overflow"/>
                </a:tc>
                <a:tc>
                  <a:txBody>
                    <a:bodyPr/>
                    <a:lstStyle/>
                    <a:p>
                      <a:pPr defTabSz="914400"/>
                      <a:r>
                        <a:rPr b="1" sz="3200"/>
                        <a:t>Prasugrel</a:t>
                      </a:r>
                    </a:p>
                  </a:txBody>
                  <a:tcPr marL="50800" marR="50800" marT="50800" marB="50800" anchor="ctr" anchorCtr="0" horzOverflow="overflow"/>
                </a:tc>
                <a:tc>
                  <a:txBody>
                    <a:bodyPr/>
                    <a:lstStyle/>
                    <a:p>
                      <a:pPr defTabSz="914400"/>
                      <a:r>
                        <a:rPr sz="3200"/>
                        <a:t> 7 days before </a:t>
                      </a:r>
                    </a:p>
                  </a:txBody>
                  <a:tcPr marL="50800" marR="50800" marT="50800" marB="50800" anchor="ctr" anchorCtr="0" horzOverflow="overflow"/>
                </a:tc>
                <a:tc vMerge="1">
                  <a:tcPr/>
                </a:tc>
              </a:tr>
              <a:tr h="787288">
                <a:tc>
                  <a:txBody>
                    <a:bodyPr/>
                    <a:lstStyle/>
                    <a:p>
                      <a:pPr defTabSz="914400">
                        <a:tabLst>
                          <a:tab pos="1663700" algn="l"/>
                        </a:tabLst>
                        <a:defRPr sz="3200"/>
                      </a:pPr>
                    </a:p>
                  </a:txBody>
                  <a:tcPr marL="50800" marR="50800" marT="50800" marB="50800" anchor="ctr" anchorCtr="0" horzOverflow="overflow"/>
                </a:tc>
                <a:tc>
                  <a:txBody>
                    <a:bodyPr/>
                    <a:lstStyle/>
                    <a:p>
                      <a:pPr defTabSz="914400">
                        <a:defRPr sz="3200"/>
                      </a:pPr>
                      <a:r>
                        <a:rPr b="1"/>
                        <a:t>Ticagrelor</a:t>
                      </a:r>
                      <a:r>
                        <a:t> </a:t>
                      </a:r>
                    </a:p>
                  </a:txBody>
                  <a:tcPr marL="50800" marR="50800" marT="50800" marB="50800" anchor="ctr" anchorCtr="0" horzOverflow="overflow"/>
                </a:tc>
                <a:tc>
                  <a:txBody>
                    <a:bodyPr/>
                    <a:lstStyle/>
                    <a:p>
                      <a:pPr defTabSz="914400"/>
                      <a:r>
                        <a:rPr sz="3200"/>
                        <a:t>3-5 days before </a:t>
                      </a:r>
                    </a:p>
                  </a:txBody>
                  <a:tcPr marL="50800" marR="50800" marT="50800" marB="50800" anchor="ctr" anchorCtr="0" horzOverflow="overflow"/>
                </a:tc>
                <a:tc vMerge="1">
                  <a:tcPr/>
                </a:tc>
              </a:tr>
              <a:tr h="787288">
                <a:tc>
                  <a:txBody>
                    <a:bodyPr/>
                    <a:lstStyle/>
                    <a:p>
                      <a:pPr defTabSz="914400">
                        <a:tabLst>
                          <a:tab pos="1663700" algn="l"/>
                        </a:tabLst>
                        <a:defRPr b="0"/>
                      </a:pPr>
                      <a:r>
                        <a:rPr b="1" sz="3200"/>
                        <a:t>2</a:t>
                      </a:r>
                    </a:p>
                  </a:txBody>
                  <a:tcPr marL="50800" marR="50800" marT="50800" marB="50800" anchor="ctr" anchorCtr="0" horzOverflow="overflow"/>
                </a:tc>
                <a:tc>
                  <a:txBody>
                    <a:bodyPr/>
                    <a:lstStyle/>
                    <a:p>
                      <a:pPr defTabSz="914400">
                        <a:defRPr sz="3200"/>
                      </a:pPr>
                      <a:r>
                        <a:rPr b="1" sz="4000"/>
                        <a:t>Aspirin</a:t>
                      </a:r>
                      <a:r>
                        <a:t> </a:t>
                      </a:r>
                    </a:p>
                  </a:txBody>
                  <a:tcPr marL="50800" marR="50800" marT="50800" marB="50800" anchor="ctr" anchorCtr="0" horzOverflow="overflow"/>
                </a:tc>
                <a:tc gridSpan="2">
                  <a:txBody>
                    <a:bodyPr/>
                    <a:lstStyle/>
                    <a:p>
                      <a:pPr defTabSz="914400"/>
                      <a:r>
                        <a:rPr sz="3200"/>
                        <a:t>should be continued perioperatively</a:t>
                      </a:r>
                    </a:p>
                  </a:txBody>
                  <a:tcPr marL="50800" marR="50800" marT="50800" marB="50800" anchor="ctr" anchorCtr="0" horzOverflow="overflow"/>
                </a:tc>
                <a:tc hMerge="1">
                  <a:tcPr/>
                </a:tc>
              </a:tr>
            </a:tbl>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lide Title"/>
          <p:cNvSpPr txBox="1"/>
          <p:nvPr>
            <p:ph type="title"/>
          </p:nvPr>
        </p:nvSpPr>
        <p:spPr>
          <a:prstGeom prst="rect">
            <a:avLst/>
          </a:prstGeom>
        </p:spPr>
        <p:txBody>
          <a:bodyPr/>
          <a:lstStyle/>
          <a:p>
            <a:pPr/>
          </a:p>
        </p:txBody>
      </p:sp>
      <p:sp>
        <p:nvSpPr>
          <p:cNvPr id="224" name="Slide Subtitle"/>
          <p:cNvSpPr txBox="1"/>
          <p:nvPr>
            <p:ph type="body" idx="21"/>
          </p:nvPr>
        </p:nvSpPr>
        <p:spPr>
          <a:prstGeom prst="rect">
            <a:avLst/>
          </a:prstGeom>
        </p:spPr>
        <p:txBody>
          <a:bodyPr/>
          <a:lstStyle/>
          <a:p>
            <a:pPr/>
          </a:p>
        </p:txBody>
      </p:sp>
      <p:sp>
        <p:nvSpPr>
          <p:cNvPr id="225" name="Slide bullet text"/>
          <p:cNvSpPr txBox="1"/>
          <p:nvPr>
            <p:ph type="body" idx="1"/>
          </p:nvPr>
        </p:nvSpPr>
        <p:spPr>
          <a:prstGeom prst="rect">
            <a:avLst/>
          </a:prstGeom>
        </p:spPr>
        <p:txBody>
          <a:bodyPr/>
          <a:lstStyle/>
          <a:p>
            <a:pPr/>
          </a:p>
        </p:txBody>
      </p:sp>
      <p:pic>
        <p:nvPicPr>
          <p:cNvPr id="226" name="pasted-movie.heic" descr="pasted-movie.heic"/>
          <p:cNvPicPr>
            <a:picLocks noChangeAspect="1"/>
          </p:cNvPicPr>
          <p:nvPr/>
        </p:nvPicPr>
        <p:blipFill>
          <a:blip r:embed="rId2">
            <a:extLst/>
          </a:blip>
          <a:stretch>
            <a:fillRect/>
          </a:stretch>
        </p:blipFill>
        <p:spPr>
          <a:xfrm>
            <a:off x="1565680" y="3699928"/>
            <a:ext cx="11033965" cy="510968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Valvular Heart disease"/>
          <p:cNvSpPr txBox="1"/>
          <p:nvPr>
            <p:ph type="title"/>
          </p:nvPr>
        </p:nvSpPr>
        <p:spPr>
          <a:xfrm>
            <a:off x="5436270" y="282084"/>
            <a:ext cx="21971001" cy="1433164"/>
          </a:xfrm>
          <a:prstGeom prst="rect">
            <a:avLst/>
          </a:prstGeom>
        </p:spPr>
        <p:txBody>
          <a:bodyPr/>
          <a:lstStyle/>
          <a:p>
            <a:pPr/>
            <a:r>
              <a:t>Valvular Heart disease </a:t>
            </a:r>
          </a:p>
        </p:txBody>
      </p:sp>
      <p:sp>
        <p:nvSpPr>
          <p:cNvPr id="229" name="Patient with asymptomatic valvular heart disease…"/>
          <p:cNvSpPr txBox="1"/>
          <p:nvPr>
            <p:ph type="body" idx="1"/>
          </p:nvPr>
        </p:nvSpPr>
        <p:spPr>
          <a:xfrm>
            <a:off x="790327" y="2223733"/>
            <a:ext cx="23266357" cy="10703597"/>
          </a:xfrm>
          <a:prstGeom prst="rect">
            <a:avLst/>
          </a:prstGeom>
        </p:spPr>
        <p:txBody>
          <a:bodyPr/>
          <a:lstStyle/>
          <a:p>
            <a:pPr marL="400050" indent="-400050" defTabSz="914400">
              <a:lnSpc>
                <a:spcPct val="120000"/>
              </a:lnSpc>
              <a:spcBef>
                <a:spcPts val="1000"/>
              </a:spcBef>
              <a:buClr>
                <a:srgbClr val="B71E42"/>
              </a:buClr>
              <a:buSzPct val="100000"/>
              <a:buFont typeface="Arial"/>
              <a:defRPr b="1" sz="3500">
                <a:latin typeface="Arial"/>
                <a:ea typeface="Arial"/>
                <a:cs typeface="Arial"/>
                <a:sym typeface="Arial"/>
              </a:defRPr>
            </a:pPr>
            <a:r>
              <a:t>Patient with asymptomatic valvular heart disease</a:t>
            </a:r>
          </a:p>
          <a:p>
            <a:pPr marL="0" indent="0" defTabSz="914400">
              <a:lnSpc>
                <a:spcPct val="120000"/>
              </a:lnSpc>
              <a:spcBef>
                <a:spcPts val="1000"/>
              </a:spcBef>
              <a:buSzTx/>
              <a:buNone/>
              <a:defRPr sz="3500">
                <a:latin typeface="Arial"/>
                <a:ea typeface="Arial"/>
                <a:cs typeface="Arial"/>
                <a:sym typeface="Arial"/>
              </a:defRPr>
            </a:pPr>
            <a:r>
              <a:t>		Pt with asymptomatic valvular disease proceed with surgery with careful perioperative fluid Balance and hemodynamic monitoring</a:t>
            </a:r>
          </a:p>
          <a:p>
            <a:pPr marL="400050" indent="-400050" defTabSz="914400">
              <a:lnSpc>
                <a:spcPct val="120000"/>
              </a:lnSpc>
              <a:spcBef>
                <a:spcPts val="1000"/>
              </a:spcBef>
              <a:buClr>
                <a:srgbClr val="B71E42"/>
              </a:buClr>
              <a:buSzPct val="100000"/>
              <a:buFont typeface="Arial"/>
              <a:defRPr b="1" sz="3500">
                <a:latin typeface="Arial"/>
                <a:ea typeface="Arial"/>
                <a:cs typeface="Arial"/>
                <a:sym typeface="Arial"/>
              </a:defRPr>
            </a:pPr>
            <a:r>
              <a:t>Patient with Mitral stenosis</a:t>
            </a:r>
          </a:p>
          <a:p>
            <a:pPr marL="0" indent="0" defTabSz="914400">
              <a:lnSpc>
                <a:spcPct val="120000"/>
              </a:lnSpc>
              <a:spcBef>
                <a:spcPts val="1000"/>
              </a:spcBef>
              <a:buSzTx/>
              <a:buNone/>
              <a:defRPr sz="3500">
                <a:latin typeface="Arial"/>
                <a:ea typeface="Arial"/>
                <a:cs typeface="Arial"/>
                <a:sym typeface="Arial"/>
              </a:defRPr>
            </a:pPr>
            <a:r>
              <a:t>   		Moderate to severe mitral stenosis consider pt is opt for valvular intervention proceed to valvular repair then proceed to noncardiac surgery</a:t>
            </a:r>
          </a:p>
          <a:p>
            <a:pPr marL="470647" indent="-470647" defTabSz="914400">
              <a:lnSpc>
                <a:spcPct val="110000"/>
              </a:lnSpc>
              <a:spcBef>
                <a:spcPts val="1000"/>
              </a:spcBef>
              <a:buClr>
                <a:srgbClr val="B71E42"/>
              </a:buClr>
              <a:buSzPct val="100000"/>
              <a:buFont typeface="Arial"/>
              <a:defRPr b="1" sz="3500">
                <a:latin typeface="Gill Sans MT"/>
                <a:ea typeface="Gill Sans MT"/>
                <a:cs typeface="Gill Sans MT"/>
                <a:sym typeface="Gill Sans MT"/>
              </a:defRPr>
            </a:pPr>
            <a:r>
              <a:t>Mitral regurgitation </a:t>
            </a:r>
          </a:p>
          <a:p>
            <a:pPr marL="0" indent="0" defTabSz="914400">
              <a:lnSpc>
                <a:spcPct val="110000"/>
              </a:lnSpc>
              <a:spcBef>
                <a:spcPts val="1000"/>
              </a:spcBef>
              <a:buSzTx/>
              <a:buNone/>
              <a:defRPr sz="3500">
                <a:latin typeface="Gill Sans MT"/>
                <a:ea typeface="Gill Sans MT"/>
                <a:cs typeface="Gill Sans MT"/>
                <a:sym typeface="Gill Sans MT"/>
              </a:defRPr>
            </a:pPr>
            <a:r>
              <a:t>		Usually well tolerated Valvular heart disease and usually associated with increased cardiovascular complications not mortality</a:t>
            </a:r>
          </a:p>
          <a:p>
            <a:pPr marL="470647" indent="-470647" defTabSz="914400">
              <a:lnSpc>
                <a:spcPct val="110000"/>
              </a:lnSpc>
              <a:spcBef>
                <a:spcPts val="1000"/>
              </a:spcBef>
              <a:buClr>
                <a:srgbClr val="B71E42"/>
              </a:buClr>
              <a:buSzPct val="100000"/>
              <a:buFont typeface="Arial"/>
              <a:defRPr b="1" sz="3500">
                <a:latin typeface="Gill Sans MT"/>
                <a:ea typeface="Gill Sans MT"/>
                <a:cs typeface="Gill Sans MT"/>
                <a:sym typeface="Gill Sans MT"/>
              </a:defRPr>
            </a:pPr>
            <a:r>
              <a:t>Aortic regurgitations</a:t>
            </a:r>
          </a:p>
          <a:p>
            <a:pPr marL="0" indent="0" defTabSz="914400">
              <a:lnSpc>
                <a:spcPct val="110000"/>
              </a:lnSpc>
              <a:spcBef>
                <a:spcPts val="1000"/>
              </a:spcBef>
              <a:buSzTx/>
              <a:buNone/>
              <a:defRPr sz="3500">
                <a:latin typeface="Gill Sans MT"/>
                <a:ea typeface="Gill Sans MT"/>
                <a:cs typeface="Gill Sans MT"/>
                <a:sym typeface="Gill Sans MT"/>
              </a:defRPr>
            </a:pPr>
            <a:r>
              <a:t>		Pt with moderate to severe aortic insufficiency with LV dysfunction carry increased risk of perioperative mortality</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Valvular Heart disease"/>
          <p:cNvSpPr txBox="1"/>
          <p:nvPr>
            <p:ph type="title"/>
          </p:nvPr>
        </p:nvSpPr>
        <p:spPr>
          <a:xfrm>
            <a:off x="5436270" y="282084"/>
            <a:ext cx="21971001" cy="1433164"/>
          </a:xfrm>
          <a:prstGeom prst="rect">
            <a:avLst/>
          </a:prstGeom>
        </p:spPr>
        <p:txBody>
          <a:bodyPr/>
          <a:lstStyle/>
          <a:p>
            <a:pPr/>
            <a:r>
              <a:t>Valvular Heart disease </a:t>
            </a:r>
          </a:p>
        </p:txBody>
      </p:sp>
      <p:sp>
        <p:nvSpPr>
          <p:cNvPr id="232" name="Aortic stenosis…"/>
          <p:cNvSpPr txBox="1"/>
          <p:nvPr>
            <p:ph type="body" idx="1"/>
          </p:nvPr>
        </p:nvSpPr>
        <p:spPr>
          <a:xfrm>
            <a:off x="790327" y="2223733"/>
            <a:ext cx="23302991" cy="10549539"/>
          </a:xfrm>
          <a:prstGeom prst="rect">
            <a:avLst/>
          </a:prstGeom>
        </p:spPr>
        <p:txBody>
          <a:bodyPr/>
          <a:lstStyle/>
          <a:p>
            <a:pPr marL="537882" indent="-537882" defTabSz="914400">
              <a:lnSpc>
                <a:spcPct val="110000"/>
              </a:lnSpc>
              <a:spcBef>
                <a:spcPts val="1000"/>
              </a:spcBef>
              <a:buClr>
                <a:srgbClr val="B71E42"/>
              </a:buClr>
              <a:buSzPct val="100000"/>
              <a:buFont typeface="Arial"/>
              <a:defRPr b="1" sz="4000">
                <a:latin typeface="Arial"/>
                <a:ea typeface="Arial"/>
                <a:cs typeface="Arial"/>
                <a:sym typeface="Arial"/>
              </a:defRPr>
            </a:pPr>
            <a:r>
              <a:t>Aortic stenosis</a:t>
            </a:r>
          </a:p>
          <a:p>
            <a:pPr marL="537882" indent="-537882" defTabSz="914400">
              <a:lnSpc>
                <a:spcPct val="110000"/>
              </a:lnSpc>
              <a:spcBef>
                <a:spcPts val="1000"/>
              </a:spcBef>
              <a:buClr>
                <a:srgbClr val="B71E42"/>
              </a:buClr>
              <a:buSzPct val="100000"/>
              <a:buFont typeface="Arial"/>
              <a:defRPr b="1" sz="4000">
                <a:latin typeface="Arial"/>
                <a:ea typeface="Arial"/>
                <a:cs typeface="Arial"/>
                <a:sym typeface="Arial"/>
              </a:defRPr>
            </a:pPr>
          </a:p>
          <a:p>
            <a:pPr marL="508000" indent="-508000" defTabSz="914400">
              <a:lnSpc>
                <a:spcPct val="110000"/>
              </a:lnSpc>
              <a:spcBef>
                <a:spcPts val="1000"/>
              </a:spcBef>
              <a:defRPr sz="4000">
                <a:latin typeface="Arial"/>
                <a:ea typeface="Arial"/>
                <a:cs typeface="Arial"/>
                <a:sym typeface="Arial"/>
              </a:defRPr>
            </a:pPr>
            <a:r>
              <a:rPr b="1">
                <a:gradFill flip="none" rotWithShape="1">
                  <a:gsLst>
                    <a:gs pos="0">
                      <a:schemeClr val="accent6">
                        <a:lumOff val="16230"/>
                      </a:schemeClr>
                    </a:gs>
                    <a:gs pos="100000">
                      <a:schemeClr val="accent6">
                        <a:satOff val="-16844"/>
                        <a:lumOff val="-30747"/>
                      </a:schemeClr>
                    </a:gs>
                  </a:gsLst>
                  <a:lin ang="5400000" scaled="0"/>
                </a:gradFill>
              </a:rPr>
              <a:t>Severe symptomatic aortic stenosis</a:t>
            </a:r>
            <a:r>
              <a:t> - should generally undergo </a:t>
            </a:r>
            <a:r>
              <a:rPr b="1">
                <a:gradFill flip="none" rotWithShape="1">
                  <a:gsLst>
                    <a:gs pos="0">
                      <a:schemeClr val="accent6">
                        <a:lumOff val="16230"/>
                      </a:schemeClr>
                    </a:gs>
                    <a:gs pos="100000">
                      <a:schemeClr val="accent6">
                        <a:satOff val="-16844"/>
                        <a:lumOff val="-30747"/>
                      </a:schemeClr>
                    </a:gs>
                  </a:gsLst>
                  <a:lin ang="5400000" scaled="0"/>
                </a:gradFill>
              </a:rPr>
              <a:t>aortic valve intervention (surgical aortic valve replacement or transcatheter aortic valve implantation)</a:t>
            </a:r>
            <a:r>
              <a:t> if noncardiac surgery can be deferred. </a:t>
            </a:r>
          </a:p>
          <a:p>
            <a:pPr marL="508000" indent="-508000" defTabSz="914400">
              <a:lnSpc>
                <a:spcPct val="110000"/>
              </a:lnSpc>
              <a:spcBef>
                <a:spcPts val="1000"/>
              </a:spcBef>
              <a:defRPr sz="4000">
                <a:latin typeface="Arial"/>
                <a:ea typeface="Arial"/>
                <a:cs typeface="Arial"/>
                <a:sym typeface="Arial"/>
              </a:defRPr>
            </a:pPr>
            <a:r>
              <a:rPr b="1">
                <a:gradFill flip="none" rotWithShape="1">
                  <a:gsLst>
                    <a:gs pos="0">
                      <a:schemeClr val="accent5"/>
                    </a:gs>
                    <a:gs pos="100000">
                      <a:schemeClr val="accent5">
                        <a:lumOff val="-29866"/>
                      </a:schemeClr>
                    </a:gs>
                  </a:gsLst>
                  <a:lin ang="5400000" scaled="0"/>
                </a:gradFill>
              </a:rPr>
              <a:t>Asymptomatic patients with severe aortic stenosis and preserved ejection fraction</a:t>
            </a:r>
            <a:r>
              <a:t> can generally </a:t>
            </a:r>
            <a:r>
              <a:rPr b="1">
                <a:gradFill flip="none" rotWithShape="1">
                  <a:gsLst>
                    <a:gs pos="0">
                      <a:schemeClr val="accent5"/>
                    </a:gs>
                    <a:gs pos="100000">
                      <a:schemeClr val="accent5">
                        <a:lumOff val="-29866"/>
                      </a:schemeClr>
                    </a:gs>
                  </a:gsLst>
                  <a:lin ang="5400000" scaled="0"/>
                </a:gradFill>
              </a:rPr>
              <a:t>safely undergo low- or intermediate-risk noncardiac surgery. </a:t>
            </a:r>
            <a:endParaRPr b="1">
              <a:gradFill flip="none" rotWithShape="1">
                <a:gsLst>
                  <a:gs pos="0">
                    <a:schemeClr val="accent5"/>
                  </a:gs>
                  <a:gs pos="100000">
                    <a:schemeClr val="accent5">
                      <a:lumOff val="-29866"/>
                    </a:schemeClr>
                  </a:gs>
                </a:gsLst>
                <a:lin ang="5400000" scaled="0"/>
              </a:gradFill>
            </a:endParaRPr>
          </a:p>
          <a:p>
            <a:pPr marL="508000" indent="-508000" defTabSz="914400">
              <a:lnSpc>
                <a:spcPct val="110000"/>
              </a:lnSpc>
              <a:spcBef>
                <a:spcPts val="1000"/>
              </a:spcBef>
              <a:defRPr sz="4000">
                <a:latin typeface="Arial"/>
                <a:ea typeface="Arial"/>
                <a:cs typeface="Arial"/>
                <a:sym typeface="Arial"/>
              </a:defRPr>
            </a:pPr>
            <a:r>
              <a:t>Balloon valvotomy is usually not recommended but may serve a role in the minority of patients who need “bridging” to a necessary surgery or procedure.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Arrhythmia"/>
          <p:cNvSpPr txBox="1"/>
          <p:nvPr>
            <p:ph type="title"/>
          </p:nvPr>
        </p:nvSpPr>
        <p:spPr>
          <a:xfrm>
            <a:off x="8175219" y="-964"/>
            <a:ext cx="21971001" cy="1433164"/>
          </a:xfrm>
          <a:prstGeom prst="rect">
            <a:avLst/>
          </a:prstGeom>
        </p:spPr>
        <p:txBody>
          <a:bodyPr/>
          <a:lstStyle/>
          <a:p>
            <a:pPr/>
            <a:r>
              <a:t>Arrhythmia </a:t>
            </a:r>
          </a:p>
        </p:txBody>
      </p:sp>
      <p:sp>
        <p:nvSpPr>
          <p:cNvPr id="235" name="Patients with adequately controlled rhythm disturbance without evidence of underlying heart disease are at low risk for perioperative cardiac complications.…"/>
          <p:cNvSpPr txBox="1"/>
          <p:nvPr>
            <p:ph type="body" idx="1"/>
          </p:nvPr>
        </p:nvSpPr>
        <p:spPr>
          <a:xfrm>
            <a:off x="721116" y="2202960"/>
            <a:ext cx="22941768" cy="11202983"/>
          </a:xfrm>
          <a:prstGeom prst="rect">
            <a:avLst/>
          </a:prstGeom>
        </p:spPr>
        <p:txBody>
          <a:bodyPr/>
          <a:lstStyle/>
          <a:p>
            <a:pPr/>
            <a:r>
              <a:t>Patients with adequately controlled rhythm disturbance without evidence of underlying heart disease are at low risk for perioperative cardiac complications. </a:t>
            </a:r>
          </a:p>
          <a:p>
            <a:pPr/>
            <a:r>
              <a:t>While </a:t>
            </a:r>
            <a:r>
              <a:rPr>
                <a:solidFill>
                  <a:schemeClr val="accent5">
                    <a:hueOff val="-82419"/>
                    <a:satOff val="-9513"/>
                    <a:lumOff val="-16343"/>
                  </a:schemeClr>
                </a:solidFill>
              </a:rPr>
              <a:t>longterm antiarrhythmic medications</a:t>
            </a:r>
            <a:r>
              <a:t> should be </a:t>
            </a:r>
            <a:r>
              <a:rPr b="1"/>
              <a:t>continued perioperatively</a:t>
            </a:r>
            <a:endParaRPr b="1"/>
          </a:p>
          <a:p>
            <a:pPr/>
            <a:r>
              <a:rPr b="1"/>
              <a:t>Patients with symptomatic arrhythmias</a:t>
            </a:r>
            <a:r>
              <a:t> should not undergo elective surgery until their cardiac condition has been addressed. </a:t>
            </a:r>
          </a:p>
          <a:p>
            <a:pPr/>
            <a:r>
              <a:t>Adequate rate control of </a:t>
            </a:r>
            <a:r>
              <a:rPr b="1"/>
              <a:t>atrial fibrillation or other supraventricular arrhythmias</a:t>
            </a:r>
            <a:r>
              <a:t> should be established prior to surgery. </a:t>
            </a:r>
          </a:p>
          <a:p>
            <a:pPr/>
            <a:r>
              <a:rPr b="1"/>
              <a:t>Symptomatic ventricular tachycardia</a:t>
            </a:r>
            <a:r>
              <a:t> must be thoroughly evaluated and controlled prior to surgery.</a:t>
            </a:r>
          </a:p>
          <a:p>
            <a:pPr/>
            <a:r>
              <a:rPr b="1"/>
              <a:t>postoperative atrial fibrillation</a:t>
            </a:r>
            <a:r>
              <a:t> is associated with </a:t>
            </a:r>
            <a:r>
              <a:rPr b="1"/>
              <a:t>increased long-term risk of atrial fibrillation stroke.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Preoperative management hypertension"/>
          <p:cNvSpPr txBox="1"/>
          <p:nvPr>
            <p:ph type="title"/>
          </p:nvPr>
        </p:nvSpPr>
        <p:spPr>
          <a:xfrm>
            <a:off x="4894542" y="1116845"/>
            <a:ext cx="15742674" cy="1354192"/>
          </a:xfrm>
          <a:prstGeom prst="rect">
            <a:avLst/>
          </a:prstGeom>
        </p:spPr>
        <p:txBody>
          <a:bodyPr/>
          <a:lstStyle>
            <a:lvl1pPr defTabSz="914400">
              <a:lnSpc>
                <a:spcPct val="120000"/>
              </a:lnSpc>
              <a:spcBef>
                <a:spcPts val="1000"/>
              </a:spcBef>
              <a:defRPr spc="0" sz="5400">
                <a:latin typeface="Arial"/>
                <a:ea typeface="Arial"/>
                <a:cs typeface="Arial"/>
                <a:sym typeface="Arial"/>
              </a:defRPr>
            </a:lvl1pPr>
          </a:lstStyle>
          <a:p>
            <a:pPr/>
            <a:r>
              <a:t>Preoperative management hypertension</a:t>
            </a:r>
          </a:p>
        </p:txBody>
      </p:sp>
      <p:sp>
        <p:nvSpPr>
          <p:cNvPr id="238" name="Stage 1 (SBP 140-159 &amp;DBP 90-99)…"/>
          <p:cNvSpPr txBox="1"/>
          <p:nvPr>
            <p:ph type="body" sz="quarter" idx="1"/>
          </p:nvPr>
        </p:nvSpPr>
        <p:spPr>
          <a:xfrm>
            <a:off x="485527" y="3149451"/>
            <a:ext cx="10701944" cy="4876225"/>
          </a:xfrm>
          <a:prstGeom prst="rect">
            <a:avLst/>
          </a:prstGeom>
        </p:spPr>
        <p:txBody>
          <a:bodyPr/>
          <a:lstStyle/>
          <a:p>
            <a:pPr marL="457200" indent="-457200" defTabSz="914400">
              <a:lnSpc>
                <a:spcPct val="120000"/>
              </a:lnSpc>
              <a:spcBef>
                <a:spcPts val="1000"/>
              </a:spcBef>
              <a:buClr>
                <a:srgbClr val="B71E42"/>
              </a:buClr>
              <a:buSzPct val="100000"/>
              <a:buFont typeface="Arial"/>
              <a:defRPr sz="4000">
                <a:latin typeface="Arial"/>
                <a:ea typeface="Arial"/>
                <a:cs typeface="Arial"/>
                <a:sym typeface="Arial"/>
              </a:defRPr>
            </a:pPr>
            <a:r>
              <a:t> </a:t>
            </a:r>
            <a:r>
              <a:rPr b="1"/>
              <a:t>Stage 1 (SBP 140-159 &amp;DBP 90-99)</a:t>
            </a:r>
            <a:endParaRPr b="1"/>
          </a:p>
          <a:p>
            <a:pPr marL="457200" indent="-457200" defTabSz="914400">
              <a:lnSpc>
                <a:spcPct val="120000"/>
              </a:lnSpc>
              <a:spcBef>
                <a:spcPts val="1000"/>
              </a:spcBef>
              <a:buClr>
                <a:srgbClr val="B71E42"/>
              </a:buClr>
              <a:buSzPct val="100000"/>
              <a:buFont typeface="Arial"/>
              <a:defRPr b="1" sz="4000">
                <a:latin typeface="Arial"/>
                <a:ea typeface="Arial"/>
                <a:cs typeface="Arial"/>
                <a:sym typeface="Arial"/>
              </a:defRPr>
            </a:pPr>
            <a:r>
              <a:t> Stage 2 (SBP 160-179 &amp;DBP 100 -109)</a:t>
            </a:r>
          </a:p>
          <a:p>
            <a:pPr marL="457200" indent="-457200" defTabSz="914400">
              <a:lnSpc>
                <a:spcPct val="120000"/>
              </a:lnSpc>
              <a:spcBef>
                <a:spcPts val="1000"/>
              </a:spcBef>
              <a:buClr>
                <a:srgbClr val="B71E42"/>
              </a:buClr>
              <a:buSzPct val="100000"/>
              <a:buFont typeface="Arial"/>
              <a:defRPr b="1" sz="4000">
                <a:latin typeface="Arial"/>
                <a:ea typeface="Arial"/>
                <a:cs typeface="Arial"/>
                <a:sym typeface="Arial"/>
              </a:defRPr>
            </a:pPr>
          </a:p>
          <a:p>
            <a:pPr marL="457200" indent="-457200" defTabSz="914400">
              <a:lnSpc>
                <a:spcPct val="120000"/>
              </a:lnSpc>
              <a:spcBef>
                <a:spcPts val="1000"/>
              </a:spcBef>
              <a:buClr>
                <a:srgbClr val="B71E42"/>
              </a:buClr>
              <a:buSzPct val="100000"/>
              <a:buFont typeface="Arial"/>
              <a:defRPr sz="4000">
                <a:latin typeface="Arial"/>
                <a:ea typeface="Arial"/>
                <a:cs typeface="Arial"/>
                <a:sym typeface="Arial"/>
              </a:defRPr>
            </a:pPr>
          </a:p>
          <a:p>
            <a:pPr marL="0" indent="0" defTabSz="914400">
              <a:lnSpc>
                <a:spcPct val="120000"/>
              </a:lnSpc>
              <a:spcBef>
                <a:spcPts val="1000"/>
              </a:spcBef>
              <a:buSzTx/>
              <a:buNone/>
              <a:defRPr sz="4000">
                <a:latin typeface="Arial"/>
                <a:ea typeface="Arial"/>
                <a:cs typeface="Arial"/>
                <a:sym typeface="Arial"/>
              </a:defRPr>
            </a:pPr>
            <a:r>
              <a:t>		proceed to surgery</a:t>
            </a:r>
          </a:p>
        </p:txBody>
      </p:sp>
      <p:sp>
        <p:nvSpPr>
          <p:cNvPr id="239" name="Pt with stage 3 (SBP&gt;180 &amp;DBP &gt;110)…"/>
          <p:cNvSpPr txBox="1"/>
          <p:nvPr/>
        </p:nvSpPr>
        <p:spPr>
          <a:xfrm>
            <a:off x="12064538" y="2674996"/>
            <a:ext cx="11113990" cy="47038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defTabSz="914400">
              <a:lnSpc>
                <a:spcPct val="120000"/>
              </a:lnSpc>
              <a:spcBef>
                <a:spcPts val="1000"/>
              </a:spcBef>
              <a:buClr>
                <a:srgbClr val="B71E42"/>
              </a:buClr>
              <a:buSzPct val="100000"/>
              <a:buFont typeface="Arial"/>
              <a:buChar char="•"/>
              <a:defRPr b="1" sz="4000">
                <a:latin typeface="Arial"/>
                <a:ea typeface="Arial"/>
                <a:cs typeface="Arial"/>
                <a:sym typeface="Arial"/>
              </a:defRPr>
            </a:pPr>
            <a:r>
              <a:t>Pt with stage 3 (SBP&gt;180 &amp;DBP &gt;110)</a:t>
            </a:r>
          </a:p>
          <a:p>
            <a:pPr marL="457200" indent="-457200" defTabSz="914400">
              <a:lnSpc>
                <a:spcPct val="120000"/>
              </a:lnSpc>
              <a:spcBef>
                <a:spcPts val="1000"/>
              </a:spcBef>
              <a:buClr>
                <a:srgbClr val="B71E42"/>
              </a:buClr>
              <a:buSzPct val="100000"/>
              <a:buFont typeface="Arial"/>
              <a:buChar char="•"/>
              <a:defRPr sz="4000">
                <a:latin typeface="Arial"/>
                <a:ea typeface="Arial"/>
                <a:cs typeface="Arial"/>
                <a:sym typeface="Arial"/>
              </a:defRPr>
            </a:pPr>
          </a:p>
          <a:p>
            <a:pPr marL="457200" indent="-457200" defTabSz="914400">
              <a:lnSpc>
                <a:spcPct val="120000"/>
              </a:lnSpc>
              <a:spcBef>
                <a:spcPts val="1000"/>
              </a:spcBef>
              <a:buClr>
                <a:srgbClr val="B71E42"/>
              </a:buClr>
              <a:buSzPct val="100000"/>
              <a:buFont typeface="Arial"/>
              <a:buChar char="•"/>
              <a:defRPr sz="4000">
                <a:latin typeface="Arial"/>
                <a:ea typeface="Arial"/>
                <a:cs typeface="Arial"/>
                <a:sym typeface="Arial"/>
              </a:defRPr>
            </a:pPr>
          </a:p>
          <a:p>
            <a:pPr marL="457200" indent="-457200" defTabSz="914400">
              <a:lnSpc>
                <a:spcPct val="120000"/>
              </a:lnSpc>
              <a:spcBef>
                <a:spcPts val="1000"/>
              </a:spcBef>
              <a:buClr>
                <a:srgbClr val="B71E42"/>
              </a:buClr>
              <a:buSzPct val="100000"/>
              <a:buFont typeface="Arial"/>
              <a:buChar char="•"/>
              <a:defRPr sz="4000">
                <a:latin typeface="Arial"/>
                <a:ea typeface="Arial"/>
                <a:cs typeface="Arial"/>
                <a:sym typeface="Arial"/>
              </a:defRPr>
            </a:pPr>
            <a:r>
              <a:t>Look for any Features of end organ damage</a:t>
            </a:r>
          </a:p>
          <a:p>
            <a:pPr marL="457200" indent="-457200" defTabSz="914400">
              <a:lnSpc>
                <a:spcPct val="120000"/>
              </a:lnSpc>
              <a:spcBef>
                <a:spcPts val="1000"/>
              </a:spcBef>
              <a:buClr>
                <a:srgbClr val="B71E42"/>
              </a:buClr>
              <a:buSzPct val="100000"/>
              <a:buFont typeface="Arial"/>
              <a:buChar char="•"/>
              <a:defRPr sz="4000">
                <a:latin typeface="Arial"/>
                <a:ea typeface="Arial"/>
                <a:cs typeface="Arial"/>
                <a:sym typeface="Arial"/>
              </a:defRPr>
            </a:pPr>
          </a:p>
        </p:txBody>
      </p:sp>
      <p:sp>
        <p:nvSpPr>
          <p:cNvPr id="240" name="if present…"/>
          <p:cNvSpPr txBox="1"/>
          <p:nvPr/>
        </p:nvSpPr>
        <p:spPr>
          <a:xfrm>
            <a:off x="13597909" y="8334072"/>
            <a:ext cx="4718370" cy="2957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914400">
              <a:lnSpc>
                <a:spcPct val="120000"/>
              </a:lnSpc>
              <a:spcBef>
                <a:spcPts val="1000"/>
              </a:spcBef>
              <a:defRPr sz="4000">
                <a:latin typeface="Arial"/>
                <a:ea typeface="Arial"/>
                <a:cs typeface="Arial"/>
                <a:sym typeface="Arial"/>
              </a:defRPr>
            </a:pPr>
            <a:r>
              <a:t>if present </a:t>
            </a:r>
          </a:p>
          <a:p>
            <a:pPr defTabSz="914400">
              <a:lnSpc>
                <a:spcPct val="120000"/>
              </a:lnSpc>
              <a:spcBef>
                <a:spcPts val="1000"/>
              </a:spcBef>
              <a:defRPr sz="4000">
                <a:latin typeface="Arial"/>
                <a:ea typeface="Arial"/>
                <a:cs typeface="Arial"/>
                <a:sym typeface="Arial"/>
              </a:defRPr>
            </a:pPr>
          </a:p>
          <a:p>
            <a:pPr defTabSz="914400">
              <a:lnSpc>
                <a:spcPct val="120000"/>
              </a:lnSpc>
              <a:spcBef>
                <a:spcPts val="1000"/>
              </a:spcBef>
              <a:defRPr sz="4000">
                <a:latin typeface="Arial"/>
                <a:ea typeface="Arial"/>
                <a:cs typeface="Arial"/>
                <a:sym typeface="Arial"/>
              </a:defRPr>
            </a:pPr>
            <a:r>
              <a:t>delay procedure for 4-6weeks</a:t>
            </a:r>
          </a:p>
        </p:txBody>
      </p:sp>
      <p:sp>
        <p:nvSpPr>
          <p:cNvPr id="241" name="If no…"/>
          <p:cNvSpPr txBox="1"/>
          <p:nvPr/>
        </p:nvSpPr>
        <p:spPr>
          <a:xfrm>
            <a:off x="19084813" y="8209207"/>
            <a:ext cx="4830019" cy="22754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914400">
              <a:lnSpc>
                <a:spcPct val="120000"/>
              </a:lnSpc>
              <a:spcBef>
                <a:spcPts val="1000"/>
              </a:spcBef>
              <a:defRPr sz="4000">
                <a:latin typeface="Arial"/>
                <a:ea typeface="Arial"/>
                <a:cs typeface="Arial"/>
                <a:sym typeface="Arial"/>
              </a:defRPr>
            </a:pPr>
            <a:r>
              <a:t>If no </a:t>
            </a:r>
          </a:p>
          <a:p>
            <a:pPr defTabSz="914400">
              <a:lnSpc>
                <a:spcPct val="120000"/>
              </a:lnSpc>
              <a:spcBef>
                <a:spcPts val="1000"/>
              </a:spcBef>
              <a:defRPr sz="4000">
                <a:latin typeface="Arial"/>
                <a:ea typeface="Arial"/>
                <a:cs typeface="Arial"/>
                <a:sym typeface="Arial"/>
              </a:defRPr>
            </a:pPr>
          </a:p>
          <a:p>
            <a:pPr defTabSz="914400">
              <a:lnSpc>
                <a:spcPct val="120000"/>
              </a:lnSpc>
              <a:spcBef>
                <a:spcPts val="1000"/>
              </a:spcBef>
              <a:defRPr sz="4000">
                <a:latin typeface="Arial"/>
                <a:ea typeface="Arial"/>
                <a:cs typeface="Arial"/>
                <a:sym typeface="Arial"/>
              </a:defRPr>
            </a:pPr>
            <a:r>
              <a:t>proceed with surgery</a:t>
            </a:r>
          </a:p>
        </p:txBody>
      </p:sp>
      <p:sp>
        <p:nvSpPr>
          <p:cNvPr id="242" name="Arrow 13"/>
          <p:cNvSpPr/>
          <p:nvPr/>
        </p:nvSpPr>
        <p:spPr>
          <a:xfrm>
            <a:off x="4476212" y="4862363"/>
            <a:ext cx="401885" cy="1550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10800" y="19775"/>
                  <a:pt x="6290" y="14043"/>
                  <a:pt x="0" y="11960"/>
                </a:cubicBezTo>
                <a:cubicBezTo>
                  <a:pt x="285" y="11968"/>
                  <a:pt x="561" y="11979"/>
                  <a:pt x="839" y="11992"/>
                </a:cubicBezTo>
                <a:cubicBezTo>
                  <a:pt x="3841" y="12137"/>
                  <a:pt x="6421" y="12577"/>
                  <a:pt x="8209" y="13017"/>
                </a:cubicBezTo>
                <a:lnTo>
                  <a:pt x="8209" y="4639"/>
                </a:lnTo>
                <a:cubicBezTo>
                  <a:pt x="6575" y="4240"/>
                  <a:pt x="4283" y="3851"/>
                  <a:pt x="1646" y="3724"/>
                </a:cubicBezTo>
                <a:cubicBezTo>
                  <a:pt x="1110" y="3699"/>
                  <a:pt x="561" y="3681"/>
                  <a:pt x="0" y="3678"/>
                </a:cubicBezTo>
                <a:lnTo>
                  <a:pt x="0" y="3533"/>
                </a:lnTo>
                <a:lnTo>
                  <a:pt x="0" y="1016"/>
                </a:lnTo>
                <a:lnTo>
                  <a:pt x="0" y="0"/>
                </a:lnTo>
                <a:cubicBezTo>
                  <a:pt x="561" y="3"/>
                  <a:pt x="1110" y="19"/>
                  <a:pt x="1646" y="45"/>
                </a:cubicBezTo>
                <a:cubicBezTo>
                  <a:pt x="6897" y="297"/>
                  <a:pt x="10800" y="1537"/>
                  <a:pt x="10800" y="1878"/>
                </a:cubicBezTo>
                <a:cubicBezTo>
                  <a:pt x="10800" y="1537"/>
                  <a:pt x="14702" y="297"/>
                  <a:pt x="19954" y="45"/>
                </a:cubicBezTo>
                <a:cubicBezTo>
                  <a:pt x="20490" y="19"/>
                  <a:pt x="21039" y="3"/>
                  <a:pt x="21600" y="0"/>
                </a:cubicBezTo>
                <a:lnTo>
                  <a:pt x="21600" y="1016"/>
                </a:lnTo>
                <a:lnTo>
                  <a:pt x="21600" y="3533"/>
                </a:lnTo>
                <a:lnTo>
                  <a:pt x="21600" y="3678"/>
                </a:lnTo>
                <a:cubicBezTo>
                  <a:pt x="21039" y="3681"/>
                  <a:pt x="20490" y="3699"/>
                  <a:pt x="19954" y="3724"/>
                </a:cubicBezTo>
                <a:cubicBezTo>
                  <a:pt x="17317" y="3851"/>
                  <a:pt x="15025" y="4240"/>
                  <a:pt x="13391" y="4639"/>
                </a:cubicBezTo>
                <a:lnTo>
                  <a:pt x="13391" y="13017"/>
                </a:lnTo>
                <a:cubicBezTo>
                  <a:pt x="15179" y="12577"/>
                  <a:pt x="17752" y="12137"/>
                  <a:pt x="20754" y="11992"/>
                </a:cubicBezTo>
                <a:cubicBezTo>
                  <a:pt x="21033" y="11979"/>
                  <a:pt x="21315" y="11968"/>
                  <a:pt x="21600" y="11960"/>
                </a:cubicBezTo>
                <a:cubicBezTo>
                  <a:pt x="15310" y="14043"/>
                  <a:pt x="10800" y="19775"/>
                  <a:pt x="10800" y="2160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3" name="Arrow 13"/>
          <p:cNvSpPr/>
          <p:nvPr/>
        </p:nvSpPr>
        <p:spPr>
          <a:xfrm>
            <a:off x="16282127" y="3390587"/>
            <a:ext cx="401885" cy="15504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10800" y="19775"/>
                  <a:pt x="6290" y="14043"/>
                  <a:pt x="0" y="11960"/>
                </a:cubicBezTo>
                <a:cubicBezTo>
                  <a:pt x="285" y="11968"/>
                  <a:pt x="561" y="11979"/>
                  <a:pt x="839" y="11992"/>
                </a:cubicBezTo>
                <a:cubicBezTo>
                  <a:pt x="3841" y="12137"/>
                  <a:pt x="6421" y="12577"/>
                  <a:pt x="8209" y="13017"/>
                </a:cubicBezTo>
                <a:lnTo>
                  <a:pt x="8209" y="4639"/>
                </a:lnTo>
                <a:cubicBezTo>
                  <a:pt x="6575" y="4240"/>
                  <a:pt x="4283" y="3851"/>
                  <a:pt x="1646" y="3724"/>
                </a:cubicBezTo>
                <a:cubicBezTo>
                  <a:pt x="1110" y="3699"/>
                  <a:pt x="561" y="3681"/>
                  <a:pt x="0" y="3678"/>
                </a:cubicBezTo>
                <a:lnTo>
                  <a:pt x="0" y="3533"/>
                </a:lnTo>
                <a:lnTo>
                  <a:pt x="0" y="1016"/>
                </a:lnTo>
                <a:lnTo>
                  <a:pt x="0" y="0"/>
                </a:lnTo>
                <a:cubicBezTo>
                  <a:pt x="561" y="3"/>
                  <a:pt x="1110" y="19"/>
                  <a:pt x="1646" y="45"/>
                </a:cubicBezTo>
                <a:cubicBezTo>
                  <a:pt x="6897" y="297"/>
                  <a:pt x="10800" y="1537"/>
                  <a:pt x="10800" y="1878"/>
                </a:cubicBezTo>
                <a:cubicBezTo>
                  <a:pt x="10800" y="1537"/>
                  <a:pt x="14702" y="297"/>
                  <a:pt x="19954" y="45"/>
                </a:cubicBezTo>
                <a:cubicBezTo>
                  <a:pt x="20490" y="19"/>
                  <a:pt x="21039" y="3"/>
                  <a:pt x="21600" y="0"/>
                </a:cubicBezTo>
                <a:lnTo>
                  <a:pt x="21600" y="1016"/>
                </a:lnTo>
                <a:lnTo>
                  <a:pt x="21600" y="3533"/>
                </a:lnTo>
                <a:lnTo>
                  <a:pt x="21600" y="3678"/>
                </a:lnTo>
                <a:cubicBezTo>
                  <a:pt x="21039" y="3681"/>
                  <a:pt x="20490" y="3699"/>
                  <a:pt x="19954" y="3724"/>
                </a:cubicBezTo>
                <a:cubicBezTo>
                  <a:pt x="17317" y="3851"/>
                  <a:pt x="15025" y="4240"/>
                  <a:pt x="13391" y="4639"/>
                </a:cubicBezTo>
                <a:lnTo>
                  <a:pt x="13391" y="13017"/>
                </a:lnTo>
                <a:cubicBezTo>
                  <a:pt x="15179" y="12577"/>
                  <a:pt x="17752" y="12137"/>
                  <a:pt x="20754" y="11992"/>
                </a:cubicBezTo>
                <a:cubicBezTo>
                  <a:pt x="21033" y="11979"/>
                  <a:pt x="21315" y="11968"/>
                  <a:pt x="21600" y="11960"/>
                </a:cubicBezTo>
                <a:cubicBezTo>
                  <a:pt x="15310" y="14043"/>
                  <a:pt x="10800" y="19775"/>
                  <a:pt x="10800" y="2160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4" name="Arrow 13"/>
          <p:cNvSpPr/>
          <p:nvPr/>
        </p:nvSpPr>
        <p:spPr>
          <a:xfrm>
            <a:off x="18917065" y="6028734"/>
            <a:ext cx="480059" cy="18520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10800" y="19775"/>
                  <a:pt x="6290" y="14043"/>
                  <a:pt x="0" y="11960"/>
                </a:cubicBezTo>
                <a:cubicBezTo>
                  <a:pt x="285" y="11968"/>
                  <a:pt x="561" y="11979"/>
                  <a:pt x="839" y="11992"/>
                </a:cubicBezTo>
                <a:cubicBezTo>
                  <a:pt x="3841" y="12137"/>
                  <a:pt x="6421" y="12577"/>
                  <a:pt x="8209" y="13017"/>
                </a:cubicBezTo>
                <a:lnTo>
                  <a:pt x="8209" y="4639"/>
                </a:lnTo>
                <a:cubicBezTo>
                  <a:pt x="6575" y="4240"/>
                  <a:pt x="4283" y="3851"/>
                  <a:pt x="1646" y="3724"/>
                </a:cubicBezTo>
                <a:cubicBezTo>
                  <a:pt x="1110" y="3699"/>
                  <a:pt x="561" y="3681"/>
                  <a:pt x="0" y="3678"/>
                </a:cubicBezTo>
                <a:lnTo>
                  <a:pt x="0" y="3533"/>
                </a:lnTo>
                <a:lnTo>
                  <a:pt x="0" y="1016"/>
                </a:lnTo>
                <a:lnTo>
                  <a:pt x="0" y="0"/>
                </a:lnTo>
                <a:cubicBezTo>
                  <a:pt x="561" y="3"/>
                  <a:pt x="1110" y="19"/>
                  <a:pt x="1646" y="45"/>
                </a:cubicBezTo>
                <a:cubicBezTo>
                  <a:pt x="6897" y="297"/>
                  <a:pt x="10800" y="1537"/>
                  <a:pt x="10800" y="1878"/>
                </a:cubicBezTo>
                <a:cubicBezTo>
                  <a:pt x="10800" y="1537"/>
                  <a:pt x="14702" y="297"/>
                  <a:pt x="19954" y="45"/>
                </a:cubicBezTo>
                <a:cubicBezTo>
                  <a:pt x="20490" y="19"/>
                  <a:pt x="21039" y="3"/>
                  <a:pt x="21600" y="0"/>
                </a:cubicBezTo>
                <a:lnTo>
                  <a:pt x="21600" y="1016"/>
                </a:lnTo>
                <a:lnTo>
                  <a:pt x="21600" y="3533"/>
                </a:lnTo>
                <a:lnTo>
                  <a:pt x="21600" y="3678"/>
                </a:lnTo>
                <a:cubicBezTo>
                  <a:pt x="21039" y="3681"/>
                  <a:pt x="20490" y="3699"/>
                  <a:pt x="19954" y="3724"/>
                </a:cubicBezTo>
                <a:cubicBezTo>
                  <a:pt x="17317" y="3851"/>
                  <a:pt x="15025" y="4240"/>
                  <a:pt x="13391" y="4639"/>
                </a:cubicBezTo>
                <a:lnTo>
                  <a:pt x="13391" y="13017"/>
                </a:lnTo>
                <a:cubicBezTo>
                  <a:pt x="15179" y="12577"/>
                  <a:pt x="17752" y="12137"/>
                  <a:pt x="20754" y="11992"/>
                </a:cubicBezTo>
                <a:cubicBezTo>
                  <a:pt x="21033" y="11979"/>
                  <a:pt x="21315" y="11968"/>
                  <a:pt x="21600" y="11960"/>
                </a:cubicBezTo>
                <a:cubicBezTo>
                  <a:pt x="15310" y="14043"/>
                  <a:pt x="10800" y="19775"/>
                  <a:pt x="10800" y="2160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5" name="Arrow 13"/>
          <p:cNvSpPr/>
          <p:nvPr/>
        </p:nvSpPr>
        <p:spPr>
          <a:xfrm>
            <a:off x="14097902" y="6510909"/>
            <a:ext cx="401885" cy="15504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10800" y="19775"/>
                  <a:pt x="6290" y="14043"/>
                  <a:pt x="0" y="11960"/>
                </a:cubicBezTo>
                <a:cubicBezTo>
                  <a:pt x="285" y="11968"/>
                  <a:pt x="561" y="11979"/>
                  <a:pt x="839" y="11992"/>
                </a:cubicBezTo>
                <a:cubicBezTo>
                  <a:pt x="3841" y="12137"/>
                  <a:pt x="6421" y="12577"/>
                  <a:pt x="8209" y="13017"/>
                </a:cubicBezTo>
                <a:lnTo>
                  <a:pt x="8209" y="4639"/>
                </a:lnTo>
                <a:cubicBezTo>
                  <a:pt x="6575" y="4240"/>
                  <a:pt x="4283" y="3851"/>
                  <a:pt x="1646" y="3724"/>
                </a:cubicBezTo>
                <a:cubicBezTo>
                  <a:pt x="1110" y="3699"/>
                  <a:pt x="561" y="3681"/>
                  <a:pt x="0" y="3678"/>
                </a:cubicBezTo>
                <a:lnTo>
                  <a:pt x="0" y="3533"/>
                </a:lnTo>
                <a:lnTo>
                  <a:pt x="0" y="1016"/>
                </a:lnTo>
                <a:lnTo>
                  <a:pt x="0" y="0"/>
                </a:lnTo>
                <a:cubicBezTo>
                  <a:pt x="561" y="3"/>
                  <a:pt x="1110" y="19"/>
                  <a:pt x="1646" y="45"/>
                </a:cubicBezTo>
                <a:cubicBezTo>
                  <a:pt x="6897" y="297"/>
                  <a:pt x="10800" y="1537"/>
                  <a:pt x="10800" y="1878"/>
                </a:cubicBezTo>
                <a:cubicBezTo>
                  <a:pt x="10800" y="1537"/>
                  <a:pt x="14702" y="297"/>
                  <a:pt x="19954" y="45"/>
                </a:cubicBezTo>
                <a:cubicBezTo>
                  <a:pt x="20490" y="19"/>
                  <a:pt x="21039" y="3"/>
                  <a:pt x="21600" y="0"/>
                </a:cubicBezTo>
                <a:lnTo>
                  <a:pt x="21600" y="1016"/>
                </a:lnTo>
                <a:lnTo>
                  <a:pt x="21600" y="3533"/>
                </a:lnTo>
                <a:lnTo>
                  <a:pt x="21600" y="3678"/>
                </a:lnTo>
                <a:cubicBezTo>
                  <a:pt x="21039" y="3681"/>
                  <a:pt x="20490" y="3699"/>
                  <a:pt x="19954" y="3724"/>
                </a:cubicBezTo>
                <a:cubicBezTo>
                  <a:pt x="17317" y="3851"/>
                  <a:pt x="15025" y="4240"/>
                  <a:pt x="13391" y="4639"/>
                </a:cubicBezTo>
                <a:lnTo>
                  <a:pt x="13391" y="13017"/>
                </a:lnTo>
                <a:cubicBezTo>
                  <a:pt x="15179" y="12577"/>
                  <a:pt x="17752" y="12137"/>
                  <a:pt x="20754" y="11992"/>
                </a:cubicBezTo>
                <a:cubicBezTo>
                  <a:pt x="21033" y="11979"/>
                  <a:pt x="21315" y="11968"/>
                  <a:pt x="21600" y="11960"/>
                </a:cubicBezTo>
                <a:cubicBezTo>
                  <a:pt x="15310" y="14043"/>
                  <a:pt x="10800" y="19775"/>
                  <a:pt x="10800" y="2160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6" name="Beta blocker and calcium channel blocker - continued on the day of sugery…"/>
          <p:cNvSpPr txBox="1"/>
          <p:nvPr/>
        </p:nvSpPr>
        <p:spPr>
          <a:xfrm>
            <a:off x="427457" y="8589552"/>
            <a:ext cx="12518657" cy="34216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22909" indent="-422909" defTabSz="914400">
              <a:lnSpc>
                <a:spcPct val="120000"/>
              </a:lnSpc>
              <a:spcBef>
                <a:spcPts val="1000"/>
              </a:spcBef>
              <a:buClr>
                <a:srgbClr val="B71E42"/>
              </a:buClr>
              <a:buSzPct val="100000"/>
              <a:buFont typeface="Arial"/>
              <a:buChar char="•"/>
              <a:defRPr sz="3700">
                <a:latin typeface="Arial"/>
                <a:ea typeface="Arial"/>
                <a:cs typeface="Arial"/>
                <a:sym typeface="Arial"/>
              </a:defRPr>
            </a:pPr>
            <a:r>
              <a:rPr b="1"/>
              <a:t>Beta blocker and calcium channel blocker</a:t>
            </a:r>
            <a:r>
              <a:t> - continued on the day of sugery</a:t>
            </a:r>
          </a:p>
          <a:p>
            <a:pPr marL="422909" indent="-422909" defTabSz="914400">
              <a:lnSpc>
                <a:spcPct val="120000"/>
              </a:lnSpc>
              <a:spcBef>
                <a:spcPts val="1000"/>
              </a:spcBef>
              <a:buClr>
                <a:srgbClr val="B71E42"/>
              </a:buClr>
              <a:buSzPct val="100000"/>
              <a:buFont typeface="Arial"/>
              <a:buChar char="•"/>
              <a:defRPr sz="3700">
                <a:latin typeface="Arial"/>
                <a:ea typeface="Arial"/>
                <a:cs typeface="Arial"/>
                <a:sym typeface="Arial"/>
              </a:defRPr>
            </a:pPr>
            <a:r>
              <a:rPr b="1"/>
              <a:t>Ace inhibitors ,ARB</a:t>
            </a:r>
            <a:r>
              <a:t> - can be continued on day of surgery </a:t>
            </a:r>
          </a:p>
          <a:p>
            <a:pPr marL="422909" indent="-422909" defTabSz="914400">
              <a:lnSpc>
                <a:spcPct val="120000"/>
              </a:lnSpc>
              <a:spcBef>
                <a:spcPts val="1000"/>
              </a:spcBef>
              <a:buClr>
                <a:srgbClr val="B71E42"/>
              </a:buClr>
              <a:buSzPct val="100000"/>
              <a:buFont typeface="Arial"/>
              <a:buChar char="•"/>
              <a:defRPr sz="3700">
                <a:latin typeface="Arial"/>
                <a:ea typeface="Arial"/>
                <a:cs typeface="Arial"/>
                <a:sym typeface="Arial"/>
              </a:defRPr>
            </a:pPr>
            <a:r>
              <a:rPr b="1"/>
              <a:t>Diuretics</a:t>
            </a:r>
            <a:r>
              <a:t> discontinue 24 hours prior to surgery</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Postoperative hypertension"/>
          <p:cNvSpPr txBox="1"/>
          <p:nvPr>
            <p:ph type="title"/>
          </p:nvPr>
        </p:nvSpPr>
        <p:spPr>
          <a:prstGeom prst="rect">
            <a:avLst/>
          </a:prstGeom>
        </p:spPr>
        <p:txBody>
          <a:bodyPr/>
          <a:lstStyle/>
          <a:p>
            <a:pPr/>
            <a:r>
              <a:t>Postoperative hypertension</a:t>
            </a:r>
          </a:p>
        </p:txBody>
      </p:sp>
      <p:sp>
        <p:nvSpPr>
          <p:cNvPr id="249" name="first rule out - hypercabria,agitation,anaesthetic withdrawal, pain…"/>
          <p:cNvSpPr txBox="1"/>
          <p:nvPr>
            <p:ph type="body" idx="1"/>
          </p:nvPr>
        </p:nvSpPr>
        <p:spPr>
          <a:xfrm>
            <a:off x="1051319" y="3855263"/>
            <a:ext cx="22614104" cy="6658454"/>
          </a:xfrm>
          <a:prstGeom prst="rect">
            <a:avLst/>
          </a:prstGeom>
        </p:spPr>
        <p:txBody>
          <a:bodyPr/>
          <a:lstStyle/>
          <a:p>
            <a:pPr/>
            <a:r>
              <a:t>first rule out - hypercabria,agitation,anaesthetic withdrawal, pain</a:t>
            </a:r>
          </a:p>
          <a:p>
            <a:pPr/>
            <a:r>
              <a:t>After ruling out if this pt is on NPO- IV LABETOLOL or NICARDIPINE or NITROPRUSSIDE or NTG</a:t>
            </a:r>
          </a:p>
          <a:p>
            <a:pPr/>
            <a:r>
              <a:t> Moniter Bp for 24-48hrs</a:t>
            </a:r>
          </a:p>
          <a:p>
            <a:pPr/>
            <a:r>
              <a:t>If patient is  chronic hypertensive - start oral antihypertensives once the started 					   on oral diet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Diabetes"/>
          <p:cNvSpPr txBox="1"/>
          <p:nvPr>
            <p:ph type="title"/>
          </p:nvPr>
        </p:nvSpPr>
        <p:spPr>
          <a:xfrm>
            <a:off x="7240770" y="593983"/>
            <a:ext cx="21971001" cy="1433164"/>
          </a:xfrm>
          <a:prstGeom prst="rect">
            <a:avLst/>
          </a:prstGeom>
        </p:spPr>
        <p:txBody>
          <a:bodyPr/>
          <a:lstStyle/>
          <a:p>
            <a:pPr/>
            <a:r>
              <a:t>Diabetes </a:t>
            </a:r>
          </a:p>
        </p:txBody>
      </p:sp>
      <p:sp>
        <p:nvSpPr>
          <p:cNvPr id="252" name="Practice guidelines advocate a target glucose range of 100–180 mg/dL in the perioperative period.…"/>
          <p:cNvSpPr txBox="1"/>
          <p:nvPr>
            <p:ph type="body" idx="1"/>
          </p:nvPr>
        </p:nvSpPr>
        <p:spPr>
          <a:xfrm>
            <a:off x="616944" y="2341120"/>
            <a:ext cx="22959374" cy="9833939"/>
          </a:xfrm>
          <a:prstGeom prst="rect">
            <a:avLst/>
          </a:prstGeom>
        </p:spPr>
        <p:txBody>
          <a:bodyPr/>
          <a:lstStyle/>
          <a:p>
            <a:pPr marL="548639" indent="-548639" defTabSz="2194505">
              <a:spcBef>
                <a:spcPts val="4000"/>
              </a:spcBef>
              <a:defRPr sz="4319"/>
            </a:pPr>
            <a:r>
              <a:t>Practice guidelines advocate a target glucose range of 100–180 mg/dL in the perioperative period.</a:t>
            </a:r>
          </a:p>
          <a:p>
            <a:pPr marL="548639" indent="-548639" defTabSz="2194505">
              <a:spcBef>
                <a:spcPts val="4000"/>
              </a:spcBef>
              <a:defRPr sz="4319"/>
            </a:pPr>
            <a:r>
              <a:t>Oral hypoglycemic agonists should not be given on the morning of surgery. </a:t>
            </a:r>
          </a:p>
          <a:p>
            <a:pPr marL="548639" indent="-548639" defTabSz="2194505">
              <a:spcBef>
                <a:spcPts val="4000"/>
              </a:spcBef>
              <a:defRPr sz="4319"/>
            </a:pPr>
            <a:r>
              <a:t>Perioperative hyperglycemia should be treated with IV infusion of short-acting insulin or subcutaneous sliding-scale insulin</a:t>
            </a:r>
          </a:p>
          <a:p>
            <a:pPr marL="548639" indent="-548639" defTabSz="2194505">
              <a:spcBef>
                <a:spcPts val="4000"/>
              </a:spcBef>
              <a:defRPr sz="4319"/>
            </a:pPr>
            <a:r>
              <a:t>American College of Physicians recommends maintaining serum glucose between 140 mg/dL and 200 mg/dL (7.8–11.1 mmol/L), whereas the British National Health Service guidelines recommend a range of 108–180 mg/dL (6–10 mmol/L).</a:t>
            </a:r>
          </a:p>
          <a:p>
            <a:pPr marL="548639" indent="-548639" defTabSz="2194505">
              <a:spcBef>
                <a:spcPts val="4000"/>
              </a:spcBef>
              <a:defRPr sz="4319"/>
            </a:pPr>
            <a:r>
              <a:t>Tight control of 80 to 150 mg/dl is recommended for those with shorter duration of diabetes.</a:t>
            </a:r>
          </a:p>
          <a:p>
            <a:pPr marL="548639" indent="-548639" defTabSz="2194505">
              <a:spcBef>
                <a:spcPts val="4000"/>
              </a:spcBef>
              <a:defRPr sz="4319"/>
            </a:pPr>
            <a:r>
              <a:t>Poor preoperative glycemic control, sometimes defined as a hemoglobin A 1c level above 8%, is associated with a greater risk of surgical complications, particularly infections.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tandardized Preoperative Questionnaire"/>
          <p:cNvSpPr txBox="1"/>
          <p:nvPr>
            <p:ph type="title"/>
          </p:nvPr>
        </p:nvSpPr>
        <p:spPr>
          <a:xfrm>
            <a:off x="3733975" y="249406"/>
            <a:ext cx="15859808" cy="1182794"/>
          </a:xfrm>
          <a:prstGeom prst="rect">
            <a:avLst/>
          </a:prstGeom>
        </p:spPr>
        <p:txBody>
          <a:bodyPr/>
          <a:lstStyle>
            <a:lvl1pPr defTabSz="1877520">
              <a:defRPr spc="-130" sz="6544"/>
            </a:lvl1pPr>
          </a:lstStyle>
          <a:p>
            <a:pPr/>
            <a:r>
              <a:t>Standardized Preoperative Questionnaire</a:t>
            </a:r>
          </a:p>
        </p:txBody>
      </p:sp>
      <p:sp>
        <p:nvSpPr>
          <p:cNvPr id="175" name="Patients who answer yes to any of questions 2–9…"/>
          <p:cNvSpPr txBox="1"/>
          <p:nvPr>
            <p:ph type="body" sz="quarter" idx="1"/>
          </p:nvPr>
        </p:nvSpPr>
        <p:spPr>
          <a:xfrm>
            <a:off x="12140581" y="1752246"/>
            <a:ext cx="11158266" cy="4224511"/>
          </a:xfrm>
          <a:prstGeom prst="rect">
            <a:avLst/>
          </a:prstGeom>
        </p:spPr>
        <p:txBody>
          <a:bodyPr/>
          <a:lstStyle/>
          <a:p>
            <a:pPr marL="603504" indent="-603504" defTabSz="2413955">
              <a:spcBef>
                <a:spcPts val="4400"/>
              </a:spcBef>
              <a:defRPr sz="4752"/>
            </a:pPr>
            <a:r>
              <a:t>Patients who answer yes to any of questions 2–9 </a:t>
            </a:r>
          </a:p>
          <a:p>
            <a:pPr marL="603504" indent="-603504" defTabSz="2413955">
              <a:spcBef>
                <a:spcPts val="4400"/>
              </a:spcBef>
              <a:defRPr sz="4752"/>
            </a:pPr>
          </a:p>
          <a:p>
            <a:pPr marL="603504" indent="-603504" defTabSz="2413955">
              <a:spcBef>
                <a:spcPts val="4400"/>
              </a:spcBef>
              <a:defRPr sz="4752"/>
            </a:pPr>
            <a:r>
              <a:t>Need more detailed clinical evaluation.</a:t>
            </a:r>
          </a:p>
        </p:txBody>
      </p:sp>
      <p:pic>
        <p:nvPicPr>
          <p:cNvPr id="176" name="pasted-movie.heic" descr="pasted-movie.heic"/>
          <p:cNvPicPr>
            <a:picLocks noChangeAspect="1"/>
          </p:cNvPicPr>
          <p:nvPr/>
        </p:nvPicPr>
        <p:blipFill>
          <a:blip r:embed="rId2">
            <a:extLst/>
          </a:blip>
          <a:stretch>
            <a:fillRect/>
          </a:stretch>
        </p:blipFill>
        <p:spPr>
          <a:xfrm>
            <a:off x="1417003" y="1737363"/>
            <a:ext cx="9774282" cy="12934754"/>
          </a:xfrm>
          <a:prstGeom prst="rect">
            <a:avLst/>
          </a:prstGeom>
          <a:ln w="12700">
            <a:miter lim="400000"/>
          </a:ln>
        </p:spPr>
      </p:pic>
      <p:sp>
        <p:nvSpPr>
          <p:cNvPr id="177" name="Arrow 6"/>
          <p:cNvSpPr/>
          <p:nvPr/>
        </p:nvSpPr>
        <p:spPr>
          <a:xfrm>
            <a:off x="15501833" y="3304811"/>
            <a:ext cx="1349097" cy="13568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21600"/>
                </a:moveTo>
                <a:lnTo>
                  <a:pt x="0" y="13855"/>
                </a:lnTo>
                <a:lnTo>
                  <a:pt x="3340" y="13855"/>
                </a:lnTo>
                <a:lnTo>
                  <a:pt x="3340" y="10333"/>
                </a:lnTo>
                <a:lnTo>
                  <a:pt x="3340" y="9518"/>
                </a:lnTo>
                <a:lnTo>
                  <a:pt x="3340" y="0"/>
                </a:lnTo>
                <a:lnTo>
                  <a:pt x="10799" y="4577"/>
                </a:lnTo>
                <a:lnTo>
                  <a:pt x="18260" y="0"/>
                </a:lnTo>
                <a:lnTo>
                  <a:pt x="18260" y="5297"/>
                </a:lnTo>
                <a:lnTo>
                  <a:pt x="18260" y="10333"/>
                </a:lnTo>
                <a:lnTo>
                  <a:pt x="18260" y="13855"/>
                </a:lnTo>
                <a:lnTo>
                  <a:pt x="21600" y="13855"/>
                </a:lnTo>
                <a:lnTo>
                  <a:pt x="10799" y="2160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178" name="pasted-movie.heic" descr="pasted-movie.heic"/>
          <p:cNvPicPr>
            <a:picLocks noChangeAspect="1"/>
          </p:cNvPicPr>
          <p:nvPr/>
        </p:nvPicPr>
        <p:blipFill>
          <a:blip r:embed="rId3">
            <a:extLst/>
          </a:blip>
          <a:srcRect l="0" t="0" r="0" b="0"/>
          <a:stretch>
            <a:fillRect/>
          </a:stretch>
        </p:blipFill>
        <p:spPr>
          <a:xfrm>
            <a:off x="11364420" y="6886006"/>
            <a:ext cx="12547819" cy="696466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Pre-operative Evaluation - Diabetes"/>
          <p:cNvSpPr txBox="1"/>
          <p:nvPr>
            <p:ph type="title"/>
          </p:nvPr>
        </p:nvSpPr>
        <p:spPr>
          <a:xfrm>
            <a:off x="4084916" y="316546"/>
            <a:ext cx="21971001" cy="1433164"/>
          </a:xfrm>
          <a:prstGeom prst="rect">
            <a:avLst/>
          </a:prstGeom>
        </p:spPr>
        <p:txBody>
          <a:bodyPr/>
          <a:lstStyle/>
          <a:p>
            <a:pPr/>
            <a:r>
              <a:t>Pre-operative Evaluation - Diabetes</a:t>
            </a:r>
          </a:p>
        </p:txBody>
      </p:sp>
      <p:sp>
        <p:nvSpPr>
          <p:cNvPr id="255" name="Assess glycaemic status:…"/>
          <p:cNvSpPr txBox="1"/>
          <p:nvPr>
            <p:ph type="body" idx="1"/>
          </p:nvPr>
        </p:nvSpPr>
        <p:spPr>
          <a:xfrm>
            <a:off x="374186" y="2098362"/>
            <a:ext cx="23817186" cy="10378314"/>
          </a:xfrm>
          <a:prstGeom prst="rect">
            <a:avLst/>
          </a:prstGeom>
        </p:spPr>
        <p:txBody>
          <a:bodyPr/>
          <a:lstStyle/>
          <a:p>
            <a:pPr marL="463295" indent="-463295" defTabSz="1853137">
              <a:spcBef>
                <a:spcPts val="3400"/>
              </a:spcBef>
              <a:defRPr sz="3648"/>
            </a:pPr>
            <a:r>
              <a:rPr b="1"/>
              <a:t>Assess glycaemic status:</a:t>
            </a:r>
            <a:r>
              <a:t> </a:t>
            </a:r>
          </a:p>
          <a:p>
            <a:pPr marL="463295" indent="-463295" defTabSz="1853137">
              <a:spcBef>
                <a:spcPts val="3400"/>
              </a:spcBef>
              <a:defRPr sz="3648"/>
            </a:pPr>
            <a:r>
              <a:t>	Fasting and post-prandial blood sugar and HbA1c. </a:t>
            </a:r>
          </a:p>
          <a:p>
            <a:pPr marL="463295" indent="-463295" defTabSz="1853137">
              <a:spcBef>
                <a:spcPts val="3400"/>
              </a:spcBef>
              <a:defRPr sz="3648"/>
            </a:pPr>
            <a:r>
              <a:t>	If the HbA1c is &gt;9% - insulin should be started. </a:t>
            </a:r>
          </a:p>
          <a:p>
            <a:pPr marL="463295" indent="-463295" defTabSz="1853137">
              <a:spcBef>
                <a:spcPts val="3400"/>
              </a:spcBef>
              <a:defRPr sz="3648"/>
            </a:pPr>
            <a:r>
              <a:t>	If above 12%. - consideration should be given to improving control before elective surgery is planned.</a:t>
            </a:r>
          </a:p>
          <a:p>
            <a:pPr marL="463295" indent="-463295" defTabSz="1853137">
              <a:spcBef>
                <a:spcPts val="3400"/>
              </a:spcBef>
              <a:defRPr sz="3648"/>
            </a:pPr>
            <a:r>
              <a:rPr b="1"/>
              <a:t>Assess cardiac risk</a:t>
            </a:r>
            <a:r>
              <a:t> by detailed history and cardiac risk score. </a:t>
            </a:r>
          </a:p>
          <a:p>
            <a:pPr marL="463295" indent="-463295" defTabSz="1853137">
              <a:spcBef>
                <a:spcPts val="3400"/>
              </a:spcBef>
              <a:defRPr sz="3648"/>
            </a:pPr>
            <a:r>
              <a:rPr b="1"/>
              <a:t>Evidence of peripheral vascular disease</a:t>
            </a:r>
            <a:r>
              <a:t> may indirectly suggest co-existing coronary artery disease.</a:t>
            </a:r>
          </a:p>
          <a:p>
            <a:pPr marL="463295" indent="-463295" defTabSz="1853137">
              <a:spcBef>
                <a:spcPts val="3400"/>
              </a:spcBef>
              <a:defRPr sz="3648"/>
            </a:pPr>
            <a:r>
              <a:t>Look for </a:t>
            </a:r>
            <a:r>
              <a:rPr b="1"/>
              <a:t>carotid bruits.</a:t>
            </a:r>
            <a:endParaRPr b="1"/>
          </a:p>
          <a:p>
            <a:pPr marL="463295" indent="-463295" defTabSz="1853137">
              <a:spcBef>
                <a:spcPts val="3400"/>
              </a:spcBef>
              <a:defRPr sz="3648"/>
            </a:pPr>
            <a:r>
              <a:rPr b="1"/>
              <a:t>Assess for cardiac autonomic neuropathy</a:t>
            </a:r>
            <a:r>
              <a:t> by electro-cardiogram for CAD and heart rate variability (HRV) after deep breathing. HRV of &lt;5 beats/min signifies serious cardiac autonomic neuropathy and prone for arrhythmias.</a:t>
            </a:r>
          </a:p>
          <a:p>
            <a:pPr marL="463295" indent="-463295" defTabSz="1853137">
              <a:spcBef>
                <a:spcPts val="3400"/>
              </a:spcBef>
              <a:defRPr sz="3648"/>
            </a:pPr>
            <a:r>
              <a:rPr b="1"/>
              <a:t>Assess renal risk</a:t>
            </a:r>
            <a:r>
              <a:t> by blood urea, creatinine, electrolytes, urinary proteinuria, and microalbuminuria.</a:t>
            </a:r>
          </a:p>
          <a:p>
            <a:pPr marL="463295" indent="-463295" defTabSz="1853137">
              <a:spcBef>
                <a:spcPts val="3400"/>
              </a:spcBef>
              <a:defRPr sz="3648"/>
            </a:pPr>
            <a:r>
              <a:t>Detect hypertension or orthostatic hypotension.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A. Diabetes Controlled by Diet"/>
          <p:cNvSpPr txBox="1"/>
          <p:nvPr>
            <p:ph type="body" idx="21"/>
          </p:nvPr>
        </p:nvSpPr>
        <p:spPr>
          <a:xfrm>
            <a:off x="62069" y="1089813"/>
            <a:ext cx="11133590" cy="917440"/>
          </a:xfrm>
          <a:prstGeom prst="rect">
            <a:avLst/>
          </a:prstGeom>
          <a:extLst>
            <a:ext uri="{C572A759-6A51-4108-AA02-DFA0A04FC94B}">
              <ma14:wrappingTextBoxFlag xmlns:ma14="http://schemas.microsoft.com/office/mac/drawingml/2011/main" val="1"/>
            </a:ext>
          </a:extLst>
        </p:spPr>
        <p:txBody>
          <a:bodyPr/>
          <a:lstStyle>
            <a:lvl1pPr defTabSz="800735">
              <a:defRPr sz="5335"/>
            </a:lvl1pPr>
          </a:lstStyle>
          <a:p>
            <a:pPr/>
            <a:r>
              <a:t>A. Diabetes Controlled by Diet</a:t>
            </a:r>
          </a:p>
        </p:txBody>
      </p:sp>
      <p:sp>
        <p:nvSpPr>
          <p:cNvPr id="258" name="For people with diabetes controlled with diet alone, no special precautions must be taken…"/>
          <p:cNvSpPr txBox="1"/>
          <p:nvPr>
            <p:ph type="body" sz="half" idx="1"/>
          </p:nvPr>
        </p:nvSpPr>
        <p:spPr>
          <a:xfrm>
            <a:off x="512905" y="2618558"/>
            <a:ext cx="8324534" cy="9660540"/>
          </a:xfrm>
          <a:prstGeom prst="rect">
            <a:avLst/>
          </a:prstGeom>
        </p:spPr>
        <p:txBody>
          <a:bodyPr/>
          <a:lstStyle/>
          <a:p>
            <a:pPr/>
            <a:r>
              <a:t>For people with diabetes controlled with diet alone, no special precautions must be taken</a:t>
            </a:r>
          </a:p>
          <a:p>
            <a:pPr/>
            <a:r>
              <a:t>diabetic control is markedly disturbed by the procedure -  small doses of short-acting insulin as needed will correct the hyperglycemia.</a:t>
            </a:r>
          </a:p>
        </p:txBody>
      </p:sp>
      <p:pic>
        <p:nvPicPr>
          <p:cNvPr id="259" name="图片" descr="图片"/>
          <p:cNvPicPr>
            <a:picLocks noChangeAspect="1"/>
          </p:cNvPicPr>
          <p:nvPr/>
        </p:nvPicPr>
        <p:blipFill>
          <a:blip r:embed="rId2">
            <a:extLst/>
          </a:blip>
          <a:stretch>
            <a:fillRect/>
          </a:stretch>
        </p:blipFill>
        <p:spPr>
          <a:xfrm>
            <a:off x="8821530" y="2828671"/>
            <a:ext cx="15702267" cy="8403164"/>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B. Diabetes Treated with Oral Hypoglycemic Agents"/>
          <p:cNvSpPr txBox="1"/>
          <p:nvPr>
            <p:ph type="body" idx="21"/>
          </p:nvPr>
        </p:nvSpPr>
        <p:spPr>
          <a:xfrm>
            <a:off x="825023" y="812375"/>
            <a:ext cx="21971001" cy="934780"/>
          </a:xfrm>
          <a:prstGeom prst="rect">
            <a:avLst/>
          </a:prstGeom>
          <a:extLst>
            <a:ext uri="{C572A759-6A51-4108-AA02-DFA0A04FC94B}">
              <ma14:wrappingTextBoxFlag xmlns:ma14="http://schemas.microsoft.com/office/mac/drawingml/2011/main" val="1"/>
            </a:ext>
          </a:extLst>
        </p:spPr>
        <p:txBody>
          <a:bodyPr/>
          <a:lstStyle/>
          <a:p>
            <a:pPr/>
            <a:r>
              <a:t>B. Diabetes Treated with Oral Hypoglycemic Agents</a:t>
            </a:r>
          </a:p>
        </p:txBody>
      </p:sp>
      <p:sp>
        <p:nvSpPr>
          <p:cNvPr id="262" name="Admit 48 hrs prior to the surgery…"/>
          <p:cNvSpPr txBox="1"/>
          <p:nvPr>
            <p:ph type="body" idx="1"/>
          </p:nvPr>
        </p:nvSpPr>
        <p:spPr>
          <a:xfrm>
            <a:off x="859702" y="2445159"/>
            <a:ext cx="22924694" cy="10527534"/>
          </a:xfrm>
          <a:prstGeom prst="rect">
            <a:avLst/>
          </a:prstGeom>
        </p:spPr>
        <p:txBody>
          <a:bodyPr/>
          <a:lstStyle/>
          <a:p>
            <a:pPr marL="560831" indent="-560831" defTabSz="2243271">
              <a:spcBef>
                <a:spcPts val="4100"/>
              </a:spcBef>
              <a:defRPr sz="4416"/>
            </a:pPr>
            <a:r>
              <a:t>Admit 48 hrs prior to the surgery </a:t>
            </a:r>
          </a:p>
          <a:p>
            <a:pPr marL="560831" indent="-560831" defTabSz="2243271">
              <a:spcBef>
                <a:spcPts val="4100"/>
              </a:spcBef>
              <a:defRPr sz="4416"/>
            </a:pPr>
            <a:r>
              <a:t>Most oral hypoglycemic agents should be held on the day of surgery. </a:t>
            </a:r>
          </a:p>
          <a:p>
            <a:pPr marL="560831" indent="-560831" defTabSz="2243271">
              <a:spcBef>
                <a:spcPts val="4100"/>
              </a:spcBef>
              <a:defRPr sz="4416"/>
            </a:pPr>
            <a:r>
              <a:t>the SGLT-2 inhibitors (eg, canagliflozin) should be discontinued for 3–4 days before surgery due to their long half-life and associated risk of ketoacidosis. </a:t>
            </a:r>
          </a:p>
          <a:p>
            <a:pPr marL="560831" indent="-560831" defTabSz="2243271">
              <a:spcBef>
                <a:spcPts val="4100"/>
              </a:spcBef>
              <a:defRPr sz="4416"/>
            </a:pPr>
            <a:r>
              <a:t>Oral hypoglycemic agents should not be restarted after surgery until patients are clinically stable and oral intake is adequate and unlikely to be interrupted. </a:t>
            </a:r>
          </a:p>
          <a:p>
            <a:pPr marL="560831" indent="-560831" defTabSz="2243271">
              <a:spcBef>
                <a:spcPts val="4100"/>
              </a:spcBef>
              <a:defRPr sz="4416"/>
            </a:pPr>
            <a:r>
              <a:t>A possible exception are dipeptidyl peptidase-4 inhibitors which have a low risk of causing hypoglycemia and might be continued perioperatively. </a:t>
            </a:r>
          </a:p>
          <a:p>
            <a:pPr marL="560831" indent="-560831" defTabSz="2243271">
              <a:spcBef>
                <a:spcPts val="4100"/>
              </a:spcBef>
              <a:defRPr sz="4416"/>
            </a:pPr>
            <a:r>
              <a:t>Patients who experience significant hyperglycemia when oral agents are held should be treated in the same way as patients with type 2 diabetes who require insulin</a:t>
            </a:r>
          </a:p>
          <a:p>
            <a:pPr marL="560831" indent="-560831" defTabSz="2243271">
              <a:spcBef>
                <a:spcPts val="4100"/>
              </a:spcBef>
              <a:defRPr sz="4416"/>
            </a:pPr>
            <a:r>
              <a:t>Postoperative kidney function should be checked with a serum creatinine level prior to restarting metformin.</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B. Diabetes Treated with Insulin"/>
          <p:cNvSpPr txBox="1"/>
          <p:nvPr>
            <p:ph type="title"/>
          </p:nvPr>
        </p:nvSpPr>
        <p:spPr>
          <a:prstGeom prst="rect">
            <a:avLst/>
          </a:prstGeom>
        </p:spPr>
        <p:txBody>
          <a:bodyPr/>
          <a:lstStyle>
            <a:lvl1pPr defTabSz="825500">
              <a:lnSpc>
                <a:spcPct val="100000"/>
              </a:lnSpc>
              <a:defRPr spc="0" sz="5500"/>
            </a:lvl1pPr>
          </a:lstStyle>
          <a:p>
            <a:pPr/>
            <a:r>
              <a:t>B. Diabetes Treated with Insulin</a:t>
            </a:r>
          </a:p>
        </p:txBody>
      </p:sp>
      <p:sp>
        <p:nvSpPr>
          <p:cNvPr id="265" name="The protocol used to control glucose depends 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marL="609600" indent="-609600" defTabSz="2438338">
              <a:lnSpc>
                <a:spcPct val="90000"/>
              </a:lnSpc>
              <a:spcBef>
                <a:spcPts val="4500"/>
              </a:spcBef>
              <a:buSzPct val="123000"/>
              <a:buChar char="•"/>
              <a:defRPr b="0" sz="4800"/>
            </a:lvl1pPr>
          </a:lstStyle>
          <a:p>
            <a:pPr/>
            <a:r>
              <a:t>The protocol used to control glucose depends on</a:t>
            </a:r>
          </a:p>
        </p:txBody>
      </p:sp>
      <p:sp>
        <p:nvSpPr>
          <p:cNvPr id="266" name="(1) the kind of diabetes (type 1 or type 2);…"/>
          <p:cNvSpPr txBox="1"/>
          <p:nvPr>
            <p:ph type="body" idx="1"/>
          </p:nvPr>
        </p:nvSpPr>
        <p:spPr>
          <a:prstGeom prst="rect">
            <a:avLst/>
          </a:prstGeom>
        </p:spPr>
        <p:txBody>
          <a:bodyPr/>
          <a:lstStyle/>
          <a:p>
            <a:pPr/>
            <a:r>
              <a:t>(1) the kind of diabetes (type 1 or type 2);</a:t>
            </a:r>
          </a:p>
          <a:p>
            <a:pPr/>
            <a:r>
              <a:t> (2) whether it is minor surgery (lasting less than 2 hours and patient able to eat afterward) or major surgery (lasting more than 2 hours, with invasion of a body cavity, and patient not able to eat afterward); and</a:t>
            </a:r>
          </a:p>
          <a:p>
            <a:pPr/>
            <a:r>
              <a:t> (3) the preoperative insulin regimen (basal bolus or premixed insulin twice a day or premeal bolus only or regular insulin before meals and NPH at bedtime).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Preoperative Insulin Regimen"/>
          <p:cNvSpPr txBox="1"/>
          <p:nvPr>
            <p:ph type="title"/>
          </p:nvPr>
        </p:nvSpPr>
        <p:spPr>
          <a:xfrm>
            <a:off x="919019" y="956293"/>
            <a:ext cx="8401243" cy="736720"/>
          </a:xfrm>
          <a:prstGeom prst="rect">
            <a:avLst/>
          </a:prstGeom>
        </p:spPr>
        <p:txBody>
          <a:bodyPr/>
          <a:lstStyle>
            <a:lvl1pPr defTabSz="635634">
              <a:lnSpc>
                <a:spcPct val="100000"/>
              </a:lnSpc>
              <a:defRPr spc="0" sz="4235"/>
            </a:lvl1pPr>
          </a:lstStyle>
          <a:p>
            <a:pPr/>
            <a:r>
              <a:t>Preoperative Insulin Regimen </a:t>
            </a:r>
          </a:p>
        </p:txBody>
      </p:sp>
      <p:sp>
        <p:nvSpPr>
          <p:cNvPr id="269" name="to reduce the last preoperative dose of long-acting, basal insulin (used to control fasting glucose levels) by 30–50% and hold rapid-onset, short-acting nutritional insulin"/>
          <p:cNvSpPr txBox="1"/>
          <p:nvPr>
            <p:ph type="body" sz="quarter" idx="1"/>
          </p:nvPr>
        </p:nvSpPr>
        <p:spPr>
          <a:xfrm>
            <a:off x="385125" y="2030794"/>
            <a:ext cx="10985122" cy="3676851"/>
          </a:xfrm>
          <a:prstGeom prst="rect">
            <a:avLst/>
          </a:prstGeom>
        </p:spPr>
        <p:txBody>
          <a:bodyPr/>
          <a:lstStyle/>
          <a:p>
            <a:pPr/>
            <a:r>
              <a:t>to reduce the last preoperative dose of long-acting, basal insulin (used to control fasting glucose levels) </a:t>
            </a:r>
            <a:r>
              <a:rPr b="1"/>
              <a:t>by 30–50%</a:t>
            </a:r>
            <a:r>
              <a:t> and hold rapid-onset, short-acting nutritional insulin</a:t>
            </a:r>
          </a:p>
        </p:txBody>
      </p:sp>
      <p:sp>
        <p:nvSpPr>
          <p:cNvPr id="270" name="Peri-operative Insulin Regimen"/>
          <p:cNvSpPr txBox="1"/>
          <p:nvPr/>
        </p:nvSpPr>
        <p:spPr>
          <a:xfrm>
            <a:off x="919019" y="6045426"/>
            <a:ext cx="8401243" cy="839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660400">
              <a:lnSpc>
                <a:spcPct val="100000"/>
              </a:lnSpc>
              <a:spcBef>
                <a:spcPts val="0"/>
              </a:spcBef>
              <a:defRPr b="1" sz="4400"/>
            </a:lvl1pPr>
          </a:lstStyle>
          <a:p>
            <a:pPr/>
            <a:r>
              <a:t>Peri-operative Insulin Regimen </a:t>
            </a:r>
          </a:p>
        </p:txBody>
      </p:sp>
      <p:sp>
        <p:nvSpPr>
          <p:cNvPr id="271" name="Patients with type 1 diabetes must receive basal insulin to prevent the development of diabetic ketoacidosis…"/>
          <p:cNvSpPr txBox="1"/>
          <p:nvPr/>
        </p:nvSpPr>
        <p:spPr>
          <a:xfrm>
            <a:off x="508331" y="7498233"/>
            <a:ext cx="10738710" cy="63873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597408" indent="-597408" defTabSz="2389572">
              <a:spcBef>
                <a:spcPts val="4400"/>
              </a:spcBef>
              <a:buSzPct val="123000"/>
              <a:buChar char="•"/>
              <a:defRPr sz="4704"/>
            </a:pPr>
            <a:r>
              <a:t>Patients with type 1 diabetes must receive </a:t>
            </a:r>
            <a:r>
              <a:rPr b="1"/>
              <a:t>basal insulin</a:t>
            </a:r>
            <a:r>
              <a:t> to prevent the development of diabetic ketoacidosis</a:t>
            </a:r>
          </a:p>
          <a:p>
            <a:pPr marL="597408" indent="-597408" defTabSz="2389572">
              <a:spcBef>
                <a:spcPts val="4400"/>
              </a:spcBef>
              <a:buSzPct val="123000"/>
              <a:buChar char="•"/>
              <a:defRPr sz="4704"/>
            </a:pPr>
            <a:r>
              <a:t>Major surgical procedures(lasting more than 2 hours) in patients with type 1 diabetes and some Type 2 DM  usually require an </a:t>
            </a:r>
            <a:r>
              <a:rPr b="1"/>
              <a:t>insulin infusion</a:t>
            </a:r>
          </a:p>
        </p:txBody>
      </p:sp>
      <p:sp>
        <p:nvSpPr>
          <p:cNvPr id="272" name="Post-operative Insulin Regimen"/>
          <p:cNvSpPr txBox="1"/>
          <p:nvPr/>
        </p:nvSpPr>
        <p:spPr>
          <a:xfrm>
            <a:off x="13565389" y="1199704"/>
            <a:ext cx="9181548" cy="11884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709930">
              <a:lnSpc>
                <a:spcPct val="100000"/>
              </a:lnSpc>
              <a:spcBef>
                <a:spcPts val="0"/>
              </a:spcBef>
              <a:defRPr b="1" sz="4730"/>
            </a:lvl1pPr>
          </a:lstStyle>
          <a:p>
            <a:pPr/>
            <a:r>
              <a:t>Post-operative Insulin Regimen </a:t>
            </a:r>
          </a:p>
        </p:txBody>
      </p:sp>
      <p:sp>
        <p:nvSpPr>
          <p:cNvPr id="273" name="After surgery, when a patient with either type 1 or type 2 diabetes has resumed adequate oral intake, subcutaneous administration of insulin can be restarted.…"/>
          <p:cNvSpPr txBox="1"/>
          <p:nvPr/>
        </p:nvSpPr>
        <p:spPr>
          <a:xfrm>
            <a:off x="12981884" y="3058544"/>
            <a:ext cx="11005656" cy="75989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09600" indent="-609600">
              <a:buSzPct val="123000"/>
              <a:buChar char="•"/>
            </a:pPr>
            <a:r>
              <a:t> After surgery, when a patient with either type 1 or type 2 diabetes has </a:t>
            </a:r>
            <a:r>
              <a:rPr b="1"/>
              <a:t>resumed adequate oral intake,</a:t>
            </a:r>
            <a:r>
              <a:t> </a:t>
            </a:r>
            <a:r>
              <a:rPr b="1"/>
              <a:t>subcutaneous administration of insulin</a:t>
            </a:r>
            <a:r>
              <a:t> can be restarted. </a:t>
            </a:r>
          </a:p>
          <a:p>
            <a:pPr marL="609600" indent="-609600">
              <a:buSzPct val="123000"/>
              <a:buChar char="•"/>
            </a:pPr>
            <a:r>
              <a:t>Intravenous administration of insulin and dextrose can be </a:t>
            </a:r>
            <a:r>
              <a:rPr b="1"/>
              <a:t>stopped 30 minutes after</a:t>
            </a:r>
            <a:r>
              <a:t> the first subcutaneous dose of long-acting insulin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If pt started on NPO…"/>
          <p:cNvSpPr txBox="1"/>
          <p:nvPr>
            <p:ph type="body" idx="1"/>
          </p:nvPr>
        </p:nvSpPr>
        <p:spPr>
          <a:xfrm>
            <a:off x="538689" y="733088"/>
            <a:ext cx="23306622" cy="12249824"/>
          </a:xfrm>
          <a:prstGeom prst="rect">
            <a:avLst/>
          </a:prstGeom>
        </p:spPr>
        <p:txBody>
          <a:bodyPr/>
          <a:lstStyle/>
          <a:p>
            <a:pPr marL="536447" indent="-536447" defTabSz="2145738">
              <a:spcBef>
                <a:spcPts val="3900"/>
              </a:spcBef>
              <a:defRPr b="1" sz="4224"/>
            </a:pPr>
            <a:r>
              <a:t>If pt started on NPO</a:t>
            </a:r>
          </a:p>
          <a:p>
            <a:pPr marL="536447" indent="-536447" defTabSz="2145738">
              <a:spcBef>
                <a:spcPts val="3900"/>
              </a:spcBef>
              <a:defRPr sz="4224"/>
            </a:pPr>
            <a:r>
              <a:t> 	2 hrly blood glucose monitoring done</a:t>
            </a:r>
          </a:p>
          <a:p>
            <a:pPr marL="536447" indent="-536447" defTabSz="2145738">
              <a:spcBef>
                <a:spcPts val="3900"/>
              </a:spcBef>
              <a:defRPr sz="4224"/>
            </a:pPr>
            <a:r>
              <a:t>	 if pt have blood sugar  between 108-180mg/dl controlled with their own medication</a:t>
            </a:r>
          </a:p>
          <a:p>
            <a:pPr marL="536447" indent="-536447" defTabSz="2145738">
              <a:spcBef>
                <a:spcPts val="3900"/>
              </a:spcBef>
              <a:defRPr sz="4224"/>
            </a:pPr>
            <a:r>
              <a:t> 	If pt had blood sugar of more than &gt;200 mg /dl Started on insulin infusion by </a:t>
            </a:r>
            <a:r>
              <a:rPr b="1"/>
              <a:t>Variable Rate IV Insulin Infusion(VRIII)</a:t>
            </a:r>
            <a:r>
              <a:t> or </a:t>
            </a:r>
            <a:r>
              <a:rPr b="1"/>
              <a:t>by alberti regime(GIK Regimen)</a:t>
            </a:r>
            <a:endParaRPr b="1"/>
          </a:p>
          <a:p>
            <a:pPr marL="536447" indent="-536447" defTabSz="2145738">
              <a:spcBef>
                <a:spcPts val="3900"/>
              </a:spcBef>
              <a:defRPr sz="4224"/>
            </a:pPr>
            <a:r>
              <a:t> </a:t>
            </a:r>
            <a:r>
              <a:rPr b="1"/>
              <a:t>VRIII ( VARIABLE RATE INTRAVENOUS INSULIN INFUSION) </a:t>
            </a:r>
            <a:endParaRPr b="1"/>
          </a:p>
          <a:p>
            <a:pPr marL="536447" indent="-536447" defTabSz="2145738">
              <a:spcBef>
                <a:spcPts val="3900"/>
              </a:spcBef>
              <a:defRPr sz="4224"/>
            </a:pPr>
            <a:r>
              <a:t>Indicated in</a:t>
            </a:r>
          </a:p>
          <a:p>
            <a:pPr marL="536447" indent="-536447" defTabSz="2145738">
              <a:spcBef>
                <a:spcPts val="3900"/>
              </a:spcBef>
              <a:defRPr sz="4224"/>
            </a:pPr>
            <a:r>
              <a:t> pt on long starvation period or </a:t>
            </a:r>
          </a:p>
          <a:p>
            <a:pPr marL="536447" indent="-536447" defTabSz="2145738">
              <a:spcBef>
                <a:spcPts val="3900"/>
              </a:spcBef>
              <a:defRPr sz="4224"/>
            </a:pPr>
            <a:r>
              <a:t>well controlled pt with CBG &gt;200 mg/dl on </a:t>
            </a:r>
          </a:p>
          <a:p>
            <a:pPr marL="536447" indent="-536447" defTabSz="2145738">
              <a:spcBef>
                <a:spcPts val="3900"/>
              </a:spcBef>
              <a:defRPr sz="4224"/>
            </a:pPr>
            <a:r>
              <a:t>	NPO in perioperative period </a:t>
            </a:r>
          </a:p>
          <a:p>
            <a:pPr marL="536447" indent="-536447" defTabSz="2145738">
              <a:spcBef>
                <a:spcPts val="3900"/>
              </a:spcBef>
              <a:defRPr sz="4224"/>
            </a:pPr>
            <a:r>
              <a:t>  given by infusion pump </a:t>
            </a:r>
          </a:p>
          <a:p>
            <a:pPr marL="536447" indent="-536447" defTabSz="2145738">
              <a:spcBef>
                <a:spcPts val="3900"/>
              </a:spcBef>
              <a:defRPr sz="4224"/>
            </a:pPr>
            <a:r>
              <a:t>  Adjust according to sliding scale</a:t>
            </a:r>
          </a:p>
        </p:txBody>
      </p:sp>
      <p:sp>
        <p:nvSpPr>
          <p:cNvPr id="276" name="VRIII (VARIABLE RATE INTRAVENOUS INSULIN INFUSION)…"/>
          <p:cNvSpPr txBox="1"/>
          <p:nvPr/>
        </p:nvSpPr>
        <p:spPr>
          <a:xfrm>
            <a:off x="11802226" y="7251764"/>
            <a:ext cx="12541944" cy="3235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1731220">
              <a:spcBef>
                <a:spcPts val="3100"/>
              </a:spcBef>
              <a:defRPr b="1" sz="3407"/>
            </a:pPr>
            <a:r>
              <a:t>VRIII (VARIABLE RATE INTRAVENOUS INSULIN INFUSION) </a:t>
            </a:r>
          </a:p>
          <a:p>
            <a:pPr defTabSz="1731220">
              <a:spcBef>
                <a:spcPts val="3100"/>
              </a:spcBef>
              <a:defRPr sz="3407"/>
            </a:pPr>
            <a:r>
              <a:t>         0.45 %of NACL,5% GLUCOSE,0.15%or 0.3% KCL</a:t>
            </a:r>
          </a:p>
          <a:p>
            <a:pPr defTabSz="1731220">
              <a:spcBef>
                <a:spcPts val="3100"/>
              </a:spcBef>
              <a:defRPr sz="3407"/>
            </a:pPr>
            <a:r>
              <a:t>          Or   4% or 5%or 10%glucose and 0.18 %NACL</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Glucose-insulin-potassium regimen: (ALBERTI REGIMEN)…"/>
          <p:cNvSpPr txBox="1"/>
          <p:nvPr>
            <p:ph type="body" idx="1"/>
          </p:nvPr>
        </p:nvSpPr>
        <p:spPr>
          <a:xfrm>
            <a:off x="885486" y="592163"/>
            <a:ext cx="21971001" cy="8256012"/>
          </a:xfrm>
          <a:prstGeom prst="rect">
            <a:avLst/>
          </a:prstGeom>
        </p:spPr>
        <p:txBody>
          <a:bodyPr/>
          <a:lstStyle/>
          <a:p>
            <a:pPr>
              <a:defRPr b="1"/>
            </a:pPr>
            <a:r>
              <a:t>Glucose-insulin-potassium regimen: (ALBERTI REGIMEN)</a:t>
            </a:r>
          </a:p>
          <a:p>
            <a:pPr/>
            <a:r>
              <a:t>	Skip morning dose of insulin. 5 to 10 units of insulin + 10% dextrose + 10 MEq potassium – at the rate of 100 ml/hr starting half an hour before surgery (if diabetes poorly controlled, 10 to 20 IU of insulin and 5% dextrose can be used). Use of 5% dextrose with 10 IU of insulin and 10 MEq of potassium has been used with excellent results.</a:t>
            </a:r>
          </a:p>
        </p:txBody>
      </p:sp>
      <p:pic>
        <p:nvPicPr>
          <p:cNvPr id="279" name="图片" descr="图片"/>
          <p:cNvPicPr>
            <a:picLocks noChangeAspect="1"/>
          </p:cNvPicPr>
          <p:nvPr/>
        </p:nvPicPr>
        <p:blipFill>
          <a:blip r:embed="rId2">
            <a:extLst/>
          </a:blip>
          <a:stretch>
            <a:fillRect/>
          </a:stretch>
        </p:blipFill>
        <p:spPr>
          <a:xfrm>
            <a:off x="4131587" y="5674243"/>
            <a:ext cx="15033910" cy="7785417"/>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lide Title"/>
          <p:cNvSpPr txBox="1"/>
          <p:nvPr>
            <p:ph type="title"/>
          </p:nvPr>
        </p:nvSpPr>
        <p:spPr>
          <a:prstGeom prst="rect">
            <a:avLst/>
          </a:prstGeom>
        </p:spPr>
        <p:txBody>
          <a:bodyPr/>
          <a:lstStyle/>
          <a:p>
            <a:pPr/>
          </a:p>
        </p:txBody>
      </p:sp>
      <p:sp>
        <p:nvSpPr>
          <p:cNvPr id="282" name="Slide Subtitle"/>
          <p:cNvSpPr txBox="1"/>
          <p:nvPr>
            <p:ph type="body" idx="21"/>
          </p:nvPr>
        </p:nvSpPr>
        <p:spPr>
          <a:prstGeom prst="rect">
            <a:avLst/>
          </a:prstGeom>
        </p:spPr>
        <p:txBody>
          <a:bodyPr/>
          <a:lstStyle/>
          <a:p>
            <a:pPr/>
          </a:p>
        </p:txBody>
      </p:sp>
      <p:sp>
        <p:nvSpPr>
          <p:cNvPr id="283" name="When to stop VRIII…"/>
          <p:cNvSpPr txBox="1"/>
          <p:nvPr>
            <p:ph type="body" sz="quarter" idx="1"/>
          </p:nvPr>
        </p:nvSpPr>
        <p:spPr>
          <a:xfrm>
            <a:off x="671477" y="8956700"/>
            <a:ext cx="9799168" cy="4021210"/>
          </a:xfrm>
          <a:prstGeom prst="rect">
            <a:avLst/>
          </a:prstGeom>
        </p:spPr>
        <p:txBody>
          <a:bodyPr/>
          <a:lstStyle/>
          <a:p>
            <a:pPr marL="320039" indent="-320039" defTabSz="914400">
              <a:lnSpc>
                <a:spcPct val="120000"/>
              </a:lnSpc>
              <a:spcBef>
                <a:spcPts val="1000"/>
              </a:spcBef>
              <a:buClr>
                <a:srgbClr val="B71E42"/>
              </a:buClr>
              <a:buSzPct val="100000"/>
              <a:buFont typeface="Arial"/>
              <a:defRPr sz="2800">
                <a:latin typeface="Arial"/>
                <a:ea typeface="Arial"/>
                <a:cs typeface="Arial"/>
                <a:sym typeface="Arial"/>
              </a:defRPr>
            </a:pPr>
            <a:r>
              <a:t>When to stop VRIII</a:t>
            </a:r>
          </a:p>
          <a:p>
            <a:pPr marL="320039" indent="-320039" defTabSz="914400">
              <a:lnSpc>
                <a:spcPct val="120000"/>
              </a:lnSpc>
              <a:spcBef>
                <a:spcPts val="1000"/>
              </a:spcBef>
              <a:buClr>
                <a:srgbClr val="B71E42"/>
              </a:buClr>
              <a:buSzPct val="100000"/>
              <a:buFont typeface="Arial"/>
              <a:defRPr sz="2800">
                <a:latin typeface="Arial"/>
                <a:ea typeface="Arial"/>
                <a:cs typeface="Arial"/>
                <a:sym typeface="Arial"/>
              </a:defRPr>
            </a:pPr>
            <a:r>
              <a:t> when pt started on oral diet stopped 30 minutes after commencing the usual OHA or INSULIN</a:t>
            </a:r>
          </a:p>
          <a:p>
            <a:pPr marL="320039" indent="-320039" defTabSz="914400">
              <a:lnSpc>
                <a:spcPct val="120000"/>
              </a:lnSpc>
              <a:spcBef>
                <a:spcPts val="1000"/>
              </a:spcBef>
              <a:buClr>
                <a:srgbClr val="B71E42"/>
              </a:buClr>
              <a:buSzPct val="100000"/>
              <a:buFont typeface="Arial"/>
              <a:defRPr sz="2800">
                <a:latin typeface="Arial"/>
                <a:ea typeface="Arial"/>
                <a:cs typeface="Arial"/>
                <a:sym typeface="Arial"/>
              </a:defRPr>
            </a:pPr>
            <a:r>
              <a:t> Check blood glucose 1 hr after discontinuing VRIII  and atleast 4 times in the first 24 hrs</a:t>
            </a:r>
          </a:p>
        </p:txBody>
      </p:sp>
      <p:pic>
        <p:nvPicPr>
          <p:cNvPr id="284" name="图片" descr="图片"/>
          <p:cNvPicPr>
            <a:picLocks noChangeAspect="1"/>
          </p:cNvPicPr>
          <p:nvPr/>
        </p:nvPicPr>
        <p:blipFill>
          <a:blip r:embed="rId2">
            <a:extLst/>
          </a:blip>
          <a:stretch>
            <a:fillRect/>
          </a:stretch>
        </p:blipFill>
        <p:spPr>
          <a:xfrm>
            <a:off x="10495013" y="164572"/>
            <a:ext cx="13470199" cy="11032758"/>
          </a:xfrm>
          <a:prstGeom prst="rect">
            <a:avLst/>
          </a:prstGeom>
          <a:ln w="12700">
            <a:miter lim="400000"/>
          </a:ln>
        </p:spPr>
      </p:pic>
      <p:pic>
        <p:nvPicPr>
          <p:cNvPr id="285" name="图片" descr="图片"/>
          <p:cNvPicPr>
            <a:picLocks noChangeAspect="1"/>
          </p:cNvPicPr>
          <p:nvPr/>
        </p:nvPicPr>
        <p:blipFill>
          <a:blip r:embed="rId3">
            <a:extLst/>
          </a:blip>
          <a:stretch>
            <a:fillRect/>
          </a:stretch>
        </p:blipFill>
        <p:spPr>
          <a:xfrm>
            <a:off x="68545" y="383276"/>
            <a:ext cx="10527083" cy="8022529"/>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PERIOPERATIVE HEMATOLOGIC EVALUATION"/>
          <p:cNvSpPr txBox="1"/>
          <p:nvPr>
            <p:ph type="title"/>
          </p:nvPr>
        </p:nvSpPr>
        <p:spPr>
          <a:prstGeom prst="rect">
            <a:avLst/>
          </a:prstGeom>
        </p:spPr>
        <p:txBody>
          <a:bodyPr/>
          <a:lstStyle>
            <a:lvl1pPr defTabSz="2292038">
              <a:defRPr spc="-159" sz="7990"/>
            </a:lvl1pPr>
          </a:lstStyle>
          <a:p>
            <a:pPr/>
            <a:r>
              <a:t>PERIOPERATIVE HEMATOLOGIC EVALUATION</a:t>
            </a:r>
          </a:p>
        </p:txBody>
      </p:sp>
      <p:sp>
        <p:nvSpPr>
          <p:cNvPr id="288" name="ANEMIA- the AABB states that a threshold of 7.5 g/dL (75 g/L) could be considered for hospitalized patients undergoing cardiac surgery, and…"/>
          <p:cNvSpPr txBox="1"/>
          <p:nvPr>
            <p:ph type="body" idx="1"/>
          </p:nvPr>
        </p:nvSpPr>
        <p:spPr>
          <a:xfrm>
            <a:off x="1206500" y="3221786"/>
            <a:ext cx="21971000" cy="9097920"/>
          </a:xfrm>
          <a:prstGeom prst="rect">
            <a:avLst/>
          </a:prstGeom>
        </p:spPr>
        <p:txBody>
          <a:bodyPr/>
          <a:lstStyle/>
          <a:p>
            <a:pPr marL="603504" indent="-603504" defTabSz="2413955">
              <a:spcBef>
                <a:spcPts val="4400"/>
              </a:spcBef>
              <a:defRPr sz="4752"/>
            </a:pPr>
            <a:r>
              <a:t>ANEMIA- the AABB states that a threshold of </a:t>
            </a:r>
            <a:r>
              <a:rPr b="1"/>
              <a:t>7.5 g/dL (75 g/L)</a:t>
            </a:r>
            <a:r>
              <a:t> could be considered for </a:t>
            </a:r>
            <a:r>
              <a:rPr b="1"/>
              <a:t>hospitalized patients undergoing cardiac surgery</a:t>
            </a:r>
            <a:r>
              <a:t>, and</a:t>
            </a:r>
          </a:p>
          <a:p>
            <a:pPr marL="603504" indent="-603504" defTabSz="2413955">
              <a:spcBef>
                <a:spcPts val="4400"/>
              </a:spcBef>
              <a:defRPr sz="4752"/>
            </a:pPr>
            <a:r>
              <a:t> </a:t>
            </a:r>
            <a:r>
              <a:rPr b="1"/>
              <a:t>8 g/dL (80 g/L)</a:t>
            </a:r>
            <a:r>
              <a:t> could be considered for hospitalized patients undergoing </a:t>
            </a:r>
            <a:r>
              <a:rPr b="1"/>
              <a:t>orthopedic surgery or who have underlying CVD.</a:t>
            </a:r>
            <a:endParaRPr b="1"/>
          </a:p>
          <a:p>
            <a:pPr marL="603504" indent="-603504" defTabSz="2413955">
              <a:spcBef>
                <a:spcPts val="4400"/>
              </a:spcBef>
              <a:defRPr sz="4752"/>
            </a:pPr>
            <a:r>
              <a:t>For most hemodynamically stable hospitalized patients, the AABB (formerly American Association of Blood Banks) recommends transfusion for a hemoglobin level </a:t>
            </a:r>
            <a:r>
              <a:rPr b="1"/>
              <a:t>less than 7 g/dL (70 g/L).</a:t>
            </a:r>
            <a:endParaRPr b="1"/>
          </a:p>
          <a:p>
            <a:pPr marL="603504" indent="-603504" defTabSz="2413955">
              <a:spcBef>
                <a:spcPts val="4400"/>
              </a:spcBef>
              <a:defRPr sz="4752"/>
            </a:pPr>
            <a:r>
              <a:t>When feasible, the diagnostic evaluation of the patient with previously unrecognized anemia should be done prior to surgery because certain types of anemia (particularly those due to sickle cell disease, hemolysis, and acute blood loss) have implications for perioperative management</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Management of perioperative Anticoagulantion with warfarin"/>
          <p:cNvSpPr txBox="1"/>
          <p:nvPr>
            <p:ph type="title"/>
          </p:nvPr>
        </p:nvSpPr>
        <p:spPr>
          <a:xfrm>
            <a:off x="1156970" y="545606"/>
            <a:ext cx="21971001" cy="1433164"/>
          </a:xfrm>
          <a:prstGeom prst="rect">
            <a:avLst/>
          </a:prstGeom>
        </p:spPr>
        <p:txBody>
          <a:bodyPr/>
          <a:lstStyle>
            <a:lvl1pPr defTabSz="1755604">
              <a:defRPr spc="-122" sz="6120"/>
            </a:lvl1pPr>
          </a:lstStyle>
          <a:p>
            <a:pPr/>
            <a:r>
              <a:t>Management of perioperative Anticoagulantion with warfarin</a:t>
            </a:r>
          </a:p>
        </p:txBody>
      </p:sp>
      <p:sp>
        <p:nvSpPr>
          <p:cNvPr id="291" name="Slide Subtitle"/>
          <p:cNvSpPr txBox="1"/>
          <p:nvPr>
            <p:ph type="body" idx="21"/>
          </p:nvPr>
        </p:nvSpPr>
        <p:spPr>
          <a:prstGeom prst="rect">
            <a:avLst/>
          </a:prstGeom>
        </p:spPr>
        <p:txBody>
          <a:bodyPr/>
          <a:lstStyle/>
          <a:p>
            <a:pPr/>
          </a:p>
        </p:txBody>
      </p:sp>
      <p:sp>
        <p:nvSpPr>
          <p:cNvPr id="292" name="Slide bullet text"/>
          <p:cNvSpPr txBox="1"/>
          <p:nvPr>
            <p:ph type="body" idx="1"/>
          </p:nvPr>
        </p:nvSpPr>
        <p:spPr>
          <a:prstGeom prst="rect">
            <a:avLst/>
          </a:prstGeom>
        </p:spPr>
        <p:txBody>
          <a:bodyPr/>
          <a:lstStyle/>
          <a:p>
            <a:pPr/>
          </a:p>
        </p:txBody>
      </p:sp>
      <p:pic>
        <p:nvPicPr>
          <p:cNvPr id="293" name="pasted-movie.heic" descr="pasted-movie.heic"/>
          <p:cNvPicPr>
            <a:picLocks noChangeAspect="1"/>
          </p:cNvPicPr>
          <p:nvPr/>
        </p:nvPicPr>
        <p:blipFill>
          <a:blip r:embed="rId2">
            <a:extLst/>
          </a:blip>
          <a:stretch>
            <a:fillRect/>
          </a:stretch>
        </p:blipFill>
        <p:spPr>
          <a:xfrm>
            <a:off x="0" y="2039637"/>
            <a:ext cx="24284941" cy="1075291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PREOPERATIVE CARDIAC RISK ASSESSMENT"/>
          <p:cNvSpPr txBox="1"/>
          <p:nvPr>
            <p:ph type="title"/>
          </p:nvPr>
        </p:nvSpPr>
        <p:spPr>
          <a:xfrm>
            <a:off x="2020138" y="5431711"/>
            <a:ext cx="21031108" cy="1912682"/>
          </a:xfrm>
          <a:prstGeom prst="rect">
            <a:avLst/>
          </a:prstGeom>
        </p:spPr>
        <p:txBody>
          <a:bodyPr/>
          <a:lstStyle>
            <a:lvl1pPr defTabSz="1633687">
              <a:defRPr spc="-155" sz="7772"/>
            </a:lvl1pPr>
          </a:lstStyle>
          <a:p>
            <a:pPr/>
            <a:r>
              <a:t>PREOPERATIVE CARDIAC RISK ASSESSMENT</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Perioperative Management of DOACs"/>
          <p:cNvSpPr txBox="1"/>
          <p:nvPr>
            <p:ph type="title"/>
          </p:nvPr>
        </p:nvSpPr>
        <p:spPr>
          <a:xfrm>
            <a:off x="3752759" y="1231367"/>
            <a:ext cx="18747108" cy="1125148"/>
          </a:xfrm>
          <a:prstGeom prst="rect">
            <a:avLst/>
          </a:prstGeom>
        </p:spPr>
        <p:txBody>
          <a:bodyPr/>
          <a:lstStyle>
            <a:lvl1pPr defTabSz="1926287">
              <a:defRPr spc="-134" sz="6715"/>
            </a:lvl1pPr>
          </a:lstStyle>
          <a:p>
            <a:pPr/>
            <a:r>
              <a:t>Perioperative Management of DOACs</a:t>
            </a:r>
          </a:p>
        </p:txBody>
      </p:sp>
      <p:sp>
        <p:nvSpPr>
          <p:cNvPr id="296" name="Slide bullet text"/>
          <p:cNvSpPr txBox="1"/>
          <p:nvPr>
            <p:ph type="body" idx="1"/>
          </p:nvPr>
        </p:nvSpPr>
        <p:spPr>
          <a:prstGeom prst="rect">
            <a:avLst/>
          </a:prstGeom>
        </p:spPr>
        <p:txBody>
          <a:bodyPr/>
          <a:lstStyle/>
          <a:p>
            <a:pPr/>
          </a:p>
        </p:txBody>
      </p:sp>
      <p:pic>
        <p:nvPicPr>
          <p:cNvPr id="297" name="pasted-movie.heic" descr="pasted-movie.heic"/>
          <p:cNvPicPr>
            <a:picLocks noChangeAspect="1"/>
          </p:cNvPicPr>
          <p:nvPr/>
        </p:nvPicPr>
        <p:blipFill>
          <a:blip r:embed="rId2">
            <a:extLst/>
          </a:blip>
          <a:stretch>
            <a:fillRect/>
          </a:stretch>
        </p:blipFill>
        <p:spPr>
          <a:xfrm>
            <a:off x="141962" y="3674119"/>
            <a:ext cx="24100076" cy="5850113"/>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PREOPERATIVE PULMONARY RISK ASSESSMENT"/>
          <p:cNvSpPr txBox="1"/>
          <p:nvPr>
            <p:ph type="title"/>
          </p:nvPr>
        </p:nvSpPr>
        <p:spPr>
          <a:xfrm>
            <a:off x="3876108" y="887297"/>
            <a:ext cx="17550545" cy="926276"/>
          </a:xfrm>
          <a:prstGeom prst="rect">
            <a:avLst/>
          </a:prstGeom>
        </p:spPr>
        <p:txBody>
          <a:bodyPr/>
          <a:lstStyle>
            <a:lvl1pPr defTabSz="1536153">
              <a:defRPr spc="-107" sz="5355"/>
            </a:lvl1pPr>
          </a:lstStyle>
          <a:p>
            <a:pPr/>
            <a:r>
              <a:t>PREOPERATIVE PULMONARY RISK ASSESSMENT</a:t>
            </a:r>
          </a:p>
        </p:txBody>
      </p:sp>
      <p:sp>
        <p:nvSpPr>
          <p:cNvPr id="300" name="Slide Subtitle"/>
          <p:cNvSpPr txBox="1"/>
          <p:nvPr>
            <p:ph type="body" idx="21"/>
          </p:nvPr>
        </p:nvSpPr>
        <p:spPr>
          <a:prstGeom prst="rect">
            <a:avLst/>
          </a:prstGeom>
        </p:spPr>
        <p:txBody>
          <a:bodyPr/>
          <a:lstStyle/>
          <a:p>
            <a:pPr/>
          </a:p>
        </p:txBody>
      </p:sp>
      <p:sp>
        <p:nvSpPr>
          <p:cNvPr id="301" name="Slide bullet text"/>
          <p:cNvSpPr txBox="1"/>
          <p:nvPr>
            <p:ph type="body" idx="1"/>
          </p:nvPr>
        </p:nvSpPr>
        <p:spPr>
          <a:prstGeom prst="rect">
            <a:avLst/>
          </a:prstGeom>
        </p:spPr>
        <p:txBody>
          <a:bodyPr/>
          <a:lstStyle/>
          <a:p>
            <a:pPr/>
          </a:p>
        </p:txBody>
      </p:sp>
      <p:pic>
        <p:nvPicPr>
          <p:cNvPr id="302" name="pasted-movie.heic" descr="pasted-movie.heic"/>
          <p:cNvPicPr>
            <a:picLocks noChangeAspect="1"/>
          </p:cNvPicPr>
          <p:nvPr/>
        </p:nvPicPr>
        <p:blipFill>
          <a:blip r:embed="rId2">
            <a:extLst/>
          </a:blip>
          <a:stretch>
            <a:fillRect/>
          </a:stretch>
        </p:blipFill>
        <p:spPr>
          <a:xfrm>
            <a:off x="880998" y="2278236"/>
            <a:ext cx="11226801" cy="11341101"/>
          </a:xfrm>
          <a:prstGeom prst="rect">
            <a:avLst/>
          </a:prstGeom>
          <a:ln w="12700">
            <a:miter lim="400000"/>
          </a:ln>
        </p:spPr>
      </p:pic>
      <p:pic>
        <p:nvPicPr>
          <p:cNvPr id="303" name="pasted-movie.heic" descr="pasted-movie.heic"/>
          <p:cNvPicPr>
            <a:picLocks noChangeAspect="1"/>
          </p:cNvPicPr>
          <p:nvPr/>
        </p:nvPicPr>
        <p:blipFill>
          <a:blip r:embed="rId3">
            <a:extLst/>
          </a:blip>
          <a:stretch>
            <a:fillRect/>
          </a:stretch>
        </p:blipFill>
        <p:spPr>
          <a:xfrm>
            <a:off x="12309479" y="2528433"/>
            <a:ext cx="11252201" cy="10147301"/>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Management of perioperative Venous thromboembolism"/>
          <p:cNvSpPr txBox="1"/>
          <p:nvPr>
            <p:ph type="title"/>
          </p:nvPr>
        </p:nvSpPr>
        <p:spPr>
          <a:xfrm>
            <a:off x="1452912" y="586675"/>
            <a:ext cx="21971001" cy="1433164"/>
          </a:xfrm>
          <a:prstGeom prst="rect">
            <a:avLst/>
          </a:prstGeom>
        </p:spPr>
        <p:txBody>
          <a:bodyPr/>
          <a:lstStyle>
            <a:lvl1pPr defTabSz="1901904">
              <a:defRPr spc="-132" sz="6629"/>
            </a:lvl1pPr>
          </a:lstStyle>
          <a:p>
            <a:pPr/>
            <a:r>
              <a:t>Management of perioperative Venous thromboembolism </a:t>
            </a:r>
          </a:p>
        </p:txBody>
      </p:sp>
      <p:sp>
        <p:nvSpPr>
          <p:cNvPr id="306" name="Aspirin is not supported as a single agent for thromboprophylaxis.…"/>
          <p:cNvSpPr txBox="1"/>
          <p:nvPr>
            <p:ph type="body" idx="1"/>
          </p:nvPr>
        </p:nvSpPr>
        <p:spPr>
          <a:xfrm>
            <a:off x="672606" y="2482550"/>
            <a:ext cx="23531611" cy="10274453"/>
          </a:xfrm>
          <a:prstGeom prst="rect">
            <a:avLst/>
          </a:prstGeom>
        </p:spPr>
        <p:txBody>
          <a:bodyPr/>
          <a:lstStyle/>
          <a:p>
            <a:pPr marL="512063" indent="-512063" defTabSz="2048204">
              <a:spcBef>
                <a:spcPts val="3700"/>
              </a:spcBef>
              <a:defRPr sz="4032"/>
            </a:pPr>
            <a:r>
              <a:t>Aspirin is not supported as a single agent for thromboprophylaxis. </a:t>
            </a:r>
          </a:p>
          <a:p>
            <a:pPr marL="512063" indent="-512063" defTabSz="2048204">
              <a:spcBef>
                <a:spcPts val="3700"/>
              </a:spcBef>
              <a:defRPr b="1" sz="4032">
                <a:gradFill flip="none" rotWithShape="1">
                  <a:gsLst>
                    <a:gs pos="0">
                      <a:schemeClr val="accent5"/>
                    </a:gs>
                    <a:gs pos="100000">
                      <a:schemeClr val="accent5">
                        <a:lumOff val="-29866"/>
                      </a:schemeClr>
                    </a:gs>
                  </a:gsLst>
                  <a:lin ang="5400000" scaled="0"/>
                </a:gradFill>
              </a:defRPr>
            </a:pPr>
            <a:r>
              <a:t>Low-dose unfractionated heparin(UFH) (≤5000 units SC BD), </a:t>
            </a:r>
          </a:p>
          <a:p>
            <a:pPr marL="512063" indent="-512063" defTabSz="2048204">
              <a:spcBef>
                <a:spcPts val="3700"/>
              </a:spcBef>
              <a:defRPr b="1" sz="4032">
                <a:gradFill flip="none" rotWithShape="1">
                  <a:gsLst>
                    <a:gs pos="0">
                      <a:schemeClr val="accent5"/>
                    </a:gs>
                    <a:gs pos="100000">
                      <a:schemeClr val="accent5">
                        <a:lumOff val="-29866"/>
                      </a:schemeClr>
                    </a:gs>
                  </a:gsLst>
                  <a:lin ang="5400000" scaled="0"/>
                </a:gradFill>
              </a:defRPr>
            </a:pPr>
            <a:r>
              <a:t>low-molecular-weight heparin (LMWH) (e.g., enoxaparin, 30 mg BD or 40 mg OD), or </a:t>
            </a:r>
          </a:p>
          <a:p>
            <a:pPr marL="512063" indent="-512063" defTabSz="2048204">
              <a:spcBef>
                <a:spcPts val="3700"/>
              </a:spcBef>
              <a:defRPr sz="4032"/>
            </a:pPr>
            <a:r>
              <a:rPr b="1">
                <a:gradFill flip="none" rotWithShape="1">
                  <a:gsLst>
                    <a:gs pos="0">
                      <a:schemeClr val="accent5"/>
                    </a:gs>
                    <a:gs pos="100000">
                      <a:schemeClr val="accent5">
                        <a:lumOff val="-29866"/>
                      </a:schemeClr>
                    </a:gs>
                  </a:gsLst>
                  <a:lin ang="5400000" scaled="0"/>
                </a:gradFill>
              </a:rPr>
              <a:t>a pentasaccharide (fondaparinux, 2.5 mg OD)</a:t>
            </a:r>
            <a:r>
              <a:t> is appropriate for patients at </a:t>
            </a:r>
            <a:r>
              <a:rPr b="1">
                <a:gradFill flip="none" rotWithShape="1">
                  <a:gsLst>
                    <a:gs pos="0">
                      <a:schemeClr val="accent5"/>
                    </a:gs>
                    <a:gs pos="100000">
                      <a:schemeClr val="accent5">
                        <a:lumOff val="-29866"/>
                      </a:schemeClr>
                    </a:gs>
                  </a:gsLst>
                  <a:lin ang="5400000" scaled="0"/>
                </a:gradFill>
              </a:rPr>
              <a:t>moderate risk;</a:t>
            </a:r>
          </a:p>
          <a:p>
            <a:pPr marL="512063" indent="-512063" defTabSz="2048204">
              <a:spcBef>
                <a:spcPts val="3700"/>
              </a:spcBef>
              <a:defRPr sz="4032"/>
            </a:pPr>
            <a:r>
              <a:t> </a:t>
            </a:r>
            <a:r>
              <a:rPr b="1">
                <a:solidFill>
                  <a:schemeClr val="accent6"/>
                </a:solidFill>
              </a:rPr>
              <a:t>unfractionated heparin (5000 units SC TDS) - high risk patients . </a:t>
            </a:r>
            <a:endParaRPr b="1">
              <a:solidFill>
                <a:schemeClr val="accent6"/>
              </a:solidFill>
            </a:endParaRPr>
          </a:p>
          <a:p>
            <a:pPr marL="512063" indent="-512063" defTabSz="2048204">
              <a:spcBef>
                <a:spcPts val="3700"/>
              </a:spcBef>
              <a:defRPr sz="4032"/>
            </a:pPr>
            <a:r>
              <a:t>The use of direct oral anticoagulants(NOAC) may be an alternative to the use of prophylactic doses of low-dose unfractionated heparin and low-molecular-weight heparin; </a:t>
            </a:r>
          </a:p>
          <a:p>
            <a:pPr marL="512063" indent="-512063" defTabSz="2048204">
              <a:spcBef>
                <a:spcPts val="3700"/>
              </a:spcBef>
              <a:defRPr sz="4032"/>
            </a:pPr>
            <a:r>
              <a:t>among </a:t>
            </a:r>
            <a:r>
              <a:rPr b="1"/>
              <a:t>patients immobilized after nonmajor orthopedic surgery</a:t>
            </a:r>
            <a:r>
              <a:t>, </a:t>
            </a:r>
            <a:r>
              <a:rPr b="1"/>
              <a:t>rivaroxaban 10 mg once daily </a:t>
            </a:r>
            <a:r>
              <a:t>when compared to enoxaparin was associated with a decrease in venous thromboembolic events, without a significant change in bleeding. </a:t>
            </a:r>
          </a:p>
          <a:p>
            <a:pPr marL="512063" indent="-512063" defTabSz="2048204">
              <a:spcBef>
                <a:spcPts val="3700"/>
              </a:spcBef>
              <a:defRPr sz="4032"/>
            </a:pPr>
            <a:r>
              <a:rPr b="1"/>
              <a:t>Graduated compression stockings</a:t>
            </a:r>
            <a:r>
              <a:t> and </a:t>
            </a:r>
            <a:r>
              <a:rPr b="1"/>
              <a:t>pneumatic compression devices</a:t>
            </a:r>
            <a:r>
              <a:t> are useful supplements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Prophylaxis of Infective endocarditis"/>
          <p:cNvSpPr txBox="1"/>
          <p:nvPr>
            <p:ph type="title"/>
          </p:nvPr>
        </p:nvSpPr>
        <p:spPr>
          <a:xfrm>
            <a:off x="1452912" y="586675"/>
            <a:ext cx="21971001" cy="1433164"/>
          </a:xfrm>
          <a:prstGeom prst="rect">
            <a:avLst/>
          </a:prstGeom>
        </p:spPr>
        <p:txBody>
          <a:bodyPr/>
          <a:lstStyle/>
          <a:p>
            <a:pPr/>
            <a:r>
              <a:t>Prophylaxis of Infective endocarditis </a:t>
            </a:r>
          </a:p>
        </p:txBody>
      </p:sp>
      <p:pic>
        <p:nvPicPr>
          <p:cNvPr id="309" name="pasted-movie.heic" descr="pasted-movie.heic"/>
          <p:cNvPicPr>
            <a:picLocks noChangeAspect="1"/>
          </p:cNvPicPr>
          <p:nvPr/>
        </p:nvPicPr>
        <p:blipFill>
          <a:blip r:embed="rId2">
            <a:extLst/>
          </a:blip>
          <a:stretch>
            <a:fillRect/>
          </a:stretch>
        </p:blipFill>
        <p:spPr>
          <a:xfrm>
            <a:off x="12071110" y="4064318"/>
            <a:ext cx="12211691" cy="6921429"/>
          </a:xfrm>
          <a:prstGeom prst="rect">
            <a:avLst/>
          </a:prstGeom>
          <a:ln w="12700">
            <a:miter lim="400000"/>
          </a:ln>
        </p:spPr>
      </p:pic>
      <p:pic>
        <p:nvPicPr>
          <p:cNvPr id="310" name="pasted-movie.heic" descr="pasted-movie.heic"/>
          <p:cNvPicPr>
            <a:picLocks noChangeAspect="1"/>
          </p:cNvPicPr>
          <p:nvPr/>
        </p:nvPicPr>
        <p:blipFill>
          <a:blip r:embed="rId3">
            <a:extLst/>
          </a:blip>
          <a:stretch>
            <a:fillRect/>
          </a:stretch>
        </p:blipFill>
        <p:spPr>
          <a:xfrm>
            <a:off x="-168173" y="2730623"/>
            <a:ext cx="12248875" cy="9588819"/>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lide Title"/>
          <p:cNvSpPr txBox="1"/>
          <p:nvPr>
            <p:ph type="title"/>
          </p:nvPr>
        </p:nvSpPr>
        <p:spPr>
          <a:prstGeom prst="rect">
            <a:avLst/>
          </a:prstGeom>
        </p:spPr>
        <p:txBody>
          <a:bodyPr/>
          <a:lstStyle/>
          <a:p>
            <a:pPr/>
          </a:p>
        </p:txBody>
      </p:sp>
      <p:sp>
        <p:nvSpPr>
          <p:cNvPr id="313" name="Slide Subtitle"/>
          <p:cNvSpPr txBox="1"/>
          <p:nvPr>
            <p:ph type="body" idx="21"/>
          </p:nvPr>
        </p:nvSpPr>
        <p:spPr>
          <a:prstGeom prst="rect">
            <a:avLst/>
          </a:prstGeom>
        </p:spPr>
        <p:txBody>
          <a:bodyPr/>
          <a:lstStyle/>
          <a:p>
            <a:pPr/>
          </a:p>
        </p:txBody>
      </p:sp>
      <p:sp>
        <p:nvSpPr>
          <p:cNvPr id="314" name="Drugs To be continued during surgery…"/>
          <p:cNvSpPr txBox="1"/>
          <p:nvPr>
            <p:ph type="body" sz="quarter" idx="1"/>
          </p:nvPr>
        </p:nvSpPr>
        <p:spPr>
          <a:xfrm>
            <a:off x="3603729" y="9471684"/>
            <a:ext cx="12020780" cy="3859203"/>
          </a:xfrm>
          <a:prstGeom prst="rect">
            <a:avLst/>
          </a:prstGeom>
        </p:spPr>
        <p:txBody>
          <a:bodyPr/>
          <a:lstStyle/>
          <a:p>
            <a:pPr marL="402336" indent="-402336" defTabSz="1609303">
              <a:spcBef>
                <a:spcPts val="2900"/>
              </a:spcBef>
              <a:defRPr b="1" sz="3168"/>
            </a:pPr>
            <a:r>
              <a:t>Drugs To be continued during surgery</a:t>
            </a:r>
            <a:endParaRPr sz="1650"/>
          </a:p>
          <a:p>
            <a:pPr marL="402336" indent="-402336" defTabSz="1609303">
              <a:spcBef>
                <a:spcPts val="2900"/>
              </a:spcBef>
              <a:defRPr sz="3168"/>
            </a:pPr>
            <a:r>
              <a:t>CCB</a:t>
            </a:r>
          </a:p>
          <a:p>
            <a:pPr marL="402336" indent="-402336" defTabSz="1609303">
              <a:spcBef>
                <a:spcPts val="2900"/>
              </a:spcBef>
              <a:defRPr sz="3168"/>
            </a:pPr>
            <a:r>
              <a:t>Beta blockers</a:t>
            </a:r>
          </a:p>
          <a:p>
            <a:pPr marL="402336" indent="-402336" defTabSz="1609303">
              <a:spcBef>
                <a:spcPts val="2900"/>
              </a:spcBef>
              <a:defRPr sz="3168"/>
            </a:pPr>
            <a:r>
              <a:t>metformin and gliptins</a:t>
            </a:r>
          </a:p>
          <a:p>
            <a:pPr marL="402336" indent="-402336" defTabSz="1609303">
              <a:spcBef>
                <a:spcPts val="2900"/>
              </a:spcBef>
              <a:defRPr sz="3168"/>
            </a:pPr>
            <a:r>
              <a:t>Statin</a:t>
            </a:r>
          </a:p>
        </p:txBody>
      </p:sp>
      <p:graphicFrame>
        <p:nvGraphicFramePr>
          <p:cNvPr id="315" name="Table 4"/>
          <p:cNvGraphicFramePr/>
          <p:nvPr/>
        </p:nvGraphicFramePr>
        <p:xfrm>
          <a:off x="1258151" y="135102"/>
          <a:ext cx="21306315" cy="887637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7097871"/>
                <a:gridCol w="7097871"/>
                <a:gridCol w="7097871"/>
              </a:tblGrid>
              <a:tr h="679672">
                <a:tc>
                  <a:txBody>
                    <a:bodyPr/>
                    <a:lstStyle/>
                    <a:p>
                      <a:pPr algn="l" defTabSz="914400">
                        <a:defRPr b="0"/>
                      </a:pPr>
                      <a:r>
                        <a:rPr>
                          <a:solidFill>
                            <a:srgbClr val="FFFFFF"/>
                          </a:solidFill>
                          <a:latin typeface="Cambria"/>
                          <a:ea typeface="Cambria"/>
                          <a:cs typeface="Cambria"/>
                          <a:sym typeface="Cambria"/>
                        </a:rPr>
                        <a:t>DRUGS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B71E42"/>
                    </a:solidFill>
                  </a:tcPr>
                </a:tc>
                <a:tc>
                  <a:txBody>
                    <a:bodyPr/>
                    <a:lstStyle/>
                    <a:p>
                      <a:pPr algn="l" defTabSz="914400">
                        <a:defRPr b="0"/>
                      </a:pPr>
                      <a:r>
                        <a:rPr>
                          <a:solidFill>
                            <a:srgbClr val="FFFFFF"/>
                          </a:solidFill>
                          <a:latin typeface="Cambria"/>
                          <a:ea typeface="Cambria"/>
                          <a:cs typeface="Cambria"/>
                          <a:sym typeface="Cambria"/>
                        </a:rPr>
                        <a:t>STOP</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B71E42"/>
                    </a:solidFill>
                  </a:tcPr>
                </a:tc>
                <a:tc>
                  <a:txBody>
                    <a:bodyPr/>
                    <a:lstStyle/>
                    <a:p>
                      <a:pPr algn="l" defTabSz="914400">
                        <a:defRPr b="0"/>
                      </a:pPr>
                      <a:r>
                        <a:rPr>
                          <a:solidFill>
                            <a:srgbClr val="FFFFFF"/>
                          </a:solidFill>
                          <a:latin typeface="Cambria"/>
                          <a:ea typeface="Cambria"/>
                          <a:cs typeface="Cambria"/>
                          <a:sym typeface="Cambria"/>
                        </a:rPr>
                        <a:t>START</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B71E42"/>
                    </a:solidFill>
                  </a:tcPr>
                </a:tc>
              </a:tr>
              <a:tr h="679672">
                <a:tc>
                  <a:txBody>
                    <a:bodyPr/>
                    <a:lstStyle/>
                    <a:p>
                      <a:pPr algn="l" defTabSz="914400"/>
                      <a:r>
                        <a:rPr>
                          <a:latin typeface="Cambria"/>
                          <a:ea typeface="Cambria"/>
                          <a:cs typeface="Cambria"/>
                          <a:sym typeface="Cambria"/>
                        </a:rPr>
                        <a:t>ASPIRIN</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E5CBCD"/>
                    </a:solidFill>
                  </a:tcPr>
                </a:tc>
                <a:tc>
                  <a:txBody>
                    <a:bodyPr/>
                    <a:lstStyle/>
                    <a:p>
                      <a:pPr algn="l" defTabSz="914400">
                        <a:defRPr>
                          <a:latin typeface="Cambria"/>
                          <a:ea typeface="Cambria"/>
                          <a:cs typeface="Cambria"/>
                          <a:sym typeface="Cambria"/>
                        </a:defRPr>
                      </a:pPr>
                      <a:r>
                        <a:t>7-10</a:t>
                      </a:r>
                      <a:r>
                        <a:t> </a:t>
                      </a:r>
                      <a:r>
                        <a:t>days</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E5CBCD"/>
                    </a:solidFill>
                  </a:tcPr>
                </a:tc>
                <a:tc>
                  <a:txBody>
                    <a:bodyPr/>
                    <a:lstStyle/>
                    <a:p>
                      <a:pPr algn="l" defTabSz="914400"/>
                      <a:r>
                        <a:rPr>
                          <a:latin typeface="Cambria"/>
                          <a:ea typeface="Cambria"/>
                          <a:cs typeface="Cambria"/>
                          <a:sym typeface="Cambria"/>
                        </a:rPr>
                        <a:t>1-2days</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E5CBCD"/>
                    </a:solidFill>
                  </a:tcPr>
                </a:tc>
              </a:tr>
              <a:tr h="679672">
                <a:tc>
                  <a:txBody>
                    <a:bodyPr/>
                    <a:lstStyle/>
                    <a:p>
                      <a:pPr algn="l" defTabSz="914400"/>
                      <a:r>
                        <a:rPr>
                          <a:latin typeface="Cambria"/>
                          <a:ea typeface="Cambria"/>
                          <a:cs typeface="Cambria"/>
                          <a:sym typeface="Cambria"/>
                        </a:rPr>
                        <a:t>CLOPIDOGREL/TICAGRELOR</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c>
                  <a:txBody>
                    <a:bodyPr/>
                    <a:lstStyle/>
                    <a:p>
                      <a:pPr algn="l" defTabSz="914400">
                        <a:defRPr>
                          <a:latin typeface="Cambria"/>
                          <a:ea typeface="Cambria"/>
                          <a:cs typeface="Cambria"/>
                          <a:sym typeface="Cambria"/>
                        </a:defRPr>
                      </a:pPr>
                      <a:r>
                        <a:t>5-7</a:t>
                      </a:r>
                      <a:r>
                        <a:t> </a:t>
                      </a:r>
                      <a:r>
                        <a:t>days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c>
                  <a:txBody>
                    <a:bodyPr/>
                    <a:lstStyle/>
                    <a:p>
                      <a:pPr algn="l" defTabSz="914400">
                        <a:defRPr>
                          <a:latin typeface="Cambria"/>
                          <a:ea typeface="Cambria"/>
                          <a:cs typeface="Cambria"/>
                          <a:sym typeface="Cambria"/>
                        </a:defRPr>
                      </a:pPr>
                      <a:r>
                        <a:t> </a:t>
                      </a:r>
                      <a:r>
                        <a:t>1-2days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r>
              <a:tr h="679672">
                <a:tc>
                  <a:txBody>
                    <a:bodyPr/>
                    <a:lstStyle/>
                    <a:p>
                      <a:pPr algn="l" defTabSz="914400"/>
                      <a:r>
                        <a:rPr>
                          <a:latin typeface="Cambria"/>
                          <a:ea typeface="Cambria"/>
                          <a:cs typeface="Cambria"/>
                          <a:sym typeface="Cambria"/>
                        </a:rPr>
                        <a:t>PRASUGREL</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c>
                  <a:txBody>
                    <a:bodyPr/>
                    <a:lstStyle/>
                    <a:p>
                      <a:pPr algn="l" defTabSz="914400"/>
                      <a:r>
                        <a:rPr>
                          <a:latin typeface="Cambria"/>
                          <a:ea typeface="Cambria"/>
                          <a:cs typeface="Cambria"/>
                          <a:sym typeface="Cambria"/>
                        </a:rPr>
                        <a:t>7 days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c>
                  <a:txBody>
                    <a:bodyPr/>
                    <a:lstStyle/>
                    <a:p>
                      <a:pPr algn="l" defTabSz="914400"/>
                      <a:r>
                        <a:rPr>
                          <a:latin typeface="Cambria"/>
                          <a:ea typeface="Cambria"/>
                          <a:cs typeface="Cambria"/>
                          <a:sym typeface="Cambria"/>
                        </a:rPr>
                        <a:t>1-2days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r>
              <a:tr h="679672">
                <a:tc>
                  <a:txBody>
                    <a:bodyPr/>
                    <a:lstStyle/>
                    <a:p>
                      <a:pPr algn="l" defTabSz="914400"/>
                      <a:r>
                        <a:rPr>
                          <a:latin typeface="Cambria"/>
                          <a:ea typeface="Cambria"/>
                          <a:cs typeface="Cambria"/>
                          <a:sym typeface="Cambria"/>
                        </a:rPr>
                        <a:t>WARFARIN</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c>
                  <a:txBody>
                    <a:bodyPr/>
                    <a:lstStyle/>
                    <a:p>
                      <a:pPr algn="l" defTabSz="914400">
                        <a:defRPr>
                          <a:latin typeface="Cambria"/>
                          <a:ea typeface="Cambria"/>
                          <a:cs typeface="Cambria"/>
                          <a:sym typeface="Cambria"/>
                        </a:defRPr>
                      </a:pPr>
                      <a:r>
                        <a:t>5</a:t>
                      </a:r>
                      <a:r>
                        <a:t> </a:t>
                      </a:r>
                      <a:r>
                        <a:t>days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c>
                  <a:txBody>
                    <a:bodyPr/>
                    <a:lstStyle/>
                    <a:p>
                      <a:pPr algn="l" defTabSz="914400">
                        <a:defRPr>
                          <a:latin typeface="Cambria"/>
                          <a:ea typeface="Cambria"/>
                          <a:cs typeface="Cambria"/>
                          <a:sym typeface="Cambria"/>
                        </a:defRPr>
                      </a:pPr>
                      <a:r>
                        <a:t> </a:t>
                      </a:r>
                      <a:r>
                        <a:t>On the evening</a:t>
                      </a:r>
                      <a:r>
                        <a:t> </a:t>
                      </a:r>
                      <a:r>
                        <a:t>with bridinging</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r>
              <a:tr h="679672">
                <a:tc>
                  <a:txBody>
                    <a:bodyPr/>
                    <a:lstStyle/>
                    <a:p>
                      <a:pPr algn="l" defTabSz="914400"/>
                      <a:r>
                        <a:rPr>
                          <a:latin typeface="Cambria"/>
                          <a:ea typeface="Cambria"/>
                          <a:cs typeface="Cambria"/>
                          <a:sym typeface="Cambria"/>
                        </a:rPr>
                        <a:t>ACENOCOUMARALS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c>
                  <a:txBody>
                    <a:bodyPr/>
                    <a:lstStyle/>
                    <a:p>
                      <a:pPr algn="l" defTabSz="914400">
                        <a:defRPr>
                          <a:latin typeface="Cambria"/>
                          <a:ea typeface="Cambria"/>
                          <a:cs typeface="Cambria"/>
                          <a:sym typeface="Cambria"/>
                        </a:defRPr>
                      </a:pPr>
                      <a:r>
                        <a:t>4</a:t>
                      </a:r>
                      <a:r>
                        <a:t> </a:t>
                      </a:r>
                      <a:r>
                        <a:t>Days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c>
                  <a:txBody>
                    <a:bodyPr/>
                    <a:lstStyle/>
                    <a:p>
                      <a:pPr algn="l" defTabSz="914400">
                        <a:defRPr>
                          <a:latin typeface="Cambria"/>
                          <a:ea typeface="Cambria"/>
                          <a:cs typeface="Cambria"/>
                          <a:sym typeface="Cambria"/>
                        </a:defRPr>
                      </a:pPr>
                      <a:r>
                        <a:t> </a:t>
                      </a:r>
                      <a:r>
                        <a:t>On the evening with bridging</a:t>
                      </a:r>
                      <a:r>
                        <a:t>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r>
              <a:tr h="679672">
                <a:tc>
                  <a:txBody>
                    <a:bodyPr/>
                    <a:lstStyle/>
                    <a:p>
                      <a:pPr algn="l" defTabSz="914400"/>
                      <a:r>
                        <a:rPr>
                          <a:latin typeface="Cambria"/>
                          <a:ea typeface="Cambria"/>
                          <a:cs typeface="Cambria"/>
                          <a:sym typeface="Cambria"/>
                        </a:rPr>
                        <a:t>DABIGATRAN</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c>
                  <a:txBody>
                    <a:bodyPr/>
                    <a:lstStyle/>
                    <a:p>
                      <a:pPr algn="l" defTabSz="914400"/>
                      <a:r>
                        <a:rPr>
                          <a:latin typeface="Cambria"/>
                          <a:ea typeface="Cambria"/>
                          <a:cs typeface="Cambria"/>
                          <a:sym typeface="Cambria"/>
                        </a:rPr>
                        <a:t>2-5 before depend on CrCl</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c>
                  <a:txBody>
                    <a:bodyPr/>
                    <a:lstStyle/>
                    <a:p>
                      <a:pPr algn="l" defTabSz="914400"/>
                      <a:r>
                        <a:rPr>
                          <a:latin typeface="Cambria"/>
                          <a:ea typeface="Cambria"/>
                          <a:cs typeface="Cambria"/>
                          <a:sym typeface="Cambria"/>
                        </a:rPr>
                        <a:t>1-2days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r>
              <a:tr h="1100683">
                <a:tc>
                  <a:txBody>
                    <a:bodyPr/>
                    <a:lstStyle/>
                    <a:p>
                      <a:pPr algn="l" defTabSz="914400"/>
                      <a:r>
                        <a:rPr>
                          <a:latin typeface="Cambria"/>
                          <a:ea typeface="Cambria"/>
                          <a:cs typeface="Cambria"/>
                          <a:sym typeface="Cambria"/>
                        </a:rPr>
                        <a:t>ENDOXABAN/RIVAROXABAN/APIXABAN</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c>
                  <a:txBody>
                    <a:bodyPr/>
                    <a:lstStyle/>
                    <a:p>
                      <a:pPr algn="l" defTabSz="914400"/>
                      <a:r>
                        <a:rPr>
                          <a:latin typeface="Cambria"/>
                          <a:ea typeface="Cambria"/>
                          <a:cs typeface="Cambria"/>
                          <a:sym typeface="Cambria"/>
                        </a:rPr>
                        <a:t>2-3 days depend on crcl</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c>
                  <a:txBody>
                    <a:bodyPr/>
                    <a:lstStyle/>
                    <a:p>
                      <a:pPr algn="l" defTabSz="914400"/>
                      <a:r>
                        <a:rPr>
                          <a:latin typeface="Cambria"/>
                          <a:ea typeface="Cambria"/>
                          <a:cs typeface="Cambria"/>
                          <a:sym typeface="Cambria"/>
                        </a:rPr>
                        <a:t>1-2days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r>
              <a:tr h="966272">
                <a:tc>
                  <a:txBody>
                    <a:bodyPr/>
                    <a:lstStyle/>
                    <a:p>
                      <a:pPr algn="l" defTabSz="914400"/>
                      <a:r>
                        <a:rPr>
                          <a:latin typeface="Cambria"/>
                          <a:ea typeface="Cambria"/>
                          <a:cs typeface="Cambria"/>
                          <a:sym typeface="Cambria"/>
                        </a:rPr>
                        <a:t>ACE I/ARB</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c>
                  <a:txBody>
                    <a:bodyPr/>
                    <a:lstStyle/>
                    <a:p>
                      <a:pPr algn="l" defTabSz="914400"/>
                      <a:r>
                        <a:rPr>
                          <a:latin typeface="Cambria"/>
                          <a:ea typeface="Cambria"/>
                          <a:cs typeface="Cambria"/>
                          <a:sym typeface="Cambria"/>
                        </a:rPr>
                        <a:t>24 hrs before</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c>
                  <a:txBody>
                    <a:bodyPr/>
                    <a:lstStyle/>
                    <a:p>
                      <a:pPr algn="l" defTabSz="914400">
                        <a:defRPr>
                          <a:latin typeface="Cambria"/>
                          <a:ea typeface="Cambria"/>
                          <a:cs typeface="Cambria"/>
                          <a:sym typeface="Cambria"/>
                        </a:defRPr>
                      </a:pPr>
                      <a:r>
                        <a:t>As soon</a:t>
                      </a:r>
                      <a:r>
                        <a:t> </a:t>
                      </a:r>
                      <a:r>
                        <a:t>as pt started</a:t>
                      </a:r>
                      <a:r>
                        <a:t> </a:t>
                      </a:r>
                      <a:r>
                        <a:t>on oral diet</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r>
              <a:tr h="679672">
                <a:tc>
                  <a:txBody>
                    <a:bodyPr/>
                    <a:lstStyle/>
                    <a:p>
                      <a:pPr algn="l" defTabSz="914400"/>
                      <a:r>
                        <a:rPr>
                          <a:latin typeface="Cambria"/>
                          <a:ea typeface="Cambria"/>
                          <a:cs typeface="Cambria"/>
                          <a:sym typeface="Cambria"/>
                        </a:rPr>
                        <a:t>DIURETICS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c>
                  <a:txBody>
                    <a:bodyPr/>
                    <a:lstStyle/>
                    <a:p>
                      <a:pPr algn="l" defTabSz="914400"/>
                      <a:r>
                        <a:rPr>
                          <a:latin typeface="Cambria"/>
                          <a:ea typeface="Cambria"/>
                          <a:cs typeface="Cambria"/>
                          <a:sym typeface="Cambria"/>
                        </a:rPr>
                        <a:t>24 hrs before</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c>
                  <a:txBody>
                    <a:bodyPr/>
                    <a:lstStyle/>
                    <a:p>
                      <a:pPr algn="l" defTabSz="914400"/>
                      <a:r>
                        <a:rPr>
                          <a:latin typeface="Cambria"/>
                          <a:ea typeface="Cambria"/>
                          <a:cs typeface="Cambria"/>
                          <a:sym typeface="Cambria"/>
                        </a:rPr>
                        <a:t>“</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r>
              <a:tr h="679672">
                <a:tc>
                  <a:txBody>
                    <a:bodyPr/>
                    <a:lstStyle/>
                    <a:p>
                      <a:pPr algn="l" defTabSz="914400"/>
                      <a:r>
                        <a:rPr>
                          <a:latin typeface="Cambria"/>
                          <a:ea typeface="Cambria"/>
                          <a:cs typeface="Cambria"/>
                          <a:sym typeface="Cambria"/>
                        </a:rPr>
                        <a:t>SULFONYLUREAS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c>
                  <a:txBody>
                    <a:bodyPr/>
                    <a:lstStyle/>
                    <a:p>
                      <a:pPr algn="l" defTabSz="914400"/>
                      <a:r>
                        <a:rPr>
                          <a:latin typeface="Cambria"/>
                          <a:ea typeface="Cambria"/>
                          <a:cs typeface="Cambria"/>
                          <a:sym typeface="Cambria"/>
                        </a:rPr>
                        <a:t>Omit morning dose</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c>
                  <a:txBody>
                    <a:bodyPr/>
                    <a:lstStyle/>
                    <a:p>
                      <a:pPr algn="l" defTabSz="914400">
                        <a:defRPr>
                          <a:latin typeface="Cambria"/>
                          <a:ea typeface="Cambria"/>
                          <a:cs typeface="Cambria"/>
                          <a:sym typeface="Cambria"/>
                        </a:defRPr>
                      </a:pPr>
                      <a:r>
                        <a:t>     </a:t>
                      </a:r>
                      <a:r>
                        <a:t>“</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3E7E8"/>
                    </a:solidFill>
                  </a:tcPr>
                </a:tc>
              </a:tr>
              <a:tr h="679672">
                <a:tc>
                  <a:txBody>
                    <a:bodyPr/>
                    <a:lstStyle/>
                    <a:p>
                      <a:pPr algn="l" defTabSz="914400"/>
                      <a:r>
                        <a:rPr>
                          <a:latin typeface="Cambria"/>
                          <a:ea typeface="Cambria"/>
                          <a:cs typeface="Cambria"/>
                          <a:sym typeface="Cambria"/>
                        </a:rPr>
                        <a:t>SGLT2 I</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c>
                  <a:txBody>
                    <a:bodyPr/>
                    <a:lstStyle/>
                    <a:p>
                      <a:pPr algn="l" defTabSz="914400">
                        <a:defRPr>
                          <a:latin typeface="Cambria"/>
                          <a:ea typeface="Cambria"/>
                          <a:cs typeface="Cambria"/>
                          <a:sym typeface="Cambria"/>
                        </a:defRPr>
                      </a:pPr>
                      <a:r>
                        <a:t> </a:t>
                      </a:r>
                      <a:r>
                        <a:t>Omit the morning dose</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c>
                  <a:txBody>
                    <a:bodyPr/>
                    <a:lstStyle/>
                    <a:p>
                      <a:pPr algn="l" defTabSz="914400">
                        <a:defRPr>
                          <a:latin typeface="Cambria"/>
                          <a:ea typeface="Cambria"/>
                          <a:cs typeface="Cambria"/>
                          <a:sym typeface="Cambria"/>
                        </a:defRPr>
                      </a:pPr>
                      <a:r>
                        <a:t>   </a:t>
                      </a:r>
                      <a:r>
                        <a:t>“</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5CBCD"/>
                    </a:solidFill>
                  </a:tcPr>
                </a:tc>
              </a:tr>
            </a:tbl>
          </a:graphicData>
        </a:graphic>
      </p:graphicFrame>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hank you"/>
          <p:cNvSpPr txBox="1"/>
          <p:nvPr>
            <p:ph type="title"/>
          </p:nvPr>
        </p:nvSpPr>
        <p:spPr>
          <a:prstGeom prst="rect">
            <a:avLst/>
          </a:prstGeom>
        </p:spPr>
        <p:txBody>
          <a:bodyPr/>
          <a:lstStyle/>
          <a:p>
            <a:pPr/>
            <a:r>
              <a:t>			</a:t>
            </a:r>
            <a:r>
              <a:rPr b="1" spc="-237" sz="11900">
                <a:gradFill flip="none" rotWithShape="1">
                  <a:gsLst>
                    <a:gs pos="0">
                      <a:schemeClr val="accent6">
                        <a:lumOff val="16230"/>
                      </a:schemeClr>
                    </a:gs>
                    <a:gs pos="100000">
                      <a:schemeClr val="accent6">
                        <a:satOff val="-16844"/>
                        <a:lumOff val="-30747"/>
                      </a:schemeClr>
                    </a:gs>
                  </a:gsLst>
                  <a:lin ang="5400000" scaled="0"/>
                </a:gradFill>
                <a:latin typeface="+mn-lt"/>
                <a:ea typeface="+mn-ea"/>
                <a:cs typeface="+mn-cs"/>
                <a:sym typeface="Helvetica Neue"/>
              </a:rPr>
              <a:t>Thank you</a:t>
            </a:r>
            <a:r>
              <a:rPr>
                <a:gradFill flip="none" rotWithShape="1">
                  <a:gsLst>
                    <a:gs pos="0">
                      <a:schemeClr val="accent6">
                        <a:lumOff val="16230"/>
                      </a:schemeClr>
                    </a:gs>
                    <a:gs pos="100000">
                      <a:schemeClr val="accent6">
                        <a:satOff val="-16844"/>
                        <a:lumOff val="-30747"/>
                      </a:schemeClr>
                    </a:gs>
                  </a:gsLst>
                  <a:lin ang="5400000" scaled="0"/>
                </a:gradFill>
              </a:rP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Clinical tools for cardiac risk Assessment"/>
          <p:cNvSpPr txBox="1"/>
          <p:nvPr>
            <p:ph type="title"/>
          </p:nvPr>
        </p:nvSpPr>
        <p:spPr>
          <a:prstGeom prst="rect">
            <a:avLst/>
          </a:prstGeom>
        </p:spPr>
        <p:txBody>
          <a:bodyPr/>
          <a:lstStyle/>
          <a:p>
            <a:pPr/>
            <a:r>
              <a:t>Clinical tools for cardiac risk Assessment </a:t>
            </a:r>
          </a:p>
        </p:txBody>
      </p:sp>
      <p:sp>
        <p:nvSpPr>
          <p:cNvPr id="183" name="American College of Surgeons’ National Surgical Quality Improvement Program (NSQIP) risk calculator…"/>
          <p:cNvSpPr txBox="1"/>
          <p:nvPr>
            <p:ph type="body" sz="half" idx="1"/>
          </p:nvPr>
        </p:nvSpPr>
        <p:spPr>
          <a:xfrm>
            <a:off x="1795688" y="4277833"/>
            <a:ext cx="21252847" cy="6261447"/>
          </a:xfrm>
          <a:prstGeom prst="rect">
            <a:avLst/>
          </a:prstGeom>
        </p:spPr>
        <p:txBody>
          <a:bodyPr/>
          <a:lstStyle/>
          <a:p>
            <a:pPr/>
            <a:r>
              <a:t>American College of Surgeons’ National Surgical Quality Improvement Program (NSQIP) risk calculator </a:t>
            </a:r>
          </a:p>
          <a:p>
            <a:pPr/>
            <a:r>
              <a:t>Revised Cardiac Risk Index (RCRI)</a:t>
            </a:r>
          </a:p>
          <a:p>
            <a:pPr/>
            <a:r>
              <a:t>Surgical Outcome Risk Tool (SORT)</a:t>
            </a:r>
          </a:p>
          <a:p>
            <a:pPr/>
            <a:r>
              <a:t>American University of Beirut (AUB)-HAS2 Cardiovascular Risk Index.</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Revised Cardiac Risk Index (RCRI)"/>
          <p:cNvSpPr txBox="1"/>
          <p:nvPr>
            <p:ph type="title"/>
          </p:nvPr>
        </p:nvSpPr>
        <p:spPr>
          <a:xfrm>
            <a:off x="4026189" y="236000"/>
            <a:ext cx="16331622" cy="1236767"/>
          </a:xfrm>
          <a:prstGeom prst="rect">
            <a:avLst/>
          </a:prstGeom>
        </p:spPr>
        <p:txBody>
          <a:bodyPr/>
          <a:lstStyle>
            <a:lvl1pPr defTabSz="2145738">
              <a:defRPr spc="-149" sz="7480"/>
            </a:lvl1pPr>
          </a:lstStyle>
          <a:p>
            <a:pPr/>
            <a:r>
              <a:t>Revised Cardiac Risk Index (RCRI)</a:t>
            </a:r>
          </a:p>
        </p:txBody>
      </p:sp>
      <p:sp>
        <p:nvSpPr>
          <p:cNvPr id="186" name="Slide Subtitle"/>
          <p:cNvSpPr txBox="1"/>
          <p:nvPr>
            <p:ph type="body" idx="21"/>
          </p:nvPr>
        </p:nvSpPr>
        <p:spPr>
          <a:prstGeom prst="rect">
            <a:avLst/>
          </a:prstGeom>
        </p:spPr>
        <p:txBody>
          <a:bodyPr/>
          <a:lstStyle/>
          <a:p>
            <a:pPr/>
          </a:p>
        </p:txBody>
      </p:sp>
      <p:sp>
        <p:nvSpPr>
          <p:cNvPr id="187" name="Cardiac events include…"/>
          <p:cNvSpPr txBox="1"/>
          <p:nvPr>
            <p:ph type="body" sz="quarter" idx="1"/>
          </p:nvPr>
        </p:nvSpPr>
        <p:spPr>
          <a:xfrm>
            <a:off x="11891984" y="7464360"/>
            <a:ext cx="11659622" cy="5655414"/>
          </a:xfrm>
          <a:prstGeom prst="rect">
            <a:avLst/>
          </a:prstGeom>
        </p:spPr>
        <p:txBody>
          <a:bodyPr/>
          <a:lstStyle/>
          <a:p>
            <a:pPr marL="520700" indent="-520700" defTabSz="1999437">
              <a:spcBef>
                <a:spcPts val="3600"/>
              </a:spcBef>
              <a:defRPr b="1" sz="4100">
                <a:latin typeface="Arial"/>
                <a:ea typeface="Arial"/>
                <a:cs typeface="Arial"/>
                <a:sym typeface="Arial"/>
              </a:defRPr>
            </a:pPr>
            <a:r>
              <a:t>Cardiac events include</a:t>
            </a:r>
          </a:p>
          <a:p>
            <a:pPr marL="0" indent="0" defTabSz="1999437">
              <a:spcBef>
                <a:spcPts val="3600"/>
              </a:spcBef>
              <a:buSzTx/>
              <a:buNone/>
              <a:defRPr sz="3936"/>
            </a:pPr>
            <a:r>
              <a:t>	M</a:t>
            </a:r>
            <a:r>
              <a:rPr>
                <a:latin typeface="Arial"/>
                <a:ea typeface="Arial"/>
                <a:cs typeface="Arial"/>
                <a:sym typeface="Arial"/>
              </a:rPr>
              <a:t>yocardial Infarction, </a:t>
            </a:r>
            <a:endParaRPr>
              <a:latin typeface="Arial"/>
              <a:ea typeface="Arial"/>
              <a:cs typeface="Arial"/>
              <a:sym typeface="Arial"/>
            </a:endParaRPr>
          </a:p>
          <a:p>
            <a:pPr marL="0" indent="0" defTabSz="1999437">
              <a:spcBef>
                <a:spcPts val="3600"/>
              </a:spcBef>
              <a:buSzTx/>
              <a:buNone/>
              <a:defRPr sz="3936">
                <a:latin typeface="Arial"/>
                <a:ea typeface="Arial"/>
                <a:cs typeface="Arial"/>
                <a:sym typeface="Arial"/>
              </a:defRPr>
            </a:pPr>
            <a:r>
              <a:t>	Pulmonary Edema, </a:t>
            </a:r>
          </a:p>
          <a:p>
            <a:pPr marL="0" indent="0" defTabSz="1999437">
              <a:spcBef>
                <a:spcPts val="3600"/>
              </a:spcBef>
              <a:buSzTx/>
              <a:buNone/>
              <a:defRPr sz="3936">
                <a:latin typeface="Arial"/>
                <a:ea typeface="Arial"/>
                <a:cs typeface="Arial"/>
                <a:sym typeface="Arial"/>
              </a:defRPr>
            </a:pPr>
            <a:r>
              <a:t>	Ventricular Fibrillation, </a:t>
            </a:r>
          </a:p>
          <a:p>
            <a:pPr marL="0" indent="0" defTabSz="1999437">
              <a:spcBef>
                <a:spcPts val="3600"/>
              </a:spcBef>
              <a:buSzTx/>
              <a:buNone/>
              <a:defRPr sz="3936">
                <a:latin typeface="Arial"/>
                <a:ea typeface="Arial"/>
                <a:cs typeface="Arial"/>
                <a:sym typeface="Arial"/>
              </a:defRPr>
            </a:pPr>
            <a:r>
              <a:t>	Cardiac Asystole, </a:t>
            </a:r>
          </a:p>
          <a:p>
            <a:pPr marL="0" indent="0" defTabSz="1999437">
              <a:spcBef>
                <a:spcPts val="3600"/>
              </a:spcBef>
              <a:buSzTx/>
              <a:buNone/>
              <a:defRPr sz="3936">
                <a:latin typeface="Arial"/>
                <a:ea typeface="Arial"/>
                <a:cs typeface="Arial"/>
                <a:sym typeface="Arial"/>
              </a:defRPr>
            </a:pPr>
            <a:r>
              <a:t>	Complete Heart Block.</a:t>
            </a:r>
          </a:p>
        </p:txBody>
      </p:sp>
      <p:pic>
        <p:nvPicPr>
          <p:cNvPr id="188" name="pasted-movie.heic" descr="pasted-movie.heic"/>
          <p:cNvPicPr>
            <a:picLocks noChangeAspect="1"/>
          </p:cNvPicPr>
          <p:nvPr/>
        </p:nvPicPr>
        <p:blipFill>
          <a:blip r:embed="rId2">
            <a:extLst/>
          </a:blip>
          <a:stretch>
            <a:fillRect/>
          </a:stretch>
        </p:blipFill>
        <p:spPr>
          <a:xfrm>
            <a:off x="278519" y="1448772"/>
            <a:ext cx="9491147" cy="13371764"/>
          </a:xfrm>
          <a:prstGeom prst="rect">
            <a:avLst/>
          </a:prstGeom>
          <a:ln w="12700">
            <a:miter lim="400000"/>
          </a:ln>
        </p:spPr>
      </p:pic>
      <p:pic>
        <p:nvPicPr>
          <p:cNvPr id="189" name="pasted-movie.heic" descr="pasted-movie.heic"/>
          <p:cNvPicPr>
            <a:picLocks noChangeAspect="1"/>
          </p:cNvPicPr>
          <p:nvPr/>
        </p:nvPicPr>
        <p:blipFill>
          <a:blip r:embed="rId3">
            <a:extLst/>
          </a:blip>
          <a:stretch>
            <a:fillRect/>
          </a:stretch>
        </p:blipFill>
        <p:spPr>
          <a:xfrm>
            <a:off x="11652946" y="1969381"/>
            <a:ext cx="10482934" cy="474585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Composite algorithm for Cardiac Risk Assessment and Stratification in patients undergoing Non-cardiac surgery"/>
          <p:cNvSpPr txBox="1"/>
          <p:nvPr>
            <p:ph type="title"/>
          </p:nvPr>
        </p:nvSpPr>
        <p:spPr>
          <a:xfrm>
            <a:off x="1322707" y="-14708"/>
            <a:ext cx="21738587" cy="2327041"/>
          </a:xfrm>
          <a:prstGeom prst="rect">
            <a:avLst/>
          </a:prstGeom>
        </p:spPr>
        <p:txBody>
          <a:bodyPr/>
          <a:lstStyle>
            <a:lvl1pPr defTabSz="1877520">
              <a:defRPr spc="-130" sz="6544"/>
            </a:lvl1pPr>
          </a:lstStyle>
          <a:p>
            <a:pPr/>
            <a:r>
              <a:t>Composite algorithm for Cardiac Risk Assessment and Stratification in patients undergoing Non-cardiac surgery</a:t>
            </a:r>
          </a:p>
        </p:txBody>
      </p:sp>
      <p:sp>
        <p:nvSpPr>
          <p:cNvPr id="192" name="Pharmacologic stress testing…"/>
          <p:cNvSpPr txBox="1"/>
          <p:nvPr>
            <p:ph type="body" sz="quarter" idx="1"/>
          </p:nvPr>
        </p:nvSpPr>
        <p:spPr>
          <a:xfrm>
            <a:off x="17478836" y="4385483"/>
            <a:ext cx="6750488" cy="6750487"/>
          </a:xfrm>
          <a:prstGeom prst="rect">
            <a:avLst/>
          </a:prstGeom>
        </p:spPr>
        <p:txBody>
          <a:bodyPr/>
          <a:lstStyle/>
          <a:p>
            <a:pPr marL="512063" indent="-512063" defTabSz="2048204">
              <a:spcBef>
                <a:spcPts val="3700"/>
              </a:spcBef>
              <a:defRPr b="1" sz="4032" u="sng"/>
            </a:pPr>
            <a:r>
              <a:t>Pharmacologic stress testing </a:t>
            </a:r>
          </a:p>
          <a:p>
            <a:pPr marL="512063" indent="-512063" defTabSz="2048204">
              <a:spcBef>
                <a:spcPts val="3700"/>
              </a:spcBef>
              <a:defRPr sz="4032"/>
            </a:pPr>
            <a:r>
              <a:t>Dobutamine stress ECHO</a:t>
            </a:r>
          </a:p>
          <a:p>
            <a:pPr marL="512063" indent="-512063" defTabSz="2048204">
              <a:spcBef>
                <a:spcPts val="3700"/>
              </a:spcBef>
              <a:defRPr sz="4032"/>
            </a:pPr>
            <a:r>
              <a:t>Myocardial Perfusion imaging with coronary vasodilator stress (dipyridamole, adenosine, or regadenoson) with thallium-201 and/or technetium-99m</a:t>
            </a:r>
          </a:p>
        </p:txBody>
      </p:sp>
      <p:pic>
        <p:nvPicPr>
          <p:cNvPr id="193" name="pasted-movie.heic" descr="pasted-movie.heic"/>
          <p:cNvPicPr>
            <a:picLocks noChangeAspect="1"/>
          </p:cNvPicPr>
          <p:nvPr/>
        </p:nvPicPr>
        <p:blipFill>
          <a:blip r:embed="rId2">
            <a:extLst/>
          </a:blip>
          <a:stretch>
            <a:fillRect/>
          </a:stretch>
        </p:blipFill>
        <p:spPr>
          <a:xfrm>
            <a:off x="6287" y="2121426"/>
            <a:ext cx="17254776" cy="112786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Patients with moderate or greater (≥4 METs) functional capacity (e.g., climbing up a flight of stairs, walking up a hill, or walking on level ground at 4 mph)…"/>
          <p:cNvSpPr txBox="1"/>
          <p:nvPr>
            <p:ph type="body" sz="quarter" idx="1"/>
          </p:nvPr>
        </p:nvSpPr>
        <p:spPr>
          <a:xfrm>
            <a:off x="11618889" y="6618611"/>
            <a:ext cx="9200924" cy="5485834"/>
          </a:xfrm>
          <a:prstGeom prst="rect">
            <a:avLst/>
          </a:prstGeom>
        </p:spPr>
        <p:txBody>
          <a:bodyPr/>
          <a:lstStyle/>
          <a:p>
            <a:pPr marL="505968" indent="-505968" defTabSz="2023821">
              <a:spcBef>
                <a:spcPts val="3700"/>
              </a:spcBef>
              <a:defRPr sz="3984"/>
            </a:pPr>
            <a:r>
              <a:t>Patients with </a:t>
            </a:r>
            <a:r>
              <a:rPr b="1"/>
              <a:t>moderate or greater (≥4 METs) functional capacity</a:t>
            </a:r>
            <a:r>
              <a:t> (e.g., climbing up a flight of stairs, walking up a hill, or walking on level ground at 4 mph) </a:t>
            </a:r>
          </a:p>
          <a:p>
            <a:pPr marL="505968" indent="-505968" defTabSz="2023821">
              <a:spcBef>
                <a:spcPts val="3700"/>
              </a:spcBef>
              <a:defRPr sz="3984"/>
            </a:pPr>
          </a:p>
          <a:p>
            <a:pPr marL="505968" indent="-505968" defTabSz="2023821">
              <a:spcBef>
                <a:spcPts val="3700"/>
              </a:spcBef>
              <a:defRPr sz="3984"/>
            </a:pPr>
            <a:r>
              <a:t>generally should not undergo further noninvasive cardiac testing</a:t>
            </a:r>
          </a:p>
        </p:txBody>
      </p:sp>
      <p:pic>
        <p:nvPicPr>
          <p:cNvPr id="196" name="pasted-movie.heic" descr="pasted-movie.heic"/>
          <p:cNvPicPr>
            <a:picLocks noChangeAspect="1"/>
          </p:cNvPicPr>
          <p:nvPr/>
        </p:nvPicPr>
        <p:blipFill>
          <a:blip r:embed="rId2">
            <a:extLst/>
          </a:blip>
          <a:stretch>
            <a:fillRect/>
          </a:stretch>
        </p:blipFill>
        <p:spPr>
          <a:xfrm>
            <a:off x="13039315" y="388588"/>
            <a:ext cx="11167016" cy="4867974"/>
          </a:xfrm>
          <a:prstGeom prst="rect">
            <a:avLst/>
          </a:prstGeom>
          <a:ln w="12700">
            <a:miter lim="400000"/>
          </a:ln>
        </p:spPr>
      </p:pic>
      <p:pic>
        <p:nvPicPr>
          <p:cNvPr id="197" name="pasted-movie.heic" descr="pasted-movie.heic"/>
          <p:cNvPicPr>
            <a:picLocks noChangeAspect="1"/>
          </p:cNvPicPr>
          <p:nvPr/>
        </p:nvPicPr>
        <p:blipFill>
          <a:blip r:embed="rId3">
            <a:extLst/>
          </a:blip>
          <a:stretch>
            <a:fillRect/>
          </a:stretch>
        </p:blipFill>
        <p:spPr>
          <a:xfrm>
            <a:off x="364485" y="494041"/>
            <a:ext cx="12197902" cy="4657068"/>
          </a:xfrm>
          <a:prstGeom prst="rect">
            <a:avLst/>
          </a:prstGeom>
          <a:ln w="12700">
            <a:miter lim="400000"/>
          </a:ln>
        </p:spPr>
      </p:pic>
      <p:sp>
        <p:nvSpPr>
          <p:cNvPr id="198" name="patients with poor (&lt;4 METs) or unknown functional capacity  (inability to walk four blocks or climb two flights of stairs at a normal pace or to meet a MET level of 4 (e.g., carrying objects of 15–20 lb. or playing golf or doubles tennis)…"/>
          <p:cNvSpPr txBox="1"/>
          <p:nvPr/>
        </p:nvSpPr>
        <p:spPr>
          <a:xfrm>
            <a:off x="393191" y="6347033"/>
            <a:ext cx="10020691" cy="57667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a:buSzPct val="123000"/>
              <a:buChar char="•"/>
              <a:defRPr sz="3600"/>
            </a:pPr>
            <a:r>
              <a:rPr b="1"/>
              <a:t>patients with poor (&lt;4 METs) or unknown functional capacity		</a:t>
            </a:r>
            <a:r>
              <a:t>(inability to walk four blocks or climb two flights of stairs at a normal pace or to meet a MET level of 4 (e.g., carrying objects of 15–20 lb. or playing golf or doubles tennis)</a:t>
            </a:r>
          </a:p>
          <a:p>
            <a:pPr>
              <a:defRPr sz="3600"/>
            </a:pPr>
          </a:p>
          <a:p>
            <a:pPr>
              <a:defRPr sz="3600"/>
            </a:pPr>
            <a:r>
              <a:t> </a:t>
            </a:r>
            <a:r>
              <a:rPr b="1"/>
              <a:t>should undergo pharmacologic stress testing</a:t>
            </a:r>
          </a:p>
        </p:txBody>
      </p:sp>
      <p:sp>
        <p:nvSpPr>
          <p:cNvPr id="199" name="Arrow 12"/>
          <p:cNvSpPr/>
          <p:nvPr/>
        </p:nvSpPr>
        <p:spPr>
          <a:xfrm>
            <a:off x="4794437" y="9488857"/>
            <a:ext cx="357596" cy="1435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10800" y="19944"/>
                  <a:pt x="6196" y="13915"/>
                  <a:pt x="0" y="12686"/>
                </a:cubicBezTo>
                <a:cubicBezTo>
                  <a:pt x="3420" y="12845"/>
                  <a:pt x="6317" y="13343"/>
                  <a:pt x="8261" y="13823"/>
                </a:cubicBezTo>
                <a:lnTo>
                  <a:pt x="8261" y="9033"/>
                </a:lnTo>
                <a:lnTo>
                  <a:pt x="2136" y="6568"/>
                </a:lnTo>
                <a:lnTo>
                  <a:pt x="2136" y="5027"/>
                </a:lnTo>
                <a:lnTo>
                  <a:pt x="2136" y="0"/>
                </a:lnTo>
                <a:cubicBezTo>
                  <a:pt x="4566" y="58"/>
                  <a:pt x="6731" y="341"/>
                  <a:pt x="8289" y="765"/>
                </a:cubicBezTo>
                <a:cubicBezTo>
                  <a:pt x="9846" y="1189"/>
                  <a:pt x="10800" y="1753"/>
                  <a:pt x="10800" y="2374"/>
                </a:cubicBezTo>
                <a:cubicBezTo>
                  <a:pt x="10800" y="1753"/>
                  <a:pt x="11747" y="1189"/>
                  <a:pt x="13304" y="765"/>
                </a:cubicBezTo>
                <a:cubicBezTo>
                  <a:pt x="14862" y="341"/>
                  <a:pt x="17027" y="58"/>
                  <a:pt x="19457" y="0"/>
                </a:cubicBezTo>
                <a:lnTo>
                  <a:pt x="19457" y="5027"/>
                </a:lnTo>
                <a:lnTo>
                  <a:pt x="19457" y="6568"/>
                </a:lnTo>
                <a:lnTo>
                  <a:pt x="13339" y="9033"/>
                </a:lnTo>
                <a:lnTo>
                  <a:pt x="13339" y="13823"/>
                </a:lnTo>
                <a:cubicBezTo>
                  <a:pt x="15283" y="13343"/>
                  <a:pt x="18181" y="12844"/>
                  <a:pt x="21600" y="12686"/>
                </a:cubicBezTo>
                <a:cubicBezTo>
                  <a:pt x="15404" y="13915"/>
                  <a:pt x="10800" y="19944"/>
                  <a:pt x="10800" y="2160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00" name="Arrow 12"/>
          <p:cNvSpPr/>
          <p:nvPr/>
        </p:nvSpPr>
        <p:spPr>
          <a:xfrm>
            <a:off x="15787503" y="9034976"/>
            <a:ext cx="423831" cy="1701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10800" y="19944"/>
                  <a:pt x="6196" y="13915"/>
                  <a:pt x="0" y="12686"/>
                </a:cubicBezTo>
                <a:cubicBezTo>
                  <a:pt x="3420" y="12845"/>
                  <a:pt x="6317" y="13343"/>
                  <a:pt x="8261" y="13823"/>
                </a:cubicBezTo>
                <a:lnTo>
                  <a:pt x="8261" y="9033"/>
                </a:lnTo>
                <a:lnTo>
                  <a:pt x="2136" y="6568"/>
                </a:lnTo>
                <a:lnTo>
                  <a:pt x="2136" y="5027"/>
                </a:lnTo>
                <a:lnTo>
                  <a:pt x="2136" y="0"/>
                </a:lnTo>
                <a:cubicBezTo>
                  <a:pt x="4566" y="58"/>
                  <a:pt x="6731" y="341"/>
                  <a:pt x="8289" y="765"/>
                </a:cubicBezTo>
                <a:cubicBezTo>
                  <a:pt x="9846" y="1189"/>
                  <a:pt x="10800" y="1753"/>
                  <a:pt x="10800" y="2374"/>
                </a:cubicBezTo>
                <a:cubicBezTo>
                  <a:pt x="10800" y="1753"/>
                  <a:pt x="11747" y="1189"/>
                  <a:pt x="13304" y="765"/>
                </a:cubicBezTo>
                <a:cubicBezTo>
                  <a:pt x="14862" y="341"/>
                  <a:pt x="17027" y="58"/>
                  <a:pt x="19457" y="0"/>
                </a:cubicBezTo>
                <a:lnTo>
                  <a:pt x="19457" y="5027"/>
                </a:lnTo>
                <a:lnTo>
                  <a:pt x="19457" y="6568"/>
                </a:lnTo>
                <a:lnTo>
                  <a:pt x="13339" y="9033"/>
                </a:lnTo>
                <a:lnTo>
                  <a:pt x="13339" y="13823"/>
                </a:lnTo>
                <a:cubicBezTo>
                  <a:pt x="15283" y="13343"/>
                  <a:pt x="18181" y="12844"/>
                  <a:pt x="21600" y="12686"/>
                </a:cubicBezTo>
                <a:cubicBezTo>
                  <a:pt x="15404" y="13915"/>
                  <a:pt x="10800" y="19944"/>
                  <a:pt x="10800" y="2160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lide Title"/>
          <p:cNvSpPr txBox="1"/>
          <p:nvPr>
            <p:ph type="title"/>
          </p:nvPr>
        </p:nvSpPr>
        <p:spPr>
          <a:prstGeom prst="rect">
            <a:avLst/>
          </a:prstGeom>
        </p:spPr>
        <p:txBody>
          <a:bodyPr/>
          <a:lstStyle/>
          <a:p>
            <a:pPr/>
          </a:p>
        </p:txBody>
      </p:sp>
      <p:sp>
        <p:nvSpPr>
          <p:cNvPr id="203" name="Slide Subtitle"/>
          <p:cNvSpPr txBox="1"/>
          <p:nvPr>
            <p:ph type="body" idx="21"/>
          </p:nvPr>
        </p:nvSpPr>
        <p:spPr>
          <a:prstGeom prst="rect">
            <a:avLst/>
          </a:prstGeom>
        </p:spPr>
        <p:txBody>
          <a:bodyPr/>
          <a:lstStyle/>
          <a:p>
            <a:pPr/>
          </a:p>
        </p:txBody>
      </p:sp>
      <p:pic>
        <p:nvPicPr>
          <p:cNvPr id="204" name="pasted-movie.heic" descr="pasted-movie.heic"/>
          <p:cNvPicPr>
            <a:picLocks noChangeAspect="1"/>
          </p:cNvPicPr>
          <p:nvPr/>
        </p:nvPicPr>
        <p:blipFill>
          <a:blip r:embed="rId2">
            <a:extLst/>
          </a:blip>
          <a:stretch>
            <a:fillRect/>
          </a:stretch>
        </p:blipFill>
        <p:spPr>
          <a:xfrm>
            <a:off x="4206797" y="2039676"/>
            <a:ext cx="14849479" cy="1000593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Heart failure and LV dysfunction - Elective surgery should be postponed until decompensated HF (manifested by an elevated jugular venous pressure, an audible third heart sound, or evidence of pulmonary edema) has been brought under control.…"/>
          <p:cNvSpPr txBox="1"/>
          <p:nvPr>
            <p:ph type="body" idx="1"/>
          </p:nvPr>
        </p:nvSpPr>
        <p:spPr>
          <a:xfrm>
            <a:off x="547765" y="1232193"/>
            <a:ext cx="21971001" cy="8256011"/>
          </a:xfrm>
          <a:prstGeom prst="rect">
            <a:avLst/>
          </a:prstGeom>
        </p:spPr>
        <p:txBody>
          <a:bodyPr/>
          <a:lstStyle/>
          <a:p>
            <a:pPr/>
            <a:r>
              <a:rPr b="1">
                <a:gradFill flip="none" rotWithShape="1">
                  <a:gsLst>
                    <a:gs pos="0">
                      <a:schemeClr val="accent5"/>
                    </a:gs>
                    <a:gs pos="100000">
                      <a:schemeClr val="accent5">
                        <a:lumOff val="-29866"/>
                      </a:schemeClr>
                    </a:gs>
                  </a:gsLst>
                  <a:lin ang="5400000" scaled="0"/>
                </a:gradFill>
              </a:rPr>
              <a:t>Heart failure and LV dysfunction</a:t>
            </a:r>
            <a:r>
              <a:t> - Elective surgery should be postponed until decompensated HF (manifested by an elevated jugular venous pressure, an audible third heart sound, or evidence of pulmonary edema) has been brought under control.</a:t>
            </a:r>
          </a:p>
          <a:p>
            <a:pPr/>
            <a:r>
              <a:t>In patients with compensated HF, the risk of perioperative cardiac complications is similar in patients with ischemic or nonischemic cardiomyopathy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