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98" r:id="rId3"/>
    <p:sldId id="257" r:id="rId4"/>
    <p:sldId id="258" r:id="rId5"/>
    <p:sldId id="259" r:id="rId6"/>
    <p:sldId id="262" r:id="rId7"/>
    <p:sldId id="299" r:id="rId8"/>
    <p:sldId id="300" r:id="rId9"/>
    <p:sldId id="301" r:id="rId10"/>
    <p:sldId id="302" r:id="rId11"/>
    <p:sldId id="303" r:id="rId12"/>
    <p:sldId id="271" r:id="rId13"/>
    <p:sldId id="272" r:id="rId14"/>
    <p:sldId id="273" r:id="rId15"/>
    <p:sldId id="304" r:id="rId16"/>
    <p:sldId id="278" r:id="rId17"/>
    <p:sldId id="274" r:id="rId18"/>
    <p:sldId id="305" r:id="rId19"/>
    <p:sldId id="261" r:id="rId20"/>
    <p:sldId id="260" r:id="rId21"/>
    <p:sldId id="29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heme" Target="theme/theme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notesMaster" Target="notesMasters/notesMaster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5B13D-0D57-5441-A41E-858B2735B63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0D870-91F1-5942-A960-AF3386A207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46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89962-AAFB-4B92-A713-D0146AF2244B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50EA3-77F8-438B-BC22-2EABD430CAD0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5370" y="1122363"/>
            <a:ext cx="9144000" cy="2387600"/>
          </a:xfrm>
        </p:spPr>
        <p:txBody>
          <a:bodyPr/>
          <a:lstStyle/>
          <a:p>
            <a:r>
              <a:rPr lang="en-IN" b="1" u="sng" dirty="0"/>
              <a:t> MULTIPLE MYELOMA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4609" y="4567554"/>
            <a:ext cx="9144000" cy="2290446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Dr. </a:t>
            </a:r>
            <a:r>
              <a:rPr lang="en-US" dirty="0" err="1"/>
              <a:t>Akshay</a:t>
            </a:r>
            <a:r>
              <a:rPr lang="en-US" dirty="0"/>
              <a:t> N Kumar</a:t>
            </a:r>
          </a:p>
          <a:p>
            <a:r>
              <a:rPr lang="en-US" dirty="0"/>
              <a:t>PGY1</a:t>
            </a:r>
          </a:p>
          <a:p>
            <a:r>
              <a:rPr lang="en-US" dirty="0"/>
              <a:t>Sixth Medical Unit</a:t>
            </a:r>
            <a:endParaRPr lang="en-IN" dirty="0"/>
          </a:p>
          <a:p>
            <a:r>
              <a:rPr lang="en-IN" dirty="0"/>
              <a:t>Department of General Medicine</a:t>
            </a:r>
            <a:endParaRPr lang="en-US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1275"/>
            <a:ext cx="11053260" cy="6817514"/>
          </a:xfrm>
        </p:spPr>
        <p:txBody>
          <a:bodyPr>
            <a:noAutofit/>
          </a:bodyPr>
          <a:lstStyle/>
          <a:p>
            <a:r>
              <a:rPr lang="en-US" altLang="en-US" sz="2400"/>
              <a:t>Renal failure in &gt;25% patients</a:t>
            </a:r>
            <a:r>
              <a:rPr lang="en-IN" altLang="en-US" sz="2400"/>
              <a:t>.</a:t>
            </a:r>
          </a:p>
          <a:p>
            <a:r>
              <a:rPr lang="en-IN" altLang="en-US" sz="2400"/>
              <a:t>Causes</a:t>
            </a:r>
            <a:r>
              <a:rPr lang="en-US" altLang="en-US" sz="2400"/>
              <a:t> : </a:t>
            </a:r>
          </a:p>
          <a:p>
            <a:pPr>
              <a:buFont typeface="Wingdings" panose="05000000000000000000" charset="0"/>
              <a:buChar char="Ø"/>
            </a:pPr>
            <a:r>
              <a:rPr lang="en-IN" altLang="en-US" sz="2400" i="1" u="sng"/>
              <a:t>Antibody independent</a:t>
            </a:r>
            <a:r>
              <a:rPr lang="en-IN" altLang="en-US" sz="2400"/>
              <a:t> - </a:t>
            </a:r>
            <a:r>
              <a:rPr lang="en-US" altLang="en-US" sz="2400"/>
              <a:t>hypercalcemia</a:t>
            </a:r>
            <a:r>
              <a:rPr lang="en-IN" altLang="en-US" sz="2400"/>
              <a:t>(overall most vommon).</a:t>
            </a:r>
            <a:r>
              <a:rPr lang="en-US" altLang="en-US" sz="2400"/>
              <a:t> </a:t>
            </a:r>
          </a:p>
          <a:p>
            <a:pPr marL="0" indent="0">
              <a:buFont typeface="Wingdings" panose="05000000000000000000" charset="0"/>
              <a:buNone/>
            </a:pPr>
            <a:r>
              <a:rPr lang="en-US" altLang="en-US" sz="2400"/>
              <a:t>other causes:  hyperuricemia, recurrent infection, use of NSAIDs, iodinated contrast dye for imaging, bisphosphonate use</a:t>
            </a:r>
            <a:r>
              <a:rPr lang="en-IN" altLang="en-US" sz="2400"/>
              <a:t>.</a:t>
            </a:r>
          </a:p>
          <a:p>
            <a:pPr>
              <a:buFont typeface="Wingdings" panose="05000000000000000000" charset="0"/>
              <a:buChar char="Ø"/>
            </a:pPr>
            <a:r>
              <a:rPr lang="en-IN" altLang="en-US" sz="2400" i="1" u="sng">
                <a:sym typeface="+mn-ea"/>
              </a:rPr>
              <a:t>Antibody dependent</a:t>
            </a:r>
            <a:r>
              <a:rPr lang="en-IN" altLang="en-US" sz="2400"/>
              <a:t> - Cast Nephropathy, Amyloid.</a:t>
            </a:r>
          </a:p>
          <a:p>
            <a:r>
              <a:rPr lang="en-IN" altLang="en-US" sz="2400">
                <a:sym typeface="+mn-ea"/>
              </a:rPr>
              <a:t>Normal Light chain excretion &lt; 30 mg/day.</a:t>
            </a:r>
            <a:endParaRPr lang="en-IN" altLang="en-US" sz="2400"/>
          </a:p>
          <a:p>
            <a:r>
              <a:rPr lang="en-IN" altLang="en-US" sz="2400"/>
              <a:t>In MM reabsorptive capacity of light chain excretion is exceeded due to its overproduction (100 mg /day- 20 gm/day).</a:t>
            </a:r>
          </a:p>
          <a:p>
            <a:r>
              <a:rPr lang="en-IN" altLang="en-US" sz="2400"/>
              <a:t>Proteinuria- if glomerulus is involved</a:t>
            </a:r>
          </a:p>
          <a:p>
            <a:pPr marL="0" indent="0">
              <a:buFont typeface="Wingdings" panose="05000000000000000000" charset="0"/>
              <a:buNone/>
            </a:pPr>
            <a:r>
              <a:rPr lang="en-IN" altLang="en-US" sz="2400"/>
              <a:t>                                        </a:t>
            </a:r>
          </a:p>
          <a:p>
            <a:endParaRPr lang="en-IN" altLang="en-US" sz="2400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965200" y="492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altLang="en-US" sz="3200" b="1"/>
              <a:t>MM and Kidneys</a:t>
            </a:r>
            <a:br>
              <a:rPr lang="en-IN" altLang="en-US" sz="3200" b="1"/>
            </a:br>
            <a:endParaRPr lang="en-IN" altLang="en-US" sz="32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96875" y="205105"/>
            <a:ext cx="11085195" cy="63449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When to do kidney biopsy in multiple myeloma</a:t>
            </a:r>
            <a:r>
              <a:rPr lang="en-IN" dirty="0"/>
              <a:t>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Involved Free Light Chain  (</a:t>
            </a:r>
            <a:r>
              <a:rPr lang="en-IN" dirty="0" err="1"/>
              <a:t>iFLC</a:t>
            </a:r>
            <a:r>
              <a:rPr lang="en-IN" dirty="0"/>
              <a:t>) &gt; 1500mg/dl.</a:t>
            </a:r>
          </a:p>
          <a:p>
            <a:r>
              <a:rPr lang="en-IN" dirty="0"/>
              <a:t>Low urinary albumin (non selective).</a:t>
            </a:r>
          </a:p>
          <a:p>
            <a:r>
              <a:rPr lang="en-IN" dirty="0"/>
              <a:t>Bland urinary sediments.</a:t>
            </a:r>
          </a:p>
          <a:p>
            <a:endParaRPr lang="en-IN" dirty="0"/>
          </a:p>
          <a:p>
            <a:pPr marL="0" indent="0">
              <a:buNone/>
            </a:pPr>
            <a:r>
              <a:rPr lang="en-IN" b="1" u="sng" dirty="0"/>
              <a:t>NOTE</a:t>
            </a:r>
            <a:r>
              <a:rPr lang="en-IN" dirty="0"/>
              <a:t>: Cast Nephropathy is only the multiple myeloma defining renal     abnormality.</a:t>
            </a:r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Multiple Myeloma &amp; </a:t>
            </a:r>
            <a:r>
              <a:rPr lang="en-IN" b="1" dirty="0" err="1"/>
              <a:t>Anemia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Normocytic Normochromic </a:t>
            </a:r>
            <a:r>
              <a:rPr lang="en-IN" dirty="0" err="1"/>
              <a:t>anemia</a:t>
            </a:r>
            <a:r>
              <a:rPr lang="en-IN" dirty="0"/>
              <a:t> is seen in  80% of the patients.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</a:t>
            </a:r>
            <a:r>
              <a:rPr lang="en-IN" dirty="0" err="1"/>
              <a:t>Anemia</a:t>
            </a:r>
            <a:r>
              <a:rPr lang="en-IN" dirty="0"/>
              <a:t> is due to :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Replacement of normal </a:t>
            </a:r>
            <a:r>
              <a:rPr lang="en-IN" dirty="0" err="1"/>
              <a:t>hematopoeisis</a:t>
            </a:r>
            <a:r>
              <a:rPr lang="en-IN" dirty="0"/>
              <a:t> by multiple myeloma cells.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Relative EPO deficiency.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Dilution (in case of Large M protein)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Mild </a:t>
            </a:r>
            <a:r>
              <a:rPr lang="en-IN" dirty="0" err="1"/>
              <a:t>Hemolysis</a:t>
            </a:r>
            <a:r>
              <a:rPr lang="en-IN" dirty="0"/>
              <a:t>.</a:t>
            </a:r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Multiple Myeloma &amp; 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4145"/>
            <a:ext cx="5384800" cy="5026025"/>
          </a:xfrm>
        </p:spPr>
        <p:txBody>
          <a:bodyPr/>
          <a:lstStyle/>
          <a:p>
            <a:r>
              <a:rPr lang="en-IN" dirty="0"/>
              <a:t>Normal Albumin &gt; Globulin with A:G ratio of 1.5-2:1</a:t>
            </a:r>
          </a:p>
          <a:p>
            <a:r>
              <a:rPr lang="en-IN" dirty="0"/>
              <a:t>In MM total proteins are elevated (primarily due to high globulins) hence A:G ratio reversal occurs.</a:t>
            </a:r>
          </a:p>
          <a:p>
            <a:r>
              <a:rPr lang="en-IN" dirty="0"/>
              <a:t>Globulins which increased are defective so they do not protect against infections.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rcRect r="-1074" b="21677"/>
          <a:stretch>
            <a:fillRect/>
          </a:stretch>
        </p:blipFill>
        <p:spPr>
          <a:xfrm>
            <a:off x="6684645" y="1591945"/>
            <a:ext cx="5118100" cy="403034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395" y="0"/>
            <a:ext cx="10515600" cy="1325563"/>
          </a:xfrm>
        </p:spPr>
        <p:txBody>
          <a:bodyPr/>
          <a:lstStyle/>
          <a:p>
            <a:r>
              <a:rPr lang="en-IN" b="1" dirty="0">
                <a:sym typeface="+mn-ea"/>
              </a:rPr>
              <a:t>Multiple Myeloma &amp; Infections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030" y="978535"/>
            <a:ext cx="11235690" cy="4351655"/>
          </a:xfrm>
        </p:spPr>
        <p:txBody>
          <a:bodyPr>
            <a:noAutofit/>
          </a:bodyPr>
          <a:lstStyle/>
          <a:p>
            <a:r>
              <a:rPr lang="en-US" altLang="en-US" sz="2400"/>
              <a:t>Susceptible to bacterial infections.</a:t>
            </a:r>
          </a:p>
          <a:p>
            <a:r>
              <a:rPr lang="" altLang="en-US" sz="2400"/>
              <a:t>﻿﻿</a:t>
            </a:r>
            <a:r>
              <a:rPr lang="en-IN" sz="2400"/>
              <a:t>M</a:t>
            </a:r>
            <a:r>
              <a:rPr lang="en-US" altLang="en-US" sz="2400"/>
              <a:t>DSC, PDC, TH</a:t>
            </a:r>
            <a:r>
              <a:rPr lang="en-IN" altLang="en-US" sz="2400"/>
              <a:t>-17</a:t>
            </a:r>
            <a:r>
              <a:rPr lang="en-US" altLang="en-US" sz="2400"/>
              <a:t> increased (CO4, CD8, </a:t>
            </a:r>
            <a:r>
              <a:rPr lang="en-IN" altLang="en-US" sz="2400"/>
              <a:t>B </a:t>
            </a:r>
            <a:r>
              <a:rPr lang="en-US" altLang="en-US" sz="2400"/>
              <a:t>NK are decreased).</a:t>
            </a:r>
          </a:p>
          <a:p>
            <a:r>
              <a:rPr lang="" altLang="en-US" sz="2400"/>
              <a:t>﻿﻿</a:t>
            </a:r>
            <a:r>
              <a:rPr lang="en-US" altLang="en-US" sz="2400"/>
              <a:t>Sites: </a:t>
            </a:r>
            <a:r>
              <a:rPr lang="en-IN" altLang="en-US" sz="2400"/>
              <a:t>LRTI</a:t>
            </a:r>
            <a:r>
              <a:rPr lang="en-US" altLang="en-US" sz="2400"/>
              <a:t> (Strep pneumoniae, Staph aureus, Klebsiella pneumonia), UTI (E.coli, GNB)</a:t>
            </a:r>
          </a:p>
          <a:p>
            <a:r>
              <a:rPr lang="" altLang="en-US" sz="2400"/>
              <a:t>﻿﻿</a:t>
            </a:r>
            <a:r>
              <a:rPr lang="en-US" altLang="en-US" sz="2400"/>
              <a:t>Recurrent infections: Presenting features in 25%</a:t>
            </a:r>
          </a:p>
          <a:p>
            <a:r>
              <a:rPr lang="" altLang="en-US" sz="2400"/>
              <a:t>﻿﻿</a:t>
            </a:r>
            <a:r>
              <a:rPr lang="en-US" altLang="en-US" sz="2400"/>
              <a:t>&gt;75% serious infection: Sometime in </a:t>
            </a:r>
            <a:r>
              <a:rPr lang="en-IN" altLang="en-US" sz="2400"/>
              <a:t>course of disease.</a:t>
            </a:r>
            <a:endParaRPr lang="en-US" altLang="en-US" sz="2400"/>
          </a:p>
          <a:p>
            <a:r>
              <a:rPr lang="en-IN" sz="2400"/>
              <a:t>Reasons : </a:t>
            </a:r>
          </a:p>
          <a:p>
            <a:pPr>
              <a:buFont typeface="Wingdings" panose="05000000000000000000" charset="0"/>
              <a:buChar char="Ø"/>
            </a:pPr>
            <a:r>
              <a:rPr lang="" altLang="en-US" sz="2400"/>
              <a:t>﻿﻿</a:t>
            </a:r>
            <a:r>
              <a:rPr lang="en-US" altLang="en-US" sz="2400"/>
              <a:t>Hypogammaglobulinemia (Less production, increased destruction FCR8-16% vs normal a%).</a:t>
            </a:r>
          </a:p>
          <a:p>
            <a:pPr>
              <a:buFont typeface="Wingdings" panose="05000000000000000000" charset="0"/>
              <a:buChar char="Ø"/>
            </a:pPr>
            <a:r>
              <a:rPr lang="" altLang="en-US" sz="2400"/>
              <a:t>﻿﻿</a:t>
            </a:r>
            <a:r>
              <a:rPr lang="en-US" altLang="en-US" sz="2400"/>
              <a:t>complement dysfunction.</a:t>
            </a:r>
          </a:p>
          <a:p>
            <a:pPr>
              <a:buFont typeface="Wingdings" panose="05000000000000000000" charset="0"/>
              <a:buChar char="Ø"/>
            </a:pPr>
            <a:r>
              <a:rPr lang="" altLang="en-US" sz="2400"/>
              <a:t>﻿﻿</a:t>
            </a:r>
            <a:r>
              <a:rPr lang="en-US" altLang="en-US" sz="2400"/>
              <a:t>Aberrant T-regulation function.</a:t>
            </a:r>
          </a:p>
          <a:p>
            <a:pPr>
              <a:buFont typeface="Wingdings" panose="05000000000000000000" charset="0"/>
              <a:buChar char="Ø"/>
            </a:pPr>
            <a:r>
              <a:rPr lang="" altLang="en-US" sz="2400"/>
              <a:t>﻿﻿</a:t>
            </a:r>
            <a:r>
              <a:rPr lang="en-US" altLang="en-US" sz="2400"/>
              <a:t>Granulocyte dysfunction (Low lysozyme content with faulty migration).</a:t>
            </a:r>
          </a:p>
          <a:p>
            <a:pPr marL="0" indent="0">
              <a:buFont typeface="Wingdings" panose="05000000000000000000" charset="0"/>
              <a:buNone/>
            </a:pPr>
            <a:endParaRPr lang="en-US" altLang="en-US" sz="2400"/>
          </a:p>
          <a:p>
            <a:pPr marL="0" indent="0">
              <a:buFont typeface="Wingdings" panose="05000000000000000000" charset="0"/>
              <a:buNone/>
            </a:pPr>
            <a:r>
              <a:rPr lang="" altLang="en-US" sz="2400" b="1"/>
              <a:t>﻿﻿</a:t>
            </a:r>
            <a:r>
              <a:rPr lang="en-US" altLang="en-US" sz="2400" b="1"/>
              <a:t>Treatment</a:t>
            </a:r>
            <a:r>
              <a:rPr lang="en-US" altLang="en-US" sz="2400"/>
              <a:t>: Dexa (Bacterial, fungal</a:t>
            </a:r>
            <a:r>
              <a:rPr lang="en-IN" altLang="en-US" sz="2400"/>
              <a:t>)</a:t>
            </a:r>
            <a:r>
              <a:rPr lang="en-US" altLang="en-US" sz="2400"/>
              <a:t> bortezomib (HS</a:t>
            </a:r>
            <a:r>
              <a:rPr lang="en-IN" altLang="en-US" sz="2400"/>
              <a:t>V</a:t>
            </a:r>
            <a:r>
              <a:rPr lang="en-US" altLang="en-US" sz="2400"/>
              <a:t>), Anti-BCMA CART.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Other Manifestations: (contd.)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r>
              <a:rPr lang="en-IN" dirty="0"/>
              <a:t>CNS symptoms:  Headache, Somnolence</a:t>
            </a:r>
          </a:p>
          <a:p>
            <a:r>
              <a:rPr lang="en-IN" dirty="0"/>
              <a:t>Visual symptoms: Blurring of vision </a:t>
            </a:r>
          </a:p>
          <a:p>
            <a:r>
              <a:rPr lang="en-IN" dirty="0"/>
              <a:t>Precipitation of Heart Failure</a:t>
            </a:r>
          </a:p>
          <a:p>
            <a:r>
              <a:rPr lang="en-IN" dirty="0"/>
              <a:t>Neuropathy - </a:t>
            </a:r>
            <a:r>
              <a:rPr lang="en-US" altLang="en-US" dirty="0"/>
              <a:t>Associated with </a:t>
            </a:r>
            <a:r>
              <a:rPr lang="en-IN" altLang="en-US" dirty="0"/>
              <a:t>MGUS</a:t>
            </a:r>
            <a:r>
              <a:rPr lang="en-US" altLang="en-US" dirty="0"/>
              <a:t> and </a:t>
            </a:r>
            <a:r>
              <a:rPr lang="en-IN" altLang="en-US" dirty="0"/>
              <a:t>MM </a:t>
            </a:r>
            <a:r>
              <a:rPr lang="en-US" altLang="en-US" dirty="0"/>
              <a:t>is sensory &gt; motor.</a:t>
            </a:r>
          </a:p>
          <a:p>
            <a:pPr>
              <a:buFont typeface="Wingdings" panose="05000000000000000000" charset="0"/>
              <a:buChar char="Ø"/>
            </a:pPr>
            <a:r>
              <a:rPr lang="" altLang="en-US" dirty="0"/>
              <a:t>﻿﻿</a:t>
            </a:r>
            <a:r>
              <a:rPr lang="en-US" altLang="en-US" dirty="0"/>
              <a:t>Igm associated (Anti-</a:t>
            </a:r>
            <a:r>
              <a:rPr lang="en-IN" altLang="en-US" dirty="0"/>
              <a:t>M</a:t>
            </a:r>
            <a:r>
              <a:rPr lang="en-US" altLang="en-US" dirty="0"/>
              <a:t>AG).</a:t>
            </a:r>
          </a:p>
          <a:p>
            <a:pPr>
              <a:buFont typeface="Wingdings" panose="05000000000000000000" charset="0"/>
              <a:buChar char="Ø"/>
            </a:pPr>
            <a:r>
              <a:rPr lang="" altLang="en-US" dirty="0"/>
              <a:t>﻿﻿</a:t>
            </a:r>
            <a:r>
              <a:rPr lang="en-US" altLang="en-US" dirty="0"/>
              <a:t>Amyloidosis.</a:t>
            </a:r>
          </a:p>
          <a:p>
            <a:pPr>
              <a:buFont typeface="Wingdings" panose="05000000000000000000" charset="0"/>
              <a:buChar char="Ø"/>
            </a:pPr>
            <a:r>
              <a:rPr lang="" altLang="en-US" dirty="0"/>
              <a:t>﻿﻿</a:t>
            </a:r>
            <a:r>
              <a:rPr lang="en-IN" dirty="0"/>
              <a:t>C</a:t>
            </a:r>
            <a:r>
              <a:rPr lang="en-US" altLang="en-US" dirty="0"/>
              <a:t>ord</a:t>
            </a:r>
            <a:r>
              <a:rPr lang="en-IN" altLang="en-US" dirty="0"/>
              <a:t> and Root</a:t>
            </a:r>
            <a:r>
              <a:rPr lang="en-US" altLang="en-US" dirty="0"/>
              <a:t> compression (Due to vertebral body fracture).</a:t>
            </a:r>
          </a:p>
          <a:p>
            <a:pPr>
              <a:buFont typeface="Wingdings" panose="05000000000000000000" charset="0"/>
              <a:buChar char="Ø"/>
            </a:pPr>
            <a:r>
              <a:rPr lang="" altLang="en-US" dirty="0"/>
              <a:t>﻿﻿</a:t>
            </a:r>
            <a:r>
              <a:rPr lang="en-US" altLang="en-US" dirty="0"/>
              <a:t>Hypervicocity.</a:t>
            </a:r>
          </a:p>
          <a:p>
            <a:pPr>
              <a:buFont typeface="Wingdings" panose="05000000000000000000" charset="0"/>
              <a:buChar char="Ø"/>
            </a:pPr>
            <a:endParaRPr lang="en-IN" dirty="0"/>
          </a:p>
          <a:p>
            <a:pPr>
              <a:buFont typeface="Wingdings" panose="05000000000000000000" charset="0"/>
              <a:buChar char="Ø"/>
            </a:pPr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Other Manifestations: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/>
              <a:t>Decreased anion gap is seen in multiple myeloma.</a:t>
            </a:r>
          </a:p>
          <a:p>
            <a:r>
              <a:rPr lang="en-IN" dirty="0"/>
              <a:t>Pseudohyponatremia is seen in multiple myeloma.</a:t>
            </a:r>
          </a:p>
          <a:p>
            <a:r>
              <a:rPr lang="en-IN" dirty="0"/>
              <a:t>Bleeding.</a:t>
            </a:r>
          </a:p>
          <a:p>
            <a:r>
              <a:rPr lang="en-IN" dirty="0" err="1"/>
              <a:t>Cryglobulinemia</a:t>
            </a:r>
            <a:r>
              <a:rPr lang="en-IN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600" b="1" dirty="0"/>
              <a:t>HYPERVISCOSITY</a:t>
            </a:r>
            <a:r>
              <a:rPr lang="en-IN" sz="2200" dirty="0"/>
              <a:t> :</a:t>
            </a:r>
          </a:p>
          <a:p>
            <a:pPr marL="0" indent="0">
              <a:buNone/>
            </a:pPr>
            <a:r>
              <a:rPr lang="en-IN" dirty="0"/>
              <a:t>      Normal </a:t>
            </a:r>
            <a:r>
              <a:rPr lang="en-IN" dirty="0" err="1"/>
              <a:t>Sr.Viscosity</a:t>
            </a:r>
            <a:r>
              <a:rPr lang="en-IN" dirty="0"/>
              <a:t> is 1.8cp</a:t>
            </a:r>
          </a:p>
          <a:p>
            <a:pPr marL="0" indent="0">
              <a:buNone/>
            </a:pPr>
            <a:r>
              <a:rPr lang="en-IN" dirty="0"/>
              <a:t>      </a:t>
            </a:r>
            <a:r>
              <a:rPr lang="en-IN" dirty="0" err="1"/>
              <a:t>Hyperviscosity</a:t>
            </a:r>
            <a:r>
              <a:rPr lang="en-IN" dirty="0"/>
              <a:t> is &gt; 4cp.</a:t>
            </a:r>
          </a:p>
          <a:p>
            <a:pPr marL="0" indent="0">
              <a:buNone/>
            </a:pPr>
            <a:r>
              <a:rPr lang="en-IN" dirty="0"/>
              <a:t>      </a:t>
            </a:r>
            <a:r>
              <a:rPr lang="en-IN" dirty="0" err="1"/>
              <a:t>Hyperviscous</a:t>
            </a:r>
            <a:r>
              <a:rPr lang="en-IN" dirty="0"/>
              <a:t> state is reached at 4gm/dl for IgM, 5g/dl for IgG3,7gm/d</a:t>
            </a:r>
            <a:r>
              <a:rPr lang="en-US" dirty="0"/>
              <a:t>   </a:t>
            </a:r>
            <a:r>
              <a:rPr lang="en-IN" dirty="0"/>
              <a:t>for IgA</a:t>
            </a:r>
          </a:p>
          <a:p>
            <a:pPr marL="0" indent="0">
              <a:buNone/>
            </a:pPr>
            <a:r>
              <a:rPr lang="en-IN" dirty="0"/>
              <a:t> </a:t>
            </a:r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6C00C-DF8A-9E3A-0039-211080CA0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Multiple Myeloma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BED73-C92E-9832-E036-BF12A7536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Monoclonal </a:t>
            </a:r>
            <a:r>
              <a:rPr lang="en-US" dirty="0" err="1"/>
              <a:t>Gammopathy</a:t>
            </a:r>
            <a:r>
              <a:rPr lang="en-US" dirty="0"/>
              <a:t> of Undetermined significance(MGUS)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Asymptomatic Multiple Myeloma </a:t>
            </a:r>
          </a:p>
          <a:p>
            <a:pPr lvl="1"/>
            <a:r>
              <a:rPr lang="en-US" sz="2800" dirty="0"/>
              <a:t>Smoldering SMM</a:t>
            </a:r>
          </a:p>
          <a:p>
            <a:pPr lvl="1"/>
            <a:r>
              <a:rPr lang="en-US" sz="2800" dirty="0"/>
              <a:t>Indolent IMM</a:t>
            </a:r>
          </a:p>
          <a:p>
            <a:pPr marL="0" indent="0">
              <a:buNone/>
            </a:pPr>
            <a:r>
              <a:rPr lang="en-US" dirty="0"/>
              <a:t>3.  Symptomatic Multiple Myeloma </a:t>
            </a:r>
          </a:p>
        </p:txBody>
      </p:sp>
    </p:spTree>
    <p:extLst>
      <p:ext uri="{BB962C8B-B14F-4D97-AF65-F5344CB8AC3E}">
        <p14:creationId xmlns:p14="http://schemas.microsoft.com/office/powerpoint/2010/main" val="2656280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28057"/>
            <a:ext cx="5157787" cy="1177018"/>
          </a:xfrm>
        </p:spPr>
        <p:txBody>
          <a:bodyPr/>
          <a:lstStyle/>
          <a:p>
            <a:r>
              <a:rPr lang="en-IN" sz="2400" dirty="0"/>
              <a:t> </a:t>
            </a:r>
            <a:r>
              <a:rPr lang="en-IN" sz="2400" b="1" dirty="0"/>
              <a:t>MGUS (MONOCLONAL GAMMOPATHY OF   UNDETERMINED SIGNIFICANCE)- What is risk of progression?</a:t>
            </a:r>
          </a:p>
          <a:p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/>
              <a:t>MGUS normally seen 1% of population aged &gt; 50 years.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/>
              <a:t>10% of population aged &gt; 75 years.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/>
              <a:t>Progression of MGUS to MULTIPLE MYELOMA 1% per year.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/>
              <a:t>Higher in IgM MGUS 1.5% per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/>
              <a:t>Lower in light chain MGUS 0.3% per year. </a:t>
            </a:r>
          </a:p>
          <a:p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89914" y="1328057"/>
            <a:ext cx="5183188" cy="823912"/>
          </a:xfrm>
        </p:spPr>
        <p:txBody>
          <a:bodyPr/>
          <a:lstStyle/>
          <a:p>
            <a:r>
              <a:rPr lang="en-IN" sz="2400" b="1" dirty="0"/>
              <a:t>SMOULDERING MULTIPLE MYELOMA – What is risk of progression?</a:t>
            </a:r>
          </a:p>
          <a:p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IN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800" dirty="0"/>
              <a:t>10% risk of progression in 1</a:t>
            </a:r>
            <a:r>
              <a:rPr lang="en-IN" sz="2800" baseline="30000" dirty="0"/>
              <a:t>st</a:t>
            </a:r>
            <a:r>
              <a:rPr lang="en-IN" sz="2800" dirty="0"/>
              <a:t> 5 years.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800" dirty="0"/>
              <a:t>3%  risk of progression in 5-10 years.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800" dirty="0"/>
              <a:t>1% risk of progression after 10 years.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altLang="en-US" sz="3200" dirty="0"/>
              <a:t>Introduction</a:t>
            </a:r>
          </a:p>
          <a:p>
            <a:r>
              <a:rPr lang="en-IN" altLang="en-US" sz="3200" dirty="0" err="1"/>
              <a:t>Etiology</a:t>
            </a:r>
            <a:endParaRPr lang="en-IN" altLang="en-US" sz="3200" dirty="0"/>
          </a:p>
          <a:p>
            <a:r>
              <a:rPr lang="en-IN" altLang="en-US" sz="3200" dirty="0"/>
              <a:t>Pathogenesis</a:t>
            </a:r>
          </a:p>
          <a:p>
            <a:r>
              <a:rPr lang="en-IN" altLang="en-US" sz="3200" dirty="0"/>
              <a:t>Clinical Features</a:t>
            </a:r>
          </a:p>
          <a:p>
            <a:endParaRPr lang="en-IN" alt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16" y="222250"/>
            <a:ext cx="5339887" cy="6193485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/>
          <a:srcRect t="55274" r="29603" b="18534"/>
          <a:stretch>
            <a:fillRect/>
          </a:stretch>
        </p:blipFill>
        <p:spPr>
          <a:xfrm>
            <a:off x="5751195" y="2137410"/>
            <a:ext cx="6454775" cy="17716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48322" y="2492943"/>
            <a:ext cx="8624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u="sng" dirty="0"/>
              <a:t>THANK YOU </a:t>
            </a:r>
            <a:r>
              <a:rPr lang="en-US" sz="6000" u="sng" dirty="0"/>
              <a:t>!</a:t>
            </a:r>
            <a:endParaRPr lang="en-IN" sz="6000" u="sng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1629" y="827314"/>
            <a:ext cx="10297885" cy="7878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              </a:t>
            </a:r>
            <a:r>
              <a:rPr lang="en-IN" sz="3200" b="1" dirty="0"/>
              <a:t>PLASMA CELL DISORDERS/DYSCRASIAS/ MONOCLONAL  GAMMOPATHIES/  PARAPROTEINEMIAS/DYSPROTEINEMIAS</a:t>
            </a:r>
            <a:endParaRPr lang="en-IN" sz="3200" dirty="0"/>
          </a:p>
          <a:p>
            <a:pPr algn="ctr"/>
            <a:endParaRPr lang="en-IN" dirty="0"/>
          </a:p>
          <a:p>
            <a:endParaRPr lang="en-IN" sz="3200" dirty="0"/>
          </a:p>
          <a:p>
            <a:r>
              <a:rPr lang="en-IN" sz="3200" dirty="0"/>
              <a:t>Plasma cell disorders include:-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3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/>
              <a:t>Multiple Myeloma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/>
              <a:t>AL Amyloidosis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/>
              <a:t>Waldenstrom macroglobulinemia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/>
              <a:t>Heavy chain diseases</a:t>
            </a:r>
          </a:p>
          <a:p>
            <a:endParaRPr lang="en-IN" sz="2000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928" y="500742"/>
            <a:ext cx="11702143" cy="7139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                     </a:t>
            </a:r>
            <a:r>
              <a:rPr lang="en-IN" sz="3600" b="1" dirty="0"/>
              <a:t>                      MULTIPLE MYELOMA</a:t>
            </a:r>
          </a:p>
          <a:p>
            <a:endParaRPr lang="en-IN" dirty="0"/>
          </a:p>
          <a:p>
            <a:endParaRPr lang="en-IN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800" dirty="0"/>
              <a:t>Multiple Myeloma represent malignant proliferation of plasma cells derived from a single clone.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 Most common primary malignancy of bone.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altLang="en-US" sz="2800" dirty="0">
                <a:sym typeface="+mn-ea"/>
              </a:rPr>
              <a:t>Accounts for 1.8% of all cancers</a:t>
            </a:r>
            <a:endParaRPr lang="en-US" alt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Malignant B cell lymphoproliferative disorder of the marrow with plasma cell predominating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Males&gt; females</a:t>
            </a:r>
            <a:r>
              <a:rPr lang="en-IN" altLang="en-US" sz="2800" dirty="0"/>
              <a:t>, Blacks&gt; Whites(2:1)</a:t>
            </a:r>
            <a:endParaRPr lang="en-US" alt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Common in 5th to 7th decade</a:t>
            </a:r>
            <a:r>
              <a:rPr lang="en-IN" altLang="en-US" sz="2800" dirty="0"/>
              <a:t>( Median Age-69 yrs)</a:t>
            </a:r>
            <a:endParaRPr lang="en-IN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1709056"/>
            <a:ext cx="11144250" cy="4691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72343" y="936171"/>
            <a:ext cx="8371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u="sng" dirty="0"/>
              <a:t>PLASMA CELL PRODUCTION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1572_2017_Article_BFnrdp201746_Fig1_HTML"/>
          <p:cNvPicPr>
            <a:picLocks noChangeAspect="1"/>
          </p:cNvPicPr>
          <p:nvPr/>
        </p:nvPicPr>
        <p:blipFill>
          <a:blip r:embed="rId2"/>
          <a:srcRect r="-958" b="6278"/>
          <a:stretch>
            <a:fillRect/>
          </a:stretch>
        </p:blipFill>
        <p:spPr>
          <a:xfrm>
            <a:off x="1330960" y="194310"/>
            <a:ext cx="9237980" cy="6170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/>
              <a:t>Etiology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0510"/>
            <a:ext cx="10515600" cy="4636770"/>
          </a:xfrm>
        </p:spPr>
        <p:txBody>
          <a:bodyPr/>
          <a:lstStyle/>
          <a:p>
            <a:r>
              <a:rPr lang="en-US" altLang="en-US"/>
              <a:t>The cause</a:t>
            </a:r>
            <a:r>
              <a:rPr lang="en-IN" altLang="en-US"/>
              <a:t> </a:t>
            </a:r>
            <a:r>
              <a:rPr lang="en-US" altLang="en-US"/>
              <a:t>of myeloma is not known.  </a:t>
            </a:r>
          </a:p>
          <a:p>
            <a:r>
              <a:rPr lang="en-US" altLang="en-US"/>
              <a:t>More common seen in farmers, wood workers, leather workers, and those exposed to petroleum products.  </a:t>
            </a:r>
          </a:p>
          <a:p>
            <a:r>
              <a:rPr lang="en-US" altLang="en-US"/>
              <a:t>Chromosomal alterations in MM:  </a:t>
            </a:r>
          </a:p>
          <a:p>
            <a:pPr>
              <a:buFont typeface="Wingdings" panose="05000000000000000000" charset="0"/>
              <a:buChar char="Ø"/>
            </a:pPr>
            <a:r>
              <a:rPr lang="en-US" altLang="en-US"/>
              <a:t>Hyperdiploidy 13q14 deletions </a:t>
            </a:r>
          </a:p>
          <a:p>
            <a:pPr>
              <a:buFont typeface="Wingdings" panose="05000000000000000000" charset="0"/>
              <a:buChar char="Ø"/>
            </a:pPr>
            <a:r>
              <a:rPr lang="en-US" altLang="en-US"/>
              <a:t>Translocations t(11;14) t(4;14) t(14;16) </a:t>
            </a:r>
          </a:p>
          <a:p>
            <a:pPr>
              <a:buFont typeface="Wingdings" panose="05000000000000000000" charset="0"/>
              <a:buChar char="Ø"/>
            </a:pPr>
            <a:r>
              <a:rPr lang="en-US" altLang="en-US"/>
              <a:t>N-ras, K-ras, and B-raf mutations are common (occurring in &gt;40% patients)</a:t>
            </a:r>
            <a:r>
              <a:rPr lang="en-IN" altLang="en-US"/>
              <a:t>.</a:t>
            </a:r>
          </a:p>
          <a:p>
            <a:pPr>
              <a:buFont typeface="Wingdings" panose="05000000000000000000" charset="0"/>
              <a:buChar char="Ø"/>
            </a:pPr>
            <a:r>
              <a:rPr lang="en-IN" altLang="en-US"/>
              <a:t>IL-6 may play a role as driving factor for clonal proliferation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91440"/>
            <a:ext cx="10515600" cy="1325563"/>
          </a:xfrm>
        </p:spPr>
        <p:txBody>
          <a:bodyPr/>
          <a:lstStyle/>
          <a:p>
            <a:r>
              <a:rPr lang="en-IN" altLang="en-US"/>
              <a:t>Pathogenesis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436245" y="1144905"/>
            <a:ext cx="4588510" cy="52374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i="0">
                <a:solidFill>
                  <a:srgbClr val="0E0F25"/>
                </a:solidFill>
                <a:latin typeface="+mn-ea"/>
                <a:ea typeface="__Source_Sans_3_11ceb6"/>
                <a:cs typeface="+mn-ea"/>
              </a:rPr>
              <a:t>MM cells bind to bone marrow stromal cells (BMSCs) and extracellular matrix (ECM) via cell surface adhesion molecules </a:t>
            </a:r>
          </a:p>
          <a:p>
            <a:pPr indent="0" algn="l">
              <a:buFont typeface="Arial" panose="020B0604020202020204" pitchFamily="34" charset="0"/>
              <a:buNone/>
            </a:pPr>
            <a:r>
              <a:rPr lang="en-IN" i="0">
                <a:solidFill>
                  <a:srgbClr val="0E0F25"/>
                </a:solidFill>
                <a:latin typeface="+mn-ea"/>
                <a:ea typeface="__Source_Sans_3_11ceb6"/>
                <a:cs typeface="+mn-ea"/>
              </a:rPr>
              <a:t>                             </a:t>
            </a:r>
            <a:r>
              <a:rPr lang="en-IN" sz="5400" i="0">
                <a:solidFill>
                  <a:srgbClr val="0E0F25"/>
                </a:solidFill>
                <a:latin typeface="+mn-ea"/>
                <a:ea typeface="__Source_Sans_3_11ceb6"/>
                <a:cs typeface="+mn-ea"/>
              </a:rPr>
              <a:t>↓</a:t>
            </a:r>
            <a:endParaRPr i="0">
              <a:solidFill>
                <a:srgbClr val="0E0F25"/>
              </a:solidFill>
              <a:latin typeface="+mn-ea"/>
              <a:ea typeface="__Source_Sans_3_11ceb6"/>
              <a:cs typeface="+mn-ea"/>
            </a:endParaRPr>
          </a:p>
          <a:p>
            <a:pPr indent="0" algn="l">
              <a:buFont typeface="Arial" panose="020B0604020202020204" pitchFamily="34" charset="0"/>
              <a:buNone/>
            </a:pPr>
            <a:r>
              <a:rPr i="0">
                <a:solidFill>
                  <a:srgbClr val="0E0F25"/>
                </a:solidFill>
                <a:latin typeface="+mn-ea"/>
                <a:ea typeface="__Source_Sans_3_11ceb6"/>
                <a:cs typeface="+mn-ea"/>
              </a:rPr>
              <a:t>triggers  MM cell growth, survival, drug resistance, and migration in bone marrow.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i="0">
              <a:solidFill>
                <a:srgbClr val="0E0F25"/>
              </a:solidFill>
              <a:latin typeface="+mn-ea"/>
              <a:ea typeface="__Source_Sans_3_11ceb6"/>
              <a:cs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i="0">
                <a:solidFill>
                  <a:srgbClr val="0E0F25"/>
                </a:solidFill>
                <a:latin typeface="+mn-ea"/>
                <a:ea typeface="__Source_Sans_3_11ceb6"/>
                <a:cs typeface="+mn-ea"/>
              </a:rPr>
              <a:t> These effects are due to: </a:t>
            </a:r>
            <a:r>
              <a:rPr lang="en-IN" i="0">
                <a:solidFill>
                  <a:srgbClr val="0E0F25"/>
                </a:solidFill>
                <a:latin typeface="+mn-ea"/>
                <a:ea typeface="__Source_Sans_3_11ceb6"/>
                <a:cs typeface="+mn-ea"/>
              </a:rPr>
              <a:t>  </a:t>
            </a:r>
          </a:p>
          <a:p>
            <a:pPr indent="0" algn="l">
              <a:buFont typeface="Arial" panose="020B0604020202020204" pitchFamily="34" charset="0"/>
              <a:buNone/>
            </a:pPr>
            <a:r>
              <a:rPr lang="en-IN" i="0">
                <a:solidFill>
                  <a:srgbClr val="0E0F25"/>
                </a:solidFill>
                <a:latin typeface="+mn-ea"/>
                <a:ea typeface="__Source_Sans_3_11ceb6"/>
                <a:cs typeface="+mn-ea"/>
              </a:rPr>
              <a:t>                </a:t>
            </a:r>
            <a:r>
              <a:rPr i="0">
                <a:solidFill>
                  <a:srgbClr val="0E0F25"/>
                </a:solidFill>
                <a:latin typeface="+mn-ea"/>
                <a:ea typeface="__Source_Sans_3_11ceb6"/>
                <a:cs typeface="+mn-ea"/>
              </a:rPr>
              <a:t>• Direct MM cell-BMSC binding via adhesion molecules (Adhesion mediated signaling) </a:t>
            </a:r>
          </a:p>
          <a:p>
            <a:pPr indent="0" algn="l">
              <a:buFont typeface="Arial" panose="020B0604020202020204" pitchFamily="34" charset="0"/>
              <a:buNone/>
            </a:pPr>
            <a:r>
              <a:rPr i="0">
                <a:solidFill>
                  <a:srgbClr val="0E0F25"/>
                </a:solidFill>
                <a:latin typeface="+mn-ea"/>
                <a:ea typeface="__Source_Sans_3_11ceb6"/>
                <a:cs typeface="+mn-ea"/>
              </a:rPr>
              <a:t> </a:t>
            </a:r>
            <a:r>
              <a:rPr lang="en-IN" i="0">
                <a:solidFill>
                  <a:srgbClr val="0E0F25"/>
                </a:solidFill>
                <a:latin typeface="+mn-ea"/>
                <a:ea typeface="__Source_Sans_3_11ceb6"/>
                <a:cs typeface="+mn-ea"/>
              </a:rPr>
              <a:t>              </a:t>
            </a:r>
            <a:r>
              <a:rPr i="0">
                <a:solidFill>
                  <a:srgbClr val="0E0F25"/>
                </a:solidFill>
                <a:latin typeface="+mn-ea"/>
                <a:ea typeface="__Source_Sans_3_11ceb6"/>
                <a:cs typeface="+mn-ea"/>
              </a:rPr>
              <a:t>• Induction of various cytokines ( Cytokine mediated signaling)</a:t>
            </a:r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5252720" y="893445"/>
            <a:ext cx="6758305" cy="54883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altLang="en-US" sz="3200" b="1"/>
              <a:t>MM and Bones</a:t>
            </a:r>
            <a:br>
              <a:rPr lang="en-IN" altLang="en-US" sz="3200" b="1"/>
            </a:br>
            <a:r>
              <a:rPr lang="en-IN" altLang="en-US" sz="3200" b="1"/>
              <a:t>(</a:t>
            </a:r>
            <a:r>
              <a:rPr lang="en-IN" altLang="en-US" sz="3200" b="1" i="1"/>
              <a:t>increased osteoclastic activity</a:t>
            </a:r>
            <a:br>
              <a:rPr lang="en-IN" altLang="en-US" sz="3200" b="1" i="1"/>
            </a:br>
            <a:r>
              <a:rPr lang="en-IN" altLang="en-US" sz="3200" b="1" i="1"/>
              <a:t>decreased osteoblastic activity</a:t>
            </a:r>
            <a:r>
              <a:rPr lang="en-IN" altLang="en-US" sz="3200" b="1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010" y="1691005"/>
            <a:ext cx="6687820" cy="47148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en-US" sz="2300"/>
              <a:t> Most common symptom : bone pain (70% patients)</a:t>
            </a:r>
            <a:r>
              <a:rPr lang="en-IN" altLang="en-US" sz="2300"/>
              <a:t>; involves axial skeleton and induced by movement.</a:t>
            </a:r>
            <a:endParaRPr lang="en-US" altLang="en-US" sz="2300"/>
          </a:p>
          <a:p>
            <a:pPr>
              <a:lnSpc>
                <a:spcPct val="100000"/>
              </a:lnSpc>
            </a:pPr>
            <a:r>
              <a:rPr lang="en-US" altLang="en-US" sz="2300"/>
              <a:t> Persistent localised pain usually signifies a pathological fracture. </a:t>
            </a:r>
          </a:p>
          <a:p>
            <a:pPr>
              <a:lnSpc>
                <a:spcPct val="100000"/>
              </a:lnSpc>
            </a:pPr>
            <a:r>
              <a:rPr lang="en-US" altLang="en-US" sz="2300"/>
              <a:t> Bone lesions are lytic in nature</a:t>
            </a:r>
            <a:r>
              <a:rPr lang="en-IN" altLang="en-US" sz="2300"/>
              <a:t>(&gt;0.5 cm of bone destriuction), resulting in substantial mobilisation of calcium, leading to Hypercalcemia.                                         </a:t>
            </a:r>
          </a:p>
          <a:p>
            <a:pPr>
              <a:lnSpc>
                <a:spcPct val="100000"/>
              </a:lnSpc>
            </a:pPr>
            <a:r>
              <a:rPr lang="en-IN" altLang="en-US" sz="2300"/>
              <a:t>Localised bone lesions can cause compressive vertebral fracture, leading on to spinal cord compression.</a:t>
            </a:r>
            <a:endParaRPr lang="en-US" altLang="en-US" sz="2300"/>
          </a:p>
          <a:p>
            <a:pPr>
              <a:lnSpc>
                <a:spcPct val="100000"/>
              </a:lnSpc>
            </a:pPr>
            <a:r>
              <a:rPr lang="en-US" altLang="en-US" sz="2300"/>
              <a:t>Typical “Punched out”lesion of skull </a:t>
            </a:r>
          </a:p>
          <a:p>
            <a:pPr>
              <a:lnSpc>
                <a:spcPct val="100000"/>
              </a:lnSpc>
            </a:pPr>
            <a:r>
              <a:rPr lang="en-US" altLang="en-US" sz="2300"/>
              <a:t>Multiple small lytic foci throughout the pelvic bone</a:t>
            </a:r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7647940" y="129540"/>
            <a:ext cx="3599180" cy="2997200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7647940" y="3419475"/>
            <a:ext cx="3599180" cy="31349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8187</Words>
  <Application>Microsoft Office PowerPoint</Application>
  <PresentationFormat>Widescreen</PresentationFormat>
  <Paragraphs>383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MULTIPLE MYELOMA</vt:lpstr>
      <vt:lpstr>Content</vt:lpstr>
      <vt:lpstr>PowerPoint Presentation</vt:lpstr>
      <vt:lpstr>PowerPoint Presentation</vt:lpstr>
      <vt:lpstr>PowerPoint Presentation</vt:lpstr>
      <vt:lpstr>PowerPoint Presentation</vt:lpstr>
      <vt:lpstr>Etiology</vt:lpstr>
      <vt:lpstr>Pathogenesis</vt:lpstr>
      <vt:lpstr>MM and Bones (increased osteoclastic activity decreased osteoblastic activity)</vt:lpstr>
      <vt:lpstr>PowerPoint Presentation</vt:lpstr>
      <vt:lpstr>PowerPoint Presentation</vt:lpstr>
      <vt:lpstr>When to do kidney biopsy in multiple myeloma?</vt:lpstr>
      <vt:lpstr>Multiple Myeloma &amp; Anemia</vt:lpstr>
      <vt:lpstr>Multiple Myeloma &amp; Proteins</vt:lpstr>
      <vt:lpstr>Multiple Myeloma &amp; Infections</vt:lpstr>
      <vt:lpstr>Other Manifestations: (contd.)</vt:lpstr>
      <vt:lpstr>Other Manifestations:</vt:lpstr>
      <vt:lpstr>Classification of Multiple Myeloma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MULTIPLE MYELOMA</dc:title>
  <dc:creator>Shambhavi Singh</dc:creator>
  <cp:lastModifiedBy>akshaynkumar007@gmail.com</cp:lastModifiedBy>
  <cp:revision>8</cp:revision>
  <dcterms:created xsi:type="dcterms:W3CDTF">2024-06-30T13:42:00Z</dcterms:created>
  <dcterms:modified xsi:type="dcterms:W3CDTF">2026-06-05T13:58:51Z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B6F99F4524EF4CE78B3900184EA72989_13</vt:lpwstr>
  </property>
  <property fmtid="{D5CDD505-2E9C-101B-9397-08002B2CF9AE}" pid="3" name="KSOProductBuildVer">
    <vt:lpwstr>1033-12.2.0.21931</vt:lpwstr>
  </property>
</Properties>
</file>