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9.jpeg" ContentType="image/jpeg"/>
  <Override PartName="/ppt/media/image5.png" ContentType="image/png"/>
  <Override PartName="/ppt/media/image8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presentation.xml" ContentType="application/vnd.openxmlformats-officedocument.presentationml.presentation.main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95640" y="692640"/>
            <a:ext cx="78508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/>
          <a:p>
            <a:pPr algn="r">
              <a:lnSpc>
                <a:spcPct val="100000"/>
              </a:lnSpc>
            </a:pPr>
            <a:r>
              <a:rPr b="1" lang="en-US" sz="5600" spc="-1" strike="noStrike">
                <a:solidFill>
                  <a:srgbClr val="50e0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ECG FOR DISCUSSION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0" y="3213000"/>
            <a:ext cx="4859280" cy="23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45000" bIns="45000"/>
          <a:p>
            <a:pPr algn="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III Medicine Unit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Chief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Prof Dr.M.Natarajan MD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Asst Professors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 Syed Bahavudeen Hussaini  MD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Dr ValliDevi MD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5940000" y="3357000"/>
            <a:ext cx="32032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Presentor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Dr.Vathsalyan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907640" y="2709000"/>
            <a:ext cx="51120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DIAGNOSIS??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55640" y="620640"/>
            <a:ext cx="704124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Diagnosis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67640" y="206100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Prolonged PR interval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 wave on T wave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Rheumatic Carditis with Digitalis effect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83640" y="620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Aim of Presentation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67640" y="206100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If p wave is not visible, look for p wave on T wave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ECG with 50mm speed may help to detect occult P wave if it is associated with prolonged PR interval with P on T wave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33520" y="1371600"/>
            <a:ext cx="78508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/>
          <a:p>
            <a:pPr algn="r">
              <a:lnSpc>
                <a:spcPct val="100000"/>
              </a:lnSpc>
            </a:pPr>
            <a:r>
              <a:rPr b="1" lang="en-US" sz="5600" spc="-1" strike="noStrike">
                <a:solidFill>
                  <a:srgbClr val="50e0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ECG at 50mm Speed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33520" y="3228480"/>
            <a:ext cx="785412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 thruBlk="true"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323640" y="897840"/>
            <a:ext cx="8387640" cy="5959440"/>
          </a:xfrm>
          <a:prstGeom prst="rect">
            <a:avLst/>
          </a:prstGeom>
          <a:ln>
            <a:noFill/>
          </a:ln>
        </p:spPr>
      </p:pic>
    </p:spTree>
  </p:cSld>
  <p:transition>
    <p:fade thruBlk="true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251640" y="908640"/>
            <a:ext cx="8496360" cy="5948640"/>
          </a:xfrm>
          <a:prstGeom prst="rect">
            <a:avLst/>
          </a:prstGeom>
          <a:ln>
            <a:noFill/>
          </a:ln>
        </p:spPr>
      </p:pic>
    </p:spTree>
  </p:cSld>
  <p:transition>
    <p:fade thruBlk="true"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23640" y="980640"/>
            <a:ext cx="8496360" cy="67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 17yr old female diagnosed as Rheumatic heart disease at 8 yrs of age has been admitted with complaints of fever for 3 days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HOPI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H/O fever x 3days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low grade, intermittent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not ass with chills &amp; rigors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H/O joint pain x 2 days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involving both knees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intermittent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relieved with drugs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h/o abdominal pain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h/o swelling of legs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h/o breathlessness on exertion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h/o burning micturition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h/o cough with expectoration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h/o headache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1052640"/>
            <a:ext cx="8228880" cy="52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Past h/o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Pt is diagnosed to have Rheumatic fever at 8 yrs of age &amp; is on T.Penicillin 250mg 1BD &amp; T.Digoxin 0.25mg 1OD.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Not a k/c/o TB, Asthma, Seizure disorder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Personal h/o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Mixed diet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Normal bowel &amp; bladder habits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Menstrual h/o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Attained menarche at 14 yrs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RMP, 3/30 day cycle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LMP- 5 days back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836640"/>
            <a:ext cx="8228880" cy="548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General examination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pt is conscious, oriented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afebrile, comfortable at rest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pallor, no icterus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cyanosis, no clubbing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pedal edema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generalised lymphadenopathy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Vitals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BP- 120/70 mm Hg in right arm in sitting posture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PR-96/min , regular rhythm, normal volume, felt in all peripheral accessible vessels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Temp- 99 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83640" y="188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 examination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67640" y="1628640"/>
            <a:ext cx="8228880" cy="55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CVS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S1S2 heard, Soft S1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S2 split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PSM is heard in Mitral area radiating to axilla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B/L Air Entry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added sounds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Abdomen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Soft, No tenderness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organomegaly, Bowel Sounds +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No FND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55640" y="404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Investigations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57200" y="1935360"/>
            <a:ext cx="8228880" cy="458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RBS- 102 mg/dl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Blood Urea- 27 mg/dl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Serum Creatinine- 0.9 mg/dl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Total bilirubin-0.6 mg/dl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Hb- 12.7 g/dl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TC-12,800 cells/mm3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DC- N 72%, L 23%, Mix- 5%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ESR- 58 mm/hr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PCV- 37%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Platelet Count- 2.85 lakhs/mm3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Urine routine- Normal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11640" y="620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ECHO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AML, PML thickened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AML, PML prolapse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Mitral Regurgitation- Severe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Pulmonary hypertension- mild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ASO titre-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447 units/ml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CRP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- 44 mg/dl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 thruBlk="true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39640" y="548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ECG at the time of admission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Content Placeholder 2" descr=""/>
          <p:cNvPicPr/>
          <p:nvPr/>
        </p:nvPicPr>
        <p:blipFill>
          <a:blip r:embed="rId1"/>
          <a:stretch/>
        </p:blipFill>
        <p:spPr>
          <a:xfrm>
            <a:off x="827640" y="1915560"/>
            <a:ext cx="7056000" cy="4677840"/>
          </a:xfrm>
          <a:prstGeom prst="rect">
            <a:avLst/>
          </a:prstGeom>
          <a:ln>
            <a:noFill/>
          </a:ln>
        </p:spPr>
      </p:pic>
    </p:spTree>
  </p:cSld>
  <p:transition>
    <p:fade thruBlk="true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ECG at the time of admission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467640" y="1989000"/>
            <a:ext cx="8136360" cy="4494960"/>
          </a:xfrm>
          <a:prstGeom prst="rect">
            <a:avLst/>
          </a:prstGeom>
          <a:ln>
            <a:noFill/>
          </a:ln>
        </p:spPr>
      </p:pic>
    </p:spTree>
  </p:cSld>
  <p:transition>
    <p:fade thruBlk="true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Application>LibreOffice/5.1.4.2$Linux_x86 LibreOffice_project/10m0$Build-2</Application>
  <Words>416</Words>
  <Paragraphs>95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2017-01-17T10:03:05Z</dcterms:created>
  <dc:creator>hp</dc:creator>
  <dc:description/>
  <dc:language>en-US</dc:language>
  <cp:lastModifiedBy/>
  <dcterms:modified xsi:type="dcterms:W3CDTF">2017-01-20T11:17:45Z</dcterms:modified>
  <cp:revision>12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