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02" r:id="rId12"/>
    <p:sldId id="301" r:id="rId13"/>
    <p:sldId id="295" r:id="rId14"/>
    <p:sldId id="296" r:id="rId15"/>
    <p:sldId id="304" r:id="rId16"/>
    <p:sldId id="303" r:id="rId17"/>
    <p:sldId id="305" r:id="rId18"/>
    <p:sldId id="299" r:id="rId19"/>
    <p:sldId id="297" r:id="rId20"/>
    <p:sldId id="298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181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44F2BB-F9DF-46A3-B12A-6CA4756C30BA}" type="datetimeFigureOut">
              <a:rPr lang="en-IN" smtClean="0"/>
              <a:pPr/>
              <a:t>06-09-2021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E39EB5-EC9D-43D5-9D6B-7DD0CE7641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THE SHOT AND THE CLOT</a:t>
            </a:r>
            <a:endParaRPr lang="en-IN" dirty="0"/>
          </a:p>
        </p:txBody>
      </p:sp>
      <p:sp>
        <p:nvSpPr>
          <p:cNvPr id="1048596" name="Subtitle 2"/>
          <p:cNvSpPr>
            <a:spLocks noGrp="1"/>
          </p:cNvSpPr>
          <p:nvPr>
            <p:ph type="subTitle" idx="1"/>
          </p:nvPr>
        </p:nvSpPr>
        <p:spPr>
          <a:xfrm>
            <a:off x="2195736" y="3767862"/>
            <a:ext cx="6192688" cy="246945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MEDICAL UNIT</a:t>
            </a:r>
          </a:p>
          <a:p>
            <a:r>
              <a:rPr lang="en-IN" dirty="0"/>
              <a:t> </a:t>
            </a:r>
            <a:r>
              <a:rPr lang="en-IN" dirty="0" smtClean="0"/>
              <a:t>H.O.D : </a:t>
            </a:r>
            <a:r>
              <a:rPr lang="en-IN" dirty="0"/>
              <a:t>DR.M.NATARAJAN M.D</a:t>
            </a:r>
          </a:p>
          <a:p>
            <a:r>
              <a:rPr lang="en-IN" dirty="0"/>
              <a:t>ASST.PROF: </a:t>
            </a:r>
            <a:r>
              <a:rPr lang="en-IN" dirty="0" smtClean="0"/>
              <a:t>DR.PALANIKUMARAN M.D</a:t>
            </a:r>
            <a:endParaRPr lang="en-IN" dirty="0"/>
          </a:p>
          <a:p>
            <a:r>
              <a:rPr lang="en-IN" dirty="0"/>
              <a:t>                         </a:t>
            </a:r>
            <a:r>
              <a:rPr lang="en-IN" dirty="0" smtClean="0"/>
              <a:t>DR.VASANTHA KALYANI </a:t>
            </a:r>
            <a:r>
              <a:rPr lang="en-IN" dirty="0" smtClean="0"/>
              <a:t>M.D</a:t>
            </a:r>
          </a:p>
          <a:p>
            <a:r>
              <a:rPr lang="en-IN" dirty="0" smtClean="0"/>
              <a:t>                </a:t>
            </a:r>
            <a:r>
              <a:rPr lang="en-IN" dirty="0" smtClean="0"/>
              <a:t>DR.SURESH KUMAR </a:t>
            </a:r>
            <a:r>
              <a:rPr lang="en-IN" dirty="0" smtClean="0"/>
              <a:t>M.D</a:t>
            </a:r>
          </a:p>
          <a:p>
            <a:r>
              <a:rPr lang="en-IN" dirty="0" smtClean="0"/>
              <a:t>PRESENTOR : DR.S.ELANGOVAN            </a:t>
            </a:r>
            <a:endParaRPr lang="en-IN" dirty="0"/>
          </a:p>
          <a:p>
            <a:r>
              <a:rPr lang="en-IN" dirty="0"/>
              <a:t>                           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US" dirty="0" smtClean="0"/>
              <a:t>ANA- weak positive (1:40)</a:t>
            </a:r>
          </a:p>
          <a:p>
            <a:r>
              <a:rPr lang="en-US" dirty="0" smtClean="0"/>
              <a:t>Factor v </a:t>
            </a:r>
            <a:r>
              <a:rPr lang="en-US" dirty="0" err="1" smtClean="0"/>
              <a:t>leidan</a:t>
            </a:r>
            <a:r>
              <a:rPr lang="en-US" dirty="0" smtClean="0"/>
              <a:t> mutation- Awaited</a:t>
            </a:r>
          </a:p>
          <a:p>
            <a:r>
              <a:rPr lang="en-US" dirty="0" smtClean="0"/>
              <a:t>Ct brain &amp;plain –contrast- thrombus involving the superior </a:t>
            </a:r>
            <a:r>
              <a:rPr lang="en-US" dirty="0" err="1" smtClean="0"/>
              <a:t>sagittal</a:t>
            </a:r>
            <a:r>
              <a:rPr lang="en-US" dirty="0" smtClean="0"/>
              <a:t> </a:t>
            </a:r>
            <a:r>
              <a:rPr lang="en-US" dirty="0" err="1" smtClean="0"/>
              <a:t>sinus,torcular</a:t>
            </a:r>
            <a:r>
              <a:rPr lang="en-US" dirty="0" smtClean="0"/>
              <a:t> </a:t>
            </a:r>
            <a:r>
              <a:rPr lang="en-US" dirty="0" err="1" smtClean="0"/>
              <a:t>herophili</a:t>
            </a:r>
            <a:r>
              <a:rPr lang="en-US" dirty="0" smtClean="0"/>
              <a:t> and transverse sinus noted with raised ICT considered.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IMG_20210706_2216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07829" y="-851644"/>
            <a:ext cx="6128345" cy="8496946"/>
          </a:xfrm>
        </p:spPr>
      </p:pic>
      <p:sp>
        <p:nvSpPr>
          <p:cNvPr id="10" name="Down Arrow 9"/>
          <p:cNvSpPr/>
          <p:nvPr/>
        </p:nvSpPr>
        <p:spPr>
          <a:xfrm flipH="1">
            <a:off x="1691680" y="515719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20210704_1203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89174" y="-789930"/>
            <a:ext cx="6493643" cy="84249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OPTHAL OPINOIN –normal </a:t>
            </a:r>
            <a:r>
              <a:rPr lang="en-US" dirty="0" err="1" smtClean="0"/>
              <a:t>fundus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NEUROGIST OPINION-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1.  Suggested MRI brain with MRA AND MRV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2. Anti edema measures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3. W/F seizures. </a:t>
            </a:r>
          </a:p>
        </p:txBody>
      </p:sp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 FLU</a:t>
            </a:r>
            <a:r>
              <a:rPr lang="en-US" altLang="zh-CN" dirty="0" smtClean="0"/>
              <a:t>DS</a:t>
            </a:r>
            <a:endParaRPr lang="zh-CN" altLang="en-US" dirty="0"/>
          </a:p>
          <a:p>
            <a:r>
              <a:rPr lang="en-US" dirty="0" err="1" smtClean="0"/>
              <a:t>Inj</a:t>
            </a:r>
            <a:r>
              <a:rPr lang="en-US" dirty="0" smtClean="0"/>
              <a:t> .</a:t>
            </a:r>
            <a:r>
              <a:rPr lang="en-US" dirty="0" err="1" smtClean="0"/>
              <a:t>mannitol</a:t>
            </a:r>
            <a:r>
              <a:rPr lang="en-US" dirty="0" smtClean="0"/>
              <a:t> 100 ml IV TDS </a:t>
            </a:r>
          </a:p>
          <a:p>
            <a:r>
              <a:rPr lang="en-US" dirty="0" smtClean="0"/>
              <a:t>Inj. </a:t>
            </a:r>
            <a:r>
              <a:rPr lang="en-US" dirty="0" err="1" smtClean="0"/>
              <a:t>Ondansetron</a:t>
            </a:r>
            <a:r>
              <a:rPr lang="en-US" dirty="0" smtClean="0"/>
              <a:t> 4mg IV BD</a:t>
            </a:r>
          </a:p>
          <a:p>
            <a:r>
              <a:rPr lang="en-US" dirty="0" smtClean="0"/>
              <a:t>Inj. Heparin 5000units iv QID</a:t>
            </a:r>
          </a:p>
          <a:p>
            <a:r>
              <a:rPr lang="en-US" dirty="0" err="1" smtClean="0"/>
              <a:t>Tab.acitrome</a:t>
            </a:r>
            <a:r>
              <a:rPr lang="en-US" dirty="0" smtClean="0"/>
              <a:t> 2mg  0-0-1-0 ( overlap done)</a:t>
            </a:r>
          </a:p>
          <a:p>
            <a:r>
              <a:rPr lang="en-US" dirty="0" smtClean="0"/>
              <a:t>Tab .</a:t>
            </a:r>
            <a:r>
              <a:rPr lang="en-US" dirty="0" err="1" smtClean="0"/>
              <a:t>paracetamol</a:t>
            </a:r>
            <a:r>
              <a:rPr lang="en-US" dirty="0" smtClean="0"/>
              <a:t> 500 mg TDS </a:t>
            </a:r>
            <a:endParaRPr lang="en-IN" dirty="0"/>
          </a:p>
        </p:txBody>
      </p:sp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G_20210706_22170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18271" y="-643745"/>
            <a:ext cx="6465759" cy="813052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 descr="IMG-20210706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92888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highlight the incidence of thrombosis in </a:t>
            </a:r>
            <a:r>
              <a:rPr lang="en-US" dirty="0" err="1" smtClean="0"/>
              <a:t>covishield</a:t>
            </a:r>
            <a:r>
              <a:rPr lang="en-US" dirty="0" smtClean="0"/>
              <a:t> vaccination.</a:t>
            </a:r>
          </a:p>
          <a:p>
            <a:endParaRPr lang="en-US" dirty="0" smtClean="0"/>
          </a:p>
          <a:p>
            <a:r>
              <a:rPr lang="en-US" dirty="0" smtClean="0"/>
              <a:t>To discuss the treatment protocol for vaccination induced thrombosis.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DISCUSSION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ARTICLES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7180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my pc\Desktop\IMG-20210706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6250" lnSpcReduction="20000"/>
          </a:bodyPr>
          <a:lstStyle/>
          <a:p>
            <a:r>
              <a:rPr lang="en-US" dirty="0" err="1" smtClean="0"/>
              <a:t>Mrs.bhuvaneswari</a:t>
            </a:r>
            <a:r>
              <a:rPr lang="en-US" dirty="0" smtClean="0"/>
              <a:t> 37 yrs female </a:t>
            </a:r>
            <a:r>
              <a:rPr lang="en-US" dirty="0" smtClean="0"/>
              <a:t>admitted in GRH  on </a:t>
            </a:r>
            <a:r>
              <a:rPr lang="en-US" dirty="0" err="1" smtClean="0"/>
              <a:t>june</a:t>
            </a:r>
            <a:r>
              <a:rPr lang="en-US" dirty="0" smtClean="0"/>
              <a:t> 28th with </a:t>
            </a:r>
            <a:r>
              <a:rPr lang="en-US" dirty="0" smtClean="0"/>
              <a:t> </a:t>
            </a:r>
            <a:r>
              <a:rPr lang="en-US" dirty="0" smtClean="0"/>
              <a:t>complaints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headache for 10 days</a:t>
            </a:r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holocranial</a:t>
            </a:r>
            <a:r>
              <a:rPr lang="en-US" dirty="0" smtClean="0"/>
              <a:t>  </a:t>
            </a:r>
            <a:r>
              <a:rPr lang="en-US" dirty="0" smtClean="0"/>
              <a:t>,tight band like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intermittent type</a:t>
            </a:r>
          </a:p>
          <a:p>
            <a:pPr>
              <a:buNone/>
            </a:pPr>
            <a:r>
              <a:rPr lang="en-US" dirty="0" smtClean="0"/>
              <a:t>                              not </a:t>
            </a:r>
            <a:r>
              <a:rPr lang="en-US" dirty="0" err="1" smtClean="0"/>
              <a:t>a/w</a:t>
            </a:r>
            <a:r>
              <a:rPr lang="en-US" dirty="0" smtClean="0"/>
              <a:t> aura symptoms  </a:t>
            </a:r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a/w</a:t>
            </a:r>
            <a:r>
              <a:rPr lang="en-US" dirty="0" smtClean="0"/>
              <a:t> blurring of vision +</a:t>
            </a:r>
          </a:p>
          <a:p>
            <a:pPr>
              <a:buNone/>
            </a:pPr>
            <a:r>
              <a:rPr lang="en-US" dirty="0" err="1" smtClean="0"/>
              <a:t>Releived</a:t>
            </a:r>
            <a:r>
              <a:rPr lang="en-US" dirty="0" smtClean="0"/>
              <a:t> by pain </a:t>
            </a:r>
            <a:r>
              <a:rPr lang="en-US" dirty="0" err="1" smtClean="0"/>
              <a:t>killers,aggravated</a:t>
            </a:r>
            <a:r>
              <a:rPr lang="en-US" dirty="0" smtClean="0"/>
              <a:t> during work    </a:t>
            </a:r>
          </a:p>
          <a:p>
            <a:pPr>
              <a:buNone/>
            </a:pPr>
            <a:r>
              <a:rPr lang="en-US" dirty="0" smtClean="0"/>
              <a:t>                              h/o  vomiting for  1 week </a:t>
            </a:r>
          </a:p>
          <a:p>
            <a:pPr>
              <a:buNone/>
            </a:pPr>
            <a:r>
              <a:rPr lang="en-US" dirty="0" smtClean="0"/>
              <a:t>No h/o altered </a:t>
            </a:r>
            <a:r>
              <a:rPr lang="en-US" dirty="0" err="1" smtClean="0"/>
              <a:t>sensorium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 h/o seizure</a:t>
            </a:r>
          </a:p>
          <a:p>
            <a:pPr>
              <a:buNone/>
            </a:pPr>
            <a:r>
              <a:rPr lang="en-US" dirty="0" smtClean="0"/>
              <a:t>No h/o fever</a:t>
            </a:r>
          </a:p>
        </p:txBody>
      </p:sp>
      <p:sp>
        <p:nvSpPr>
          <p:cNvPr id="1048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49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THANK YOU </a:t>
            </a:r>
            <a:r>
              <a:rPr lang="en-IN" sz="3200" b="1" dirty="0" smtClean="0">
                <a:sym typeface="Wingdings" pitchFamily="2" charset="2"/>
              </a:rPr>
              <a:t></a:t>
            </a:r>
            <a:endParaRPr lang="en-IN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685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/>
          </a:bodyPr>
          <a:lstStyle/>
          <a:p>
            <a:pPr>
              <a:buNone/>
            </a:pPr>
            <a:r>
              <a:rPr lang="en-US" dirty="0" smtClean="0"/>
              <a:t>No h/o loose stools., no h/o trauma.</a:t>
            </a:r>
          </a:p>
          <a:p>
            <a:pPr>
              <a:buNone/>
            </a:pPr>
            <a:r>
              <a:rPr lang="en-US" dirty="0" smtClean="0"/>
              <a:t>No h/o </a:t>
            </a:r>
            <a:r>
              <a:rPr lang="en-US" dirty="0" err="1" smtClean="0"/>
              <a:t>chestpain</a:t>
            </a:r>
            <a:r>
              <a:rPr lang="en-US" dirty="0" smtClean="0"/>
              <a:t> /palpitation</a:t>
            </a:r>
          </a:p>
          <a:p>
            <a:r>
              <a:rPr lang="en-US" dirty="0" smtClean="0"/>
              <a:t>No h/o </a:t>
            </a:r>
            <a:r>
              <a:rPr lang="en-US" dirty="0" err="1" smtClean="0"/>
              <a:t>syncopal</a:t>
            </a:r>
            <a:r>
              <a:rPr lang="en-US" dirty="0" smtClean="0"/>
              <a:t> attack</a:t>
            </a:r>
          </a:p>
          <a:p>
            <a:r>
              <a:rPr lang="en-US" dirty="0" smtClean="0"/>
              <a:t>No h/o </a:t>
            </a:r>
            <a:r>
              <a:rPr lang="en-US" dirty="0" err="1" smtClean="0"/>
              <a:t>dyspnoea</a:t>
            </a:r>
            <a:endParaRPr lang="en-US" dirty="0" smtClean="0"/>
          </a:p>
          <a:p>
            <a:r>
              <a:rPr lang="en-US" dirty="0" smtClean="0"/>
              <a:t>No h/o abdominal pain /distension </a:t>
            </a:r>
          </a:p>
          <a:p>
            <a:r>
              <a:rPr lang="en-US" dirty="0" smtClean="0"/>
              <a:t>No h/o reduced urine output</a:t>
            </a:r>
          </a:p>
          <a:p>
            <a:r>
              <a:rPr lang="en-US" dirty="0" smtClean="0"/>
              <a:t>No h/o yellowish </a:t>
            </a:r>
            <a:r>
              <a:rPr lang="en-US" dirty="0" err="1" smtClean="0"/>
              <a:t>discolouration</a:t>
            </a:r>
            <a:r>
              <a:rPr lang="en-US" dirty="0" smtClean="0"/>
              <a:t> of urine</a:t>
            </a:r>
          </a:p>
          <a:p>
            <a:r>
              <a:rPr lang="en-US" dirty="0" smtClean="0"/>
              <a:t>No h/o bleeding manifestations </a:t>
            </a:r>
          </a:p>
          <a:p>
            <a:r>
              <a:rPr lang="en-US" dirty="0" smtClean="0"/>
              <a:t>No h/o leg swelling</a:t>
            </a:r>
            <a:endParaRPr lang="en-IN" dirty="0"/>
          </a:p>
        </p:txBody>
      </p:sp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 history ;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pt not a k/c  DM /SHTN/TB/BA/EPILEPSY/CAD/THYROID DISORDER </a:t>
            </a:r>
          </a:p>
          <a:p>
            <a:pPr>
              <a:buNone/>
            </a:pPr>
            <a:r>
              <a:rPr lang="en-US" dirty="0" smtClean="0"/>
              <a:t>Personal history ;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mixed diet ,normal bowel and bladder habits,</a:t>
            </a:r>
          </a:p>
          <a:p>
            <a:pPr>
              <a:buNone/>
            </a:pPr>
            <a:r>
              <a:rPr lang="en-US" dirty="0" smtClean="0"/>
              <a:t>   regular menstrual cycle.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Obstetric history;</a:t>
            </a:r>
          </a:p>
          <a:p>
            <a:pPr>
              <a:buNone/>
            </a:pPr>
            <a:r>
              <a:rPr lang="en-US" dirty="0" smtClean="0"/>
              <a:t>P4L2A2</a:t>
            </a:r>
          </a:p>
          <a:p>
            <a:pPr>
              <a:buNone/>
            </a:pPr>
            <a:r>
              <a:rPr lang="en-US" dirty="0" smtClean="0"/>
              <a:t>A1- at 5 months of gestation( MTP done –anencephaly)</a:t>
            </a:r>
          </a:p>
          <a:p>
            <a:pPr>
              <a:buNone/>
            </a:pPr>
            <a:r>
              <a:rPr lang="en-US" dirty="0" smtClean="0"/>
              <a:t>A2-at 50 days of gestation (induced abortion-failed contraception)</a:t>
            </a:r>
          </a:p>
          <a:p>
            <a:pPr>
              <a:buNone/>
            </a:pPr>
            <a:r>
              <a:rPr lang="en-US" dirty="0" smtClean="0"/>
              <a:t>Two </a:t>
            </a:r>
            <a:r>
              <a:rPr lang="en-US" smtClean="0"/>
              <a:t>live children+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H/O COVID VACCINATION(COVISHIELD)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- ON JUNE 21</a:t>
            </a:r>
          </a:p>
          <a:p>
            <a:endParaRPr lang="en-IN" dirty="0"/>
          </a:p>
        </p:txBody>
      </p:sp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08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357" lnSpcReduction="20000"/>
          </a:bodyPr>
          <a:lstStyle/>
          <a:p>
            <a:pPr>
              <a:buNone/>
            </a:pPr>
            <a:r>
              <a:rPr lang="en-US" dirty="0" smtClean="0"/>
              <a:t>On examination ;</a:t>
            </a:r>
          </a:p>
          <a:p>
            <a:pPr>
              <a:buNone/>
            </a:pPr>
            <a:r>
              <a:rPr lang="en-US" dirty="0" smtClean="0"/>
              <a:t>Pt conscious</a:t>
            </a:r>
          </a:p>
          <a:p>
            <a:pPr>
              <a:buNone/>
            </a:pPr>
            <a:r>
              <a:rPr lang="en-US" dirty="0" smtClean="0"/>
              <a:t>Oriented </a:t>
            </a:r>
          </a:p>
          <a:p>
            <a:pPr>
              <a:buNone/>
            </a:pPr>
            <a:r>
              <a:rPr lang="en-US" dirty="0" err="1" smtClean="0"/>
              <a:t>Afebrile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No pallor </a:t>
            </a:r>
          </a:p>
          <a:p>
            <a:pPr>
              <a:buNone/>
            </a:pPr>
            <a:r>
              <a:rPr lang="en-US" dirty="0" smtClean="0"/>
              <a:t>Not </a:t>
            </a:r>
            <a:r>
              <a:rPr lang="en-US" dirty="0" err="1" smtClean="0"/>
              <a:t>icteric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No cyanosis</a:t>
            </a:r>
          </a:p>
          <a:p>
            <a:pPr>
              <a:buNone/>
            </a:pPr>
            <a:r>
              <a:rPr lang="en-US" dirty="0" smtClean="0"/>
              <a:t>No clubbing</a:t>
            </a:r>
          </a:p>
          <a:p>
            <a:pPr>
              <a:buNone/>
            </a:pPr>
            <a:r>
              <a:rPr lang="en-US" dirty="0" smtClean="0"/>
              <a:t>No pedal edema </a:t>
            </a:r>
          </a:p>
          <a:p>
            <a:pPr>
              <a:buNone/>
            </a:pPr>
            <a:r>
              <a:rPr lang="en-US" dirty="0" smtClean="0"/>
              <a:t>No 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lymphadenopathy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endParaRPr lang="en-IN" dirty="0"/>
          </a:p>
        </p:txBody>
      </p:sp>
      <p:sp>
        <p:nvSpPr>
          <p:cNvPr id="1048609" name="Content Placeholder 1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857"/>
          </a:bodyPr>
          <a:lstStyle/>
          <a:p>
            <a:r>
              <a:rPr lang="en-US" dirty="0" smtClean="0"/>
              <a:t>Vital signs –</a:t>
            </a:r>
          </a:p>
          <a:p>
            <a:pPr>
              <a:buNone/>
            </a:pPr>
            <a:r>
              <a:rPr lang="en-US" dirty="0" smtClean="0"/>
              <a:t>       Bp -120/70</a:t>
            </a:r>
          </a:p>
          <a:p>
            <a:pPr>
              <a:buNone/>
            </a:pPr>
            <a:r>
              <a:rPr lang="en-US" dirty="0" smtClean="0"/>
              <a:t>       PR-82/min</a:t>
            </a:r>
          </a:p>
          <a:p>
            <a:pPr>
              <a:buNone/>
            </a:pPr>
            <a:r>
              <a:rPr lang="en-US" dirty="0" smtClean="0"/>
              <a:t>       SPO2- 98% in RA</a:t>
            </a:r>
          </a:p>
          <a:p>
            <a:pPr>
              <a:buNone/>
            </a:pPr>
            <a:r>
              <a:rPr lang="en-US" dirty="0" smtClean="0"/>
              <a:t>       RR-16/min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examination;</a:t>
            </a:r>
          </a:p>
          <a:p>
            <a:pPr>
              <a:buNone/>
            </a:pPr>
            <a:r>
              <a:rPr lang="en-US" dirty="0" smtClean="0"/>
              <a:t>    CVS –s1 s2 +  ,no murmur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RS – BAE+  ,no added sounds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P/A- soft, not distended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CNS-</a:t>
            </a:r>
            <a:r>
              <a:rPr lang="en-US" dirty="0" err="1" smtClean="0"/>
              <a:t>conscious,oriented</a:t>
            </a:r>
            <a:endParaRPr lang="en-US" dirty="0"/>
          </a:p>
          <a:p>
            <a:pPr>
              <a:buNone/>
            </a:pPr>
            <a:r>
              <a:rPr lang="en-US" dirty="0" smtClean="0"/>
              <a:t>    NO focal neurological deficit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EOM –full,  B/L pupil- ERTL  </a:t>
            </a:r>
            <a:endParaRPr lang="en-IN" dirty="0"/>
          </a:p>
        </p:txBody>
      </p:sp>
      <p:sp>
        <p:nvSpPr>
          <p:cNvPr id="104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IN" dirty="0"/>
          </a:p>
        </p:txBody>
      </p:sp>
      <p:sp>
        <p:nvSpPr>
          <p:cNvPr id="104861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6429" lnSpcReduction="10000"/>
          </a:bodyPr>
          <a:lstStyle/>
          <a:p>
            <a:r>
              <a:rPr lang="en-US" dirty="0" smtClean="0"/>
              <a:t>TC – 7800</a:t>
            </a:r>
          </a:p>
          <a:p>
            <a:r>
              <a:rPr lang="en-US" dirty="0" smtClean="0"/>
              <a:t>DC- 60/29/05%</a:t>
            </a:r>
          </a:p>
          <a:p>
            <a:r>
              <a:rPr lang="en-US" dirty="0" smtClean="0"/>
              <a:t>RBC -4.93 millions</a:t>
            </a:r>
          </a:p>
          <a:p>
            <a:r>
              <a:rPr lang="en-US" dirty="0" smtClean="0"/>
              <a:t>Hb-12.1</a:t>
            </a:r>
          </a:p>
          <a:p>
            <a:r>
              <a:rPr lang="en-US" dirty="0" smtClean="0"/>
              <a:t>Hct-36.6%</a:t>
            </a:r>
          </a:p>
          <a:p>
            <a:r>
              <a:rPr lang="en-US" dirty="0" smtClean="0"/>
              <a:t>Platelets-2.98 </a:t>
            </a:r>
            <a:r>
              <a:rPr lang="en-US" dirty="0" err="1" smtClean="0"/>
              <a:t>lakhs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ESR- 28</a:t>
            </a:r>
          </a:p>
          <a:p>
            <a:r>
              <a:rPr lang="en-US" dirty="0" smtClean="0"/>
              <a:t>CRP- 2 mgs</a:t>
            </a:r>
          </a:p>
          <a:p>
            <a:r>
              <a:rPr lang="en-US" dirty="0" smtClean="0"/>
              <a:t>Urine routine –normal</a:t>
            </a:r>
          </a:p>
          <a:p>
            <a:r>
              <a:rPr lang="en-US" dirty="0" smtClean="0"/>
              <a:t>Electrolytes –normal.</a:t>
            </a:r>
            <a:endParaRPr lang="en-IN" dirty="0"/>
          </a:p>
        </p:txBody>
      </p:sp>
      <p:sp>
        <p:nvSpPr>
          <p:cNvPr id="104861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6429"/>
          </a:bodyPr>
          <a:lstStyle/>
          <a:p>
            <a:r>
              <a:rPr lang="en-US" dirty="0" smtClean="0"/>
              <a:t>UREA-41</a:t>
            </a:r>
          </a:p>
          <a:p>
            <a:r>
              <a:rPr lang="en-US" dirty="0" smtClean="0"/>
              <a:t>CREATININE-0.9</a:t>
            </a:r>
          </a:p>
          <a:p>
            <a:r>
              <a:rPr lang="en-US" dirty="0" smtClean="0"/>
              <a:t>RBS -70</a:t>
            </a:r>
          </a:p>
          <a:p>
            <a:r>
              <a:rPr lang="en-US" dirty="0" smtClean="0"/>
              <a:t>BILIRUBIN -0.8</a:t>
            </a:r>
          </a:p>
          <a:p>
            <a:r>
              <a:rPr lang="en-US" dirty="0" smtClean="0"/>
              <a:t>DIRECT -0.1</a:t>
            </a:r>
          </a:p>
          <a:p>
            <a:r>
              <a:rPr lang="en-US" dirty="0" smtClean="0"/>
              <a:t>INDIRECT-0.7</a:t>
            </a:r>
          </a:p>
          <a:p>
            <a:r>
              <a:rPr lang="en-US" dirty="0" smtClean="0"/>
              <a:t>SGOT-19</a:t>
            </a:r>
          </a:p>
          <a:p>
            <a:r>
              <a:rPr lang="en-US" dirty="0" smtClean="0"/>
              <a:t>SGPT-15</a:t>
            </a:r>
          </a:p>
          <a:p>
            <a:r>
              <a:rPr lang="en-US" dirty="0" smtClean="0"/>
              <a:t>ALP-64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3750" lnSpcReduction="10000"/>
          </a:bodyPr>
          <a:lstStyle/>
          <a:p>
            <a:r>
              <a:rPr lang="en-US" dirty="0" smtClean="0"/>
              <a:t>Peripheral smear study –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/>
              <a:t>N</a:t>
            </a:r>
            <a:r>
              <a:rPr lang="en-US" dirty="0" err="1" smtClean="0"/>
              <a:t>ormocytic</a:t>
            </a:r>
            <a:r>
              <a:rPr lang="en-US" dirty="0" smtClean="0"/>
              <a:t> , </a:t>
            </a:r>
            <a:r>
              <a:rPr lang="en-US" dirty="0" err="1" smtClean="0"/>
              <a:t>Normochromic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WBC normal in number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Platelet normal in number and morphology     </a:t>
            </a:r>
          </a:p>
          <a:p>
            <a:r>
              <a:rPr lang="en-US" dirty="0" err="1" smtClean="0"/>
              <a:t>Hbsag</a:t>
            </a:r>
            <a:r>
              <a:rPr lang="en-US" dirty="0" smtClean="0"/>
              <a:t>- negative ,anti </a:t>
            </a:r>
            <a:r>
              <a:rPr lang="en-US" dirty="0" err="1" smtClean="0"/>
              <a:t>hcv</a:t>
            </a:r>
            <a:r>
              <a:rPr lang="en-US" dirty="0" smtClean="0"/>
              <a:t> –negative </a:t>
            </a:r>
          </a:p>
          <a:p>
            <a:r>
              <a:rPr lang="en-US" dirty="0" smtClean="0"/>
              <a:t>VCTC –non reactive. </a:t>
            </a:r>
          </a:p>
          <a:p>
            <a:r>
              <a:rPr lang="en-US" dirty="0" smtClean="0"/>
              <a:t> APTT – 25 SECONDS , INR -1.2</a:t>
            </a:r>
          </a:p>
          <a:p>
            <a:r>
              <a:rPr lang="en-US" dirty="0" smtClean="0"/>
              <a:t> ECHO- NORMAL STUDY ,EF -60%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S.FIBRINOGEN- 239mg/dl   (150- 400)</a:t>
            </a:r>
          </a:p>
          <a:p>
            <a:r>
              <a:rPr lang="en-US" dirty="0" smtClean="0"/>
              <a:t>D-DIMER – 92 </a:t>
            </a:r>
            <a:r>
              <a:rPr lang="en-US" dirty="0" err="1" smtClean="0"/>
              <a:t>ng</a:t>
            </a:r>
            <a:r>
              <a:rPr lang="en-US" dirty="0" smtClean="0"/>
              <a:t>/dl  ( 0-255)                                 </a:t>
            </a:r>
            <a:endParaRPr lang="en-IN" dirty="0"/>
          </a:p>
        </p:txBody>
      </p:sp>
      <p:sp>
        <p:nvSpPr>
          <p:cNvPr id="104861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</TotalTime>
  <Words>519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THE SHOT AND THE CLOT</vt:lpstr>
      <vt:lpstr>Slide 2</vt:lpstr>
      <vt:lpstr>Slide 3</vt:lpstr>
      <vt:lpstr>Slide 4</vt:lpstr>
      <vt:lpstr>Slide 5</vt:lpstr>
      <vt:lpstr>Slide 6</vt:lpstr>
      <vt:lpstr>Slide 7</vt:lpstr>
      <vt:lpstr>INVESTIGATIONS</vt:lpstr>
      <vt:lpstr>Slide 9</vt:lpstr>
      <vt:lpstr>Slide 10</vt:lpstr>
      <vt:lpstr>Slide 11</vt:lpstr>
      <vt:lpstr>Slide 12</vt:lpstr>
      <vt:lpstr>Slide 13</vt:lpstr>
      <vt:lpstr>Treatment </vt:lpstr>
      <vt:lpstr>Slide 15</vt:lpstr>
      <vt:lpstr>Slide 16</vt:lpstr>
      <vt:lpstr>AIM OF DISCUSSION</vt:lpstr>
      <vt:lpstr>ARTICLES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elcot</cp:lastModifiedBy>
  <cp:revision>16</cp:revision>
  <dcterms:created xsi:type="dcterms:W3CDTF">2021-09-03T05:49:33Z</dcterms:created>
  <dcterms:modified xsi:type="dcterms:W3CDTF">2021-09-05T19:12:45Z</dcterms:modified>
</cp:coreProperties>
</file>