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75" r:id="rId15"/>
    <p:sldId id="287" r:id="rId16"/>
    <p:sldId id="292" r:id="rId17"/>
    <p:sldId id="291" r:id="rId18"/>
    <p:sldId id="289" r:id="rId19"/>
    <p:sldId id="285" r:id="rId20"/>
    <p:sldId id="28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1119F49-8029-41DB-BDF1-141F7E967574}" type="datetimeFigureOut">
              <a:rPr lang="en-US" smtClean="0"/>
              <a:pPr/>
              <a:t>7/7/2021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0E2EC87-F6B8-49E5-949F-B15E420D2F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APLASTIC ANEMIA- A RARE CAUSE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4282" y="1071546"/>
          <a:ext cx="8643996" cy="541463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856612"/>
                <a:gridCol w="1064276"/>
                <a:gridCol w="960444"/>
                <a:gridCol w="960444"/>
                <a:gridCol w="960444"/>
                <a:gridCol w="960444"/>
                <a:gridCol w="960444"/>
                <a:gridCol w="960444"/>
                <a:gridCol w="960444"/>
              </a:tblGrid>
              <a:tr h="50185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30/05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05/06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06/06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10/06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17/06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24/06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1/7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6/7</a:t>
                      </a:r>
                      <a:endParaRPr lang="en-US" dirty="0"/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2100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1200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900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1500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96493">
                <a:tc>
                  <a:txBody>
                    <a:bodyPr/>
                    <a:lstStyle/>
                    <a:p>
                      <a:r>
                        <a:rPr lang="en-US" dirty="0" smtClean="0"/>
                        <a:t>DC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46/50/4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43/52/5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44/51/5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64/36/0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64/35/1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60/39/1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52/42/6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48/46/6</a:t>
                      </a:r>
                      <a:endParaRPr lang="en-US" dirty="0"/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RBC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1.76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1.30</a:t>
                      </a:r>
                      <a:endParaRPr lang="en-US" dirty="0"/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HB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4.2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5.7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6.3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5.0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PCV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MCV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108.6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97.1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89.8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92</a:t>
                      </a:r>
                      <a:endParaRPr lang="en-US" dirty="0"/>
                    </a:p>
                  </a:txBody>
                  <a:tcPr/>
                </a:tc>
              </a:tr>
              <a:tr h="501852">
                <a:tc>
                  <a:txBody>
                    <a:bodyPr/>
                    <a:lstStyle/>
                    <a:p>
                      <a:r>
                        <a:rPr lang="en-US" dirty="0" smtClean="0"/>
                        <a:t>MCH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30.7</a:t>
                      </a:r>
                      <a:endParaRPr lang="en-US" dirty="0"/>
                    </a:p>
                  </a:txBody>
                  <a:tcPr/>
                </a:tc>
              </a:tr>
              <a:tr h="702588">
                <a:tc>
                  <a:txBody>
                    <a:bodyPr/>
                    <a:lstStyle/>
                    <a:p>
                      <a:r>
                        <a:rPr lang="en-US" dirty="0" smtClean="0"/>
                        <a:t>MCHC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</a:t>
                      </a:r>
                      <a:endParaRPr lang="en-US" dirty="0"/>
                    </a:p>
                  </a:txBody>
                  <a:tcPr/>
                </a:tc>
              </a:tr>
              <a:tr h="702588">
                <a:tc>
                  <a:txBody>
                    <a:bodyPr/>
                    <a:lstStyle/>
                    <a:p>
                      <a:r>
                        <a:rPr lang="en-US" dirty="0" smtClean="0"/>
                        <a:t>Platelets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73000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59000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32000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20000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14000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22000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/>
        </p:nvGraphicFramePr>
        <p:xfrm>
          <a:off x="457200" y="1761814"/>
          <a:ext cx="8229600" cy="2865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RBS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VIT B12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&gt;2000pg/ml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APTT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FOLIC ACID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&gt;40ng/ml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IRON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305.5µg/ml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T.BIL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SODIUM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335µg/ml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POTASSIUM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Sr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 FERRITIN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892ng/ml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SGPT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ESR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64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baseline="0" dirty="0" smtClean="0"/>
                        <a:t> PRO/ ALB/GLOB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5.5</a:t>
                      </a:r>
                      <a:r>
                        <a:rPr lang="en-US" baseline="0" dirty="0" smtClean="0"/>
                        <a:t>/3.3/3.2mg/dl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42910" y="1785926"/>
          <a:ext cx="8229600" cy="28651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057400"/>
                <a:gridCol w="1628772"/>
                <a:gridCol w="2486028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RPI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ANA (IF)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NEGATIVE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VCTC /VIRAL MARKERS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</a:t>
                      </a:r>
                      <a:r>
                        <a:rPr lang="en-US" baseline="0" dirty="0" smtClean="0"/>
                        <a:t> REACTIVE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Anti DS-DNA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NEGATIVE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USG ABDOMEN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ABNORMALITY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Sr</a:t>
                      </a:r>
                      <a:r>
                        <a:rPr lang="en-US" dirty="0" smtClean="0"/>
                        <a:t> URIC ACID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PORTAL VEIN DOPPLER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COVID RT-PCR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BLOOD C/S, URINE C/S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NEGATIVE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CRP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19.5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B/L LL</a:t>
                      </a:r>
                      <a:r>
                        <a:rPr lang="en-US" baseline="0" dirty="0" smtClean="0"/>
                        <a:t> VENOUS DOPPLER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NORMAL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Peripheral blood smear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HB-</a:t>
            </a:r>
            <a:r>
              <a:rPr lang="en-US" b="1" dirty="0" smtClean="0"/>
              <a:t>7.8</a:t>
            </a:r>
            <a:r>
              <a:rPr lang="en-US" dirty="0" smtClean="0"/>
              <a:t> , </a:t>
            </a:r>
            <a:r>
              <a:rPr lang="en-US" dirty="0" err="1" smtClean="0"/>
              <a:t>Reticulocyte</a:t>
            </a:r>
            <a:r>
              <a:rPr lang="en-US" dirty="0" smtClean="0"/>
              <a:t> proliferative index-0.4</a:t>
            </a:r>
          </a:p>
          <a:p>
            <a:pPr>
              <a:buNone/>
            </a:pPr>
            <a:r>
              <a:rPr lang="en-US" dirty="0" smtClean="0"/>
              <a:t>        WBC COUNT-</a:t>
            </a:r>
            <a:r>
              <a:rPr lang="en-US" b="1" dirty="0" smtClean="0"/>
              <a:t>1400</a:t>
            </a:r>
            <a:r>
              <a:rPr lang="en-US" dirty="0" smtClean="0"/>
              <a:t>,(N-12%, L-75%, M-12%, E-1%), no atypical or immature cells 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PLATELET COUNT-</a:t>
            </a:r>
            <a:r>
              <a:rPr lang="en-US" b="1" dirty="0" smtClean="0"/>
              <a:t>40000- normal morphology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IMP: </a:t>
            </a:r>
            <a:r>
              <a:rPr lang="en-US" b="1" dirty="0" smtClean="0"/>
              <a:t>PANCYTOPENIA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</a:t>
            </a:r>
            <a:r>
              <a:rPr lang="en-US" b="1" dirty="0" err="1" smtClean="0"/>
              <a:t>Leukopenia,severe</a:t>
            </a:r>
            <a:r>
              <a:rPr lang="en-US" b="1" dirty="0" smtClean="0"/>
              <a:t> </a:t>
            </a:r>
            <a:r>
              <a:rPr lang="en-US" b="1" dirty="0" err="1" smtClean="0"/>
              <a:t>neutropenia</a:t>
            </a:r>
            <a:r>
              <a:rPr lang="en-US" b="1" dirty="0" smtClean="0"/>
              <a:t>,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  Moderate thrombocytopenia,         </a:t>
            </a:r>
            <a:endParaRPr lang="en-US" b="1" dirty="0"/>
          </a:p>
          <a:p>
            <a:pPr>
              <a:buNone/>
            </a:pPr>
            <a:r>
              <a:rPr lang="en-US" b="1" dirty="0" smtClean="0"/>
              <a:t>               </a:t>
            </a:r>
            <a:r>
              <a:rPr lang="en-US" b="1" dirty="0" err="1" smtClean="0"/>
              <a:t>Normocytic</a:t>
            </a:r>
            <a:r>
              <a:rPr lang="en-US" b="1" dirty="0" smtClean="0"/>
              <a:t> anemia</a:t>
            </a:r>
          </a:p>
          <a:p>
            <a:pPr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BONE MARROW SMEAR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Cellularity</a:t>
            </a:r>
            <a:r>
              <a:rPr lang="en-US" dirty="0" smtClean="0"/>
              <a:t>: Mildly </a:t>
            </a:r>
            <a:r>
              <a:rPr lang="en-US" dirty="0" err="1" smtClean="0"/>
              <a:t>hypocellular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Erythropoiesis</a:t>
            </a:r>
            <a:r>
              <a:rPr lang="en-US" dirty="0" smtClean="0"/>
              <a:t>-Mildly increased, M:E-1:1, mild </a:t>
            </a:r>
            <a:r>
              <a:rPr lang="en-US" dirty="0" err="1" smtClean="0"/>
              <a:t>megaloblastosis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Leucopoiesis- decreased </a:t>
            </a:r>
            <a:r>
              <a:rPr lang="en-US" dirty="0" err="1" smtClean="0"/>
              <a:t>Granulopoiesis</a:t>
            </a:r>
            <a:r>
              <a:rPr lang="en-US" dirty="0" smtClean="0"/>
              <a:t>, no excess blasts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dirty="0" err="1" smtClean="0"/>
              <a:t>Megakaryopoiesis</a:t>
            </a:r>
            <a:r>
              <a:rPr lang="en-US" dirty="0" smtClean="0"/>
              <a:t>-Mildly decreased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b="1" dirty="0" smtClean="0">
                <a:solidFill>
                  <a:srgbClr val="00B050"/>
                </a:solidFill>
              </a:rPr>
              <a:t>HYPOCELLULAR MARROW WITH DECREASED GRANULOCYTIC AND MEGAKARYOCYTIC LINEAGE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MARROW BIOPSY</a:t>
            </a:r>
            <a:endParaRPr lang="en-US" dirty="0"/>
          </a:p>
        </p:txBody>
      </p:sp>
      <p:pic>
        <p:nvPicPr>
          <p:cNvPr id="4" name="Content Placeholder 3" descr="WhatsApp Image 2021-07-06 at 6.41.52 AM.jpeg"/>
          <p:cNvPicPr>
            <a:picLocks noGrp="1" noChangeAspect="1"/>
          </p:cNvPicPr>
          <p:nvPr>
            <p:ph sz="quarter" idx="1"/>
          </p:nvPr>
        </p:nvPicPr>
        <p:blipFill>
          <a:blip r:embed="rId2"/>
          <a:srcRect t="51581"/>
          <a:stretch>
            <a:fillRect/>
          </a:stretch>
        </p:blipFill>
        <p:spPr>
          <a:xfrm>
            <a:off x="500033" y="1857364"/>
            <a:ext cx="8211683" cy="34290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Inj</a:t>
            </a:r>
            <a:r>
              <a:rPr lang="en-US" dirty="0" smtClean="0"/>
              <a:t> </a:t>
            </a:r>
            <a:r>
              <a:rPr lang="en-US" dirty="0" err="1" smtClean="0"/>
              <a:t>cefotaxime</a:t>
            </a:r>
            <a:r>
              <a:rPr lang="en-US" dirty="0" smtClean="0"/>
              <a:t> 1g iv TDS</a:t>
            </a:r>
          </a:p>
          <a:p>
            <a:r>
              <a:rPr lang="en-US" dirty="0" smtClean="0"/>
              <a:t>T. folic acid 5mg OD</a:t>
            </a:r>
          </a:p>
          <a:p>
            <a:r>
              <a:rPr lang="en-US" dirty="0" smtClean="0"/>
              <a:t>T. </a:t>
            </a:r>
            <a:r>
              <a:rPr lang="en-US" dirty="0" err="1" smtClean="0"/>
              <a:t>Vit</a:t>
            </a:r>
            <a:r>
              <a:rPr lang="en-US" dirty="0" smtClean="0"/>
              <a:t> C/ BCT OD</a:t>
            </a:r>
          </a:p>
          <a:p>
            <a:r>
              <a:rPr lang="en-US" dirty="0" smtClean="0"/>
              <a:t>Washed PRBC/ Platelet transfusion</a:t>
            </a:r>
          </a:p>
          <a:p>
            <a:endParaRPr lang="en-US" dirty="0" smtClean="0"/>
          </a:p>
          <a:p>
            <a:r>
              <a:rPr lang="en-US" dirty="0" smtClean="0"/>
              <a:t>PLAN: T. cyclosporine 5mg/kg/day after discussion with Oncologist/</a:t>
            </a:r>
            <a:r>
              <a:rPr lang="en-US" dirty="0" err="1" smtClean="0"/>
              <a:t>Nephrologist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PNH Panel-FCM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PNH CLONE IDENTIFIED ON WBC and RBC</a:t>
            </a:r>
          </a:p>
          <a:p>
            <a:pPr>
              <a:buNone/>
            </a:pPr>
            <a:r>
              <a:rPr lang="en-US" b="1" dirty="0" smtClean="0"/>
              <a:t>Granulocytes- FLAER/CD24 deficiency- </a:t>
            </a:r>
            <a:r>
              <a:rPr lang="en-US" b="1" dirty="0" smtClean="0">
                <a:solidFill>
                  <a:srgbClr val="FF0000"/>
                </a:solidFill>
              </a:rPr>
              <a:t>9.69%</a:t>
            </a:r>
          </a:p>
          <a:p>
            <a:pPr>
              <a:buNone/>
            </a:pPr>
            <a:r>
              <a:rPr lang="en-US" b="1" dirty="0" err="1" smtClean="0"/>
              <a:t>Monocytes</a:t>
            </a:r>
            <a:r>
              <a:rPr lang="en-US" b="1" dirty="0" smtClean="0"/>
              <a:t>- FLAER/CD 14 deficiency- </a:t>
            </a:r>
            <a:r>
              <a:rPr lang="en-US" b="1" dirty="0" smtClean="0">
                <a:solidFill>
                  <a:srgbClr val="FF0000"/>
                </a:solidFill>
              </a:rPr>
              <a:t>23.31%</a:t>
            </a:r>
          </a:p>
          <a:p>
            <a:pPr>
              <a:buNone/>
            </a:pPr>
            <a:r>
              <a:rPr lang="en-US" b="1" dirty="0" smtClean="0"/>
              <a:t>RBC-type II-0.1%</a:t>
            </a:r>
          </a:p>
          <a:p>
            <a:pPr>
              <a:buNone/>
            </a:pPr>
            <a:r>
              <a:rPr lang="en-US" b="1" dirty="0" smtClean="0"/>
              <a:t>          Type III- </a:t>
            </a:r>
            <a:r>
              <a:rPr lang="en-US" b="1" dirty="0" smtClean="0">
                <a:solidFill>
                  <a:srgbClr val="FF0000"/>
                </a:solidFill>
              </a:rPr>
              <a:t>0.2%</a:t>
            </a:r>
          </a:p>
          <a:p>
            <a:pPr>
              <a:buNone/>
            </a:pPr>
            <a:r>
              <a:rPr lang="en-US" b="1" dirty="0" smtClean="0"/>
              <a:t>          total RBC Clones- </a:t>
            </a:r>
            <a:r>
              <a:rPr lang="en-US" b="1" dirty="0" smtClean="0">
                <a:solidFill>
                  <a:srgbClr val="FF0000"/>
                </a:solidFill>
              </a:rPr>
              <a:t>0.3%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Urine </a:t>
            </a:r>
            <a:r>
              <a:rPr lang="en-US" dirty="0" err="1" smtClean="0"/>
              <a:t>hemosiderin</a:t>
            </a:r>
            <a:r>
              <a:rPr lang="en-US" dirty="0" smtClean="0"/>
              <a:t> was sent –Report awaited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reenshot_20210707-105317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142976" y="117189"/>
            <a:ext cx="7143800" cy="63808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FINAL 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APLASTIC ANEMIA With  MINOR PNH CLONES </a:t>
            </a:r>
          </a:p>
          <a:p>
            <a:pPr>
              <a:buNone/>
            </a:pPr>
            <a:r>
              <a:rPr lang="en-US" dirty="0" smtClean="0"/>
              <a:t>        complicating pregnancy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             VII </a:t>
            </a:r>
            <a:r>
              <a:rPr lang="en-US" dirty="0" smtClean="0"/>
              <a:t>MEDICAL UNIT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		        CHIEF: PROF.DR.K.SENTHIL.MD</a:t>
            </a:r>
          </a:p>
          <a:p>
            <a:pPr algn="ctr">
              <a:buNone/>
            </a:pPr>
            <a:r>
              <a:rPr lang="en-US" dirty="0" smtClean="0"/>
              <a:t>ASSOCIATE PROF: DR.K.MURALIDHARAN MD</a:t>
            </a:r>
          </a:p>
          <a:p>
            <a:pPr algn="ctr">
              <a:buNone/>
            </a:pPr>
            <a:r>
              <a:rPr lang="en-US" dirty="0" smtClean="0"/>
              <a:t>	   ASST PROF: DR V.MANIKANDAN MD</a:t>
            </a:r>
          </a:p>
          <a:p>
            <a:pPr algn="ctr">
              <a:buNone/>
            </a:pPr>
            <a:r>
              <a:rPr lang="en-US" dirty="0" smtClean="0"/>
              <a:t>	</a:t>
            </a:r>
            <a:r>
              <a:rPr lang="en-US" dirty="0"/>
              <a:t> </a:t>
            </a:r>
            <a:r>
              <a:rPr lang="en-US" dirty="0" smtClean="0"/>
              <a:t>             DR R. PONRAJ MD</a:t>
            </a:r>
          </a:p>
          <a:p>
            <a:pPr algn="ctr">
              <a:buNone/>
            </a:pPr>
            <a:r>
              <a:rPr lang="en-US" dirty="0" smtClean="0"/>
              <a:t>		          DR C. RAMANAN MD</a:t>
            </a:r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72518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 31 Years old female patient ,from TENKASI, Housewife, admitted with 6 months of </a:t>
            </a:r>
            <a:r>
              <a:rPr lang="en-US" dirty="0" err="1" smtClean="0"/>
              <a:t>amenorrhoea</a:t>
            </a:r>
            <a:r>
              <a:rPr lang="en-US" dirty="0" smtClean="0"/>
              <a:t> 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G4 P2 L2 A1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L M P  -  26/12/2020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E D </a:t>
            </a:r>
            <a:r>
              <a:rPr lang="en-US" dirty="0" err="1" smtClean="0"/>
              <a:t>D</a:t>
            </a:r>
            <a:r>
              <a:rPr lang="en-US" dirty="0" smtClean="0"/>
              <a:t>  -   03/10/2021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Complaints of –</a:t>
            </a:r>
            <a:r>
              <a:rPr lang="en-US" dirty="0" err="1" smtClean="0"/>
              <a:t>Dyspnea</a:t>
            </a:r>
            <a:r>
              <a:rPr lang="en-US" dirty="0" smtClean="0"/>
              <a:t> on exertion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Easy </a:t>
            </a:r>
            <a:r>
              <a:rPr lang="en-US" dirty="0" err="1" smtClean="0"/>
              <a:t>Fatiguability</a:t>
            </a:r>
            <a:r>
              <a:rPr lang="en-US" dirty="0" smtClean="0"/>
              <a:t> , for past 2 months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b="1" dirty="0" smtClean="0"/>
              <a:t>HOPI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 Patient was apparently alright through out pregnancy till 20 weeks , she then developed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Dyspnea</a:t>
            </a:r>
            <a:r>
              <a:rPr lang="en-US" dirty="0" smtClean="0"/>
              <a:t> on exertion 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Easy </a:t>
            </a:r>
            <a:r>
              <a:rPr lang="en-US" sz="2400" dirty="0" err="1" smtClean="0"/>
              <a:t>fatiguability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For which she went to private hospital and was treated with Iron sucrose injections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Referred to TIRUNELVELI med </a:t>
            </a:r>
            <a:r>
              <a:rPr lang="en-US" dirty="0" err="1" smtClean="0"/>
              <a:t>clg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1" dirty="0" smtClean="0">
                <a:cs typeface="Times New Roman" pitchFamily="18" charset="0"/>
              </a:rPr>
              <a:t>H/O FEVER </a:t>
            </a:r>
            <a:r>
              <a:rPr lang="en-US" sz="2400" dirty="0" smtClean="0">
                <a:cs typeface="Times New Roman" pitchFamily="18" charset="0"/>
              </a:rPr>
              <a:t>present 1 month back, 1 episode low grade not associated with chills ,no diurnal variation </a:t>
            </a:r>
          </a:p>
          <a:p>
            <a:r>
              <a:rPr lang="en-US" sz="2400" b="1" dirty="0" smtClean="0">
                <a:cs typeface="Times New Roman" pitchFamily="18" charset="0"/>
              </a:rPr>
              <a:t>H/O Gum bleeding </a:t>
            </a:r>
            <a:r>
              <a:rPr lang="en-US" sz="2400" dirty="0" smtClean="0">
                <a:cs typeface="Times New Roman" pitchFamily="18" charset="0"/>
              </a:rPr>
              <a:t>present ,relieved spontaneously</a:t>
            </a:r>
          </a:p>
          <a:p>
            <a:r>
              <a:rPr lang="en-US" sz="2400" dirty="0" smtClean="0">
                <a:cs typeface="Times New Roman" pitchFamily="18" charset="0"/>
              </a:rPr>
              <a:t>No h/o any bleeding symptoms</a:t>
            </a:r>
          </a:p>
          <a:p>
            <a:r>
              <a:rPr lang="en-US" sz="2400" dirty="0" smtClean="0">
                <a:cs typeface="Times New Roman" pitchFamily="18" charset="0"/>
              </a:rPr>
              <a:t>No h/o Jaundice, abdominal </a:t>
            </a:r>
            <a:r>
              <a:rPr lang="en-US" sz="2400" dirty="0" err="1" smtClean="0">
                <a:cs typeface="Times New Roman" pitchFamily="18" charset="0"/>
              </a:rPr>
              <a:t>pain,abdominal</a:t>
            </a:r>
            <a:r>
              <a:rPr lang="en-US" sz="2400" dirty="0" smtClean="0">
                <a:cs typeface="Times New Roman" pitchFamily="18" charset="0"/>
              </a:rPr>
              <a:t> distension</a:t>
            </a:r>
          </a:p>
          <a:p>
            <a:r>
              <a:rPr lang="en-US" sz="2400" dirty="0" smtClean="0">
                <a:cs typeface="Times New Roman" pitchFamily="18" charset="0"/>
              </a:rPr>
              <a:t>No h/o Cough, Chest pain, </a:t>
            </a:r>
            <a:r>
              <a:rPr lang="en-US" sz="2400" dirty="0" err="1" smtClean="0">
                <a:cs typeface="Times New Roman" pitchFamily="18" charset="0"/>
              </a:rPr>
              <a:t>Hemoptysis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No h/o Burning </a:t>
            </a:r>
            <a:r>
              <a:rPr lang="en-US" sz="2400" dirty="0" err="1" smtClean="0">
                <a:cs typeface="Times New Roman" pitchFamily="18" charset="0"/>
              </a:rPr>
              <a:t>micturition</a:t>
            </a:r>
            <a:endParaRPr lang="en-US" sz="2400" dirty="0" smtClean="0">
              <a:cs typeface="Times New Roman" pitchFamily="18" charset="0"/>
            </a:endParaRPr>
          </a:p>
          <a:p>
            <a:r>
              <a:rPr lang="en-US" sz="2400" dirty="0" smtClean="0">
                <a:cs typeface="Times New Roman" pitchFamily="18" charset="0"/>
              </a:rPr>
              <a:t>No h/o loose stools</a:t>
            </a:r>
          </a:p>
          <a:p>
            <a:pPr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	Past history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Not a known DM, SHTN , Epilepsy, PTB,HIV, Bleeding disorder, CKD, Heart disease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b="1" dirty="0" smtClean="0"/>
              <a:t>Obstetric history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1. Female, alive baby of 2.75 kg by NVD -8yrs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2.Male,alive baby of 3.1 kg by NVD -5 yrs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3.Induced abortion at 45 days of </a:t>
            </a:r>
            <a:r>
              <a:rPr lang="en-US" dirty="0" err="1" smtClean="0"/>
              <a:t>amenorrhoe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4.Present pregnancy- Spontaneous conception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	  </a:t>
            </a:r>
            <a:r>
              <a:rPr lang="en-US" b="1" dirty="0" smtClean="0"/>
              <a:t>All previous pregnancies are uneventful</a:t>
            </a:r>
            <a:endParaRPr lang="en-US" b="1" dirty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Family history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No h/o hematological, Lung,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Liver disease and premature death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b="1" dirty="0" smtClean="0"/>
              <a:t>TREATMENT HISTORY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INJ </a:t>
            </a:r>
            <a:r>
              <a:rPr lang="en-US" dirty="0" err="1" smtClean="0"/>
              <a:t>vit</a:t>
            </a:r>
            <a:r>
              <a:rPr lang="en-US" dirty="0" smtClean="0"/>
              <a:t> B12, Tab Folic acid , </a:t>
            </a:r>
          </a:p>
          <a:p>
            <a:pPr>
              <a:buNone/>
            </a:pPr>
            <a:r>
              <a:rPr lang="en-US" dirty="0" smtClean="0"/>
              <a:t>      	5 units of PC and 7 units of platelets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    at </a:t>
            </a:r>
            <a:r>
              <a:rPr lang="en-US" dirty="0" err="1" smtClean="0"/>
              <a:t>Tirunelveli</a:t>
            </a:r>
            <a:r>
              <a:rPr lang="en-US" dirty="0" smtClean="0"/>
              <a:t> med </a:t>
            </a:r>
            <a:r>
              <a:rPr lang="en-US" dirty="0" err="1" smtClean="0"/>
              <a:t>clg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PERSONAL HISTORY: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-Mixed diet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any drug intake(</a:t>
            </a:r>
            <a:r>
              <a:rPr lang="en-US" dirty="0" err="1" smtClean="0"/>
              <a:t>OTC,Herbal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exposure to Radiation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-No history of exposure to </a:t>
            </a:r>
            <a:r>
              <a:rPr lang="en-US" dirty="0" err="1" smtClean="0"/>
              <a:t>toxins,chemicals</a:t>
            </a:r>
            <a:endParaRPr lang="en-US" dirty="0" smtClean="0"/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O/E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Pt </a:t>
            </a:r>
            <a:r>
              <a:rPr lang="en-US" dirty="0" err="1" smtClean="0"/>
              <a:t>Concious</a:t>
            </a:r>
            <a:r>
              <a:rPr lang="en-US" dirty="0" smtClean="0"/>
              <a:t> oriented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Pallor+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No PE/LN/Cy/</a:t>
            </a:r>
            <a:r>
              <a:rPr lang="en-US" dirty="0" err="1" smtClean="0"/>
              <a:t>Cl</a:t>
            </a:r>
            <a:endParaRPr lang="en-US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Head to foot examination – Normal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Oral cavity – normal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Fundus</a:t>
            </a:r>
            <a:r>
              <a:rPr lang="en-US" dirty="0" smtClean="0"/>
              <a:t> - normal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CVS – NAD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RS – NAD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P/A – SOFT, NO HSM, Uterus - just above umbilicus, FH +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CNS -- NFND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888</TotalTime>
  <Words>579</Words>
  <Application>Microsoft Office PowerPoint</Application>
  <PresentationFormat>On-screen Show (4:3)</PresentationFormat>
  <Paragraphs>256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APLASTIC ANEMIA- A RARE CAUSE</vt:lpstr>
      <vt:lpstr>                               VII MEDICAL UNIT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Peripheral blood smear</vt:lpstr>
      <vt:lpstr>BONE MARROW SMEAR STUDY</vt:lpstr>
      <vt:lpstr>BONE MARROW BIOPSY</vt:lpstr>
      <vt:lpstr>TREATMENT</vt:lpstr>
      <vt:lpstr>PNH Panel-FCM</vt:lpstr>
      <vt:lpstr>Slide 18</vt:lpstr>
      <vt:lpstr>FINAL DIAGNOSIS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APLASTIC ANEMIA- A RARE CAUSE</dc:title>
  <dc:creator>Admin</dc:creator>
  <cp:lastModifiedBy>Admin</cp:lastModifiedBy>
  <cp:revision>41</cp:revision>
  <dcterms:created xsi:type="dcterms:W3CDTF">2021-07-06T14:55:04Z</dcterms:created>
  <dcterms:modified xsi:type="dcterms:W3CDTF">2021-07-07T08:54:13Z</dcterms:modified>
</cp:coreProperties>
</file>