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DB78A697-9D75-4DE8-8C28-1296A6CF43C1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7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4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391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793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244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579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940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1748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6669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061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3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966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078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8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69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1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172865-FBF0-458A-BAFF-4F75173770F5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9E62-7FE7-D36E-C4B8-87824701F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495" y="2240465"/>
            <a:ext cx="7817476" cy="151553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KAALA ARTHRITIS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C814A-DAB3-2E6C-ECB0-C657BC67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052293"/>
            <a:ext cx="6815669" cy="1758681"/>
          </a:xfrm>
        </p:spPr>
        <p:txBody>
          <a:bodyPr>
            <a:noAutofit/>
          </a:bodyPr>
          <a:lstStyle/>
          <a:p>
            <a:r>
              <a:rPr lang="en-US" sz="2000" dirty="0"/>
              <a:t>BY VI TH MEDICL UNIT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CHIEF</a:t>
            </a:r>
            <a:r>
              <a:rPr lang="en-US" sz="2400" dirty="0"/>
              <a:t>: DR. A. SENTHAMARAI MD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ASSIST PROFESSOR</a:t>
            </a:r>
            <a:r>
              <a:rPr lang="en-US" sz="2400" dirty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DR.P.SUDHA MD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DR.M.J.SENTHIL KUMAR MD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DR.S.SUGADEV MD</a:t>
            </a:r>
          </a:p>
          <a:p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34119" y="5622802"/>
            <a:ext cx="4533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PRESENTOR: DR.S.PRAVEEN KUMAR</a:t>
            </a:r>
          </a:p>
        </p:txBody>
      </p:sp>
    </p:spTree>
    <p:extLst>
      <p:ext uri="{BB962C8B-B14F-4D97-AF65-F5344CB8AC3E}">
        <p14:creationId xmlns:p14="http://schemas.microsoft.com/office/powerpoint/2010/main" val="213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7377" y="915527"/>
            <a:ext cx="4275787" cy="48851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cap="none" dirty="0">
                <a:latin typeface="Franklin Gothic Heavy" panose="020B0903020102020204" pitchFamily="34" charset="0"/>
              </a:rPr>
              <a:t>Urine routine</a:t>
            </a:r>
          </a:p>
          <a:p>
            <a:pPr lvl="1"/>
            <a:r>
              <a:rPr lang="en-US" dirty="0">
                <a:latin typeface="Franklin Gothic Heavy" panose="020B0903020102020204" pitchFamily="34" charset="0"/>
              </a:rPr>
              <a:t>Albumin – nil</a:t>
            </a:r>
          </a:p>
          <a:p>
            <a:pPr lvl="1"/>
            <a:r>
              <a:rPr lang="en-US" dirty="0">
                <a:latin typeface="Franklin Gothic Heavy" panose="020B0903020102020204" pitchFamily="34" charset="0"/>
              </a:rPr>
              <a:t>Sugar- nil</a:t>
            </a:r>
          </a:p>
          <a:p>
            <a:pPr lvl="1"/>
            <a:r>
              <a:rPr lang="en-US" dirty="0">
                <a:latin typeface="Franklin Gothic Heavy" panose="020B0903020102020204" pitchFamily="34" charset="0"/>
              </a:rPr>
              <a:t>Deposit – 1 to 2 pus cells</a:t>
            </a:r>
          </a:p>
          <a:p>
            <a:pPr marL="457189" lvl="1" indent="0">
              <a:buNone/>
            </a:pPr>
            <a:endParaRPr lang="en-US" dirty="0">
              <a:latin typeface="Franklin Gothic Heavy" panose="020B0903020102020204" pitchFamily="34" charset="0"/>
            </a:endParaRPr>
          </a:p>
          <a:p>
            <a:pPr marL="457189" lvl="1" indent="0">
              <a:buNone/>
            </a:pPr>
            <a:r>
              <a:rPr lang="en-US" dirty="0">
                <a:latin typeface="Franklin Gothic Heavy" panose="020B0903020102020204" pitchFamily="34" charset="0"/>
              </a:rPr>
              <a:t>ESR- 16 </a:t>
            </a:r>
            <a:r>
              <a:rPr lang="en-US" dirty="0" err="1">
                <a:latin typeface="Franklin Gothic Heavy" panose="020B0903020102020204" pitchFamily="34" charset="0"/>
              </a:rPr>
              <a:t>mmhr</a:t>
            </a:r>
            <a:endParaRPr lang="en-US" dirty="0">
              <a:latin typeface="Franklin Gothic Heavy" panose="020B0903020102020204" pitchFamily="34" charset="0"/>
            </a:endParaRPr>
          </a:p>
          <a:p>
            <a:pPr marL="457189" lvl="1" indent="0">
              <a:buNone/>
            </a:pPr>
            <a:r>
              <a:rPr lang="en-US" dirty="0">
                <a:latin typeface="Franklin Gothic Heavy" panose="020B0903020102020204" pitchFamily="34" charset="0"/>
              </a:rPr>
              <a:t>VCTC – non reactive</a:t>
            </a:r>
          </a:p>
          <a:p>
            <a:pPr marL="457189" lvl="1" indent="0">
              <a:buNone/>
            </a:pPr>
            <a:r>
              <a:rPr lang="en-US" dirty="0">
                <a:latin typeface="Franklin Gothic Heavy" panose="020B0903020102020204" pitchFamily="34" charset="0"/>
              </a:rPr>
              <a:t>HCV – negative</a:t>
            </a:r>
          </a:p>
          <a:p>
            <a:pPr marL="457189" lvl="1" indent="0">
              <a:buNone/>
            </a:pPr>
            <a:r>
              <a:rPr lang="en-US" dirty="0">
                <a:latin typeface="Franklin Gothic Heavy" panose="020B0903020102020204" pitchFamily="34" charset="0"/>
              </a:rPr>
              <a:t>HBSAG – negative		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5411" y="915527"/>
            <a:ext cx="4533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Heavy" panose="020B0903020102020204" pitchFamily="34" charset="0"/>
              </a:rPr>
              <a:t>Serum calcium – 8.78</a:t>
            </a:r>
          </a:p>
          <a:p>
            <a:r>
              <a:rPr lang="en-US" sz="2400" dirty="0" err="1">
                <a:latin typeface="Franklin Gothic Heavy" panose="020B0903020102020204" pitchFamily="34" charset="0"/>
              </a:rPr>
              <a:t>Phoshorous</a:t>
            </a:r>
            <a:r>
              <a:rPr lang="en-US" sz="2400" dirty="0">
                <a:latin typeface="Franklin Gothic Heavy" panose="020B0903020102020204" pitchFamily="34" charset="0"/>
              </a:rPr>
              <a:t> – 2.48</a:t>
            </a:r>
          </a:p>
          <a:p>
            <a:endParaRPr lang="en-US" sz="2400" dirty="0">
              <a:latin typeface="Franklin Gothic Heavy" panose="020B0903020102020204" pitchFamily="34" charset="0"/>
            </a:endParaRPr>
          </a:p>
          <a:p>
            <a:r>
              <a:rPr lang="en-US" sz="2400" dirty="0">
                <a:latin typeface="Franklin Gothic Heavy" panose="020B0903020102020204" pitchFamily="34" charset="0"/>
              </a:rPr>
              <a:t>TSH – 2.05</a:t>
            </a:r>
          </a:p>
          <a:p>
            <a:r>
              <a:rPr lang="en-US" sz="2400" dirty="0">
                <a:latin typeface="Franklin Gothic Heavy" panose="020B0903020102020204" pitchFamily="34" charset="0"/>
              </a:rPr>
              <a:t>FT4 – 1.07</a:t>
            </a:r>
          </a:p>
          <a:p>
            <a:r>
              <a:rPr lang="en-US" sz="2400" dirty="0" err="1">
                <a:latin typeface="Franklin Gothic Heavy" panose="020B0903020102020204" pitchFamily="34" charset="0"/>
              </a:rPr>
              <a:t>AntiTPO</a:t>
            </a:r>
            <a:r>
              <a:rPr lang="en-US" sz="2400" dirty="0">
                <a:latin typeface="Franklin Gothic Heavy" panose="020B0903020102020204" pitchFamily="34" charset="0"/>
              </a:rPr>
              <a:t> - &lt;37</a:t>
            </a:r>
          </a:p>
          <a:p>
            <a:endParaRPr lang="en-US" sz="2400" dirty="0">
              <a:latin typeface="Franklin Gothic Heavy" panose="020B0903020102020204" pitchFamily="34" charset="0"/>
            </a:endParaRPr>
          </a:p>
          <a:p>
            <a:r>
              <a:rPr lang="en-US" sz="2400" dirty="0">
                <a:latin typeface="Franklin Gothic Heavy" panose="020B0903020102020204" pitchFamily="34" charset="0"/>
              </a:rPr>
              <a:t>PTH – 27..2</a:t>
            </a:r>
          </a:p>
          <a:p>
            <a:endParaRPr lang="en-US" sz="2400" dirty="0">
              <a:latin typeface="Franklin Gothic Heavy" panose="020B0903020102020204" pitchFamily="34" charset="0"/>
            </a:endParaRPr>
          </a:p>
          <a:p>
            <a:r>
              <a:rPr lang="en-US" sz="2400" dirty="0">
                <a:latin typeface="Franklin Gothic Heavy" panose="020B0903020102020204" pitchFamily="34" charset="0"/>
              </a:rPr>
              <a:t>USG abdomen – normal study</a:t>
            </a:r>
          </a:p>
          <a:p>
            <a:endParaRPr lang="en-US" sz="2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8226" y="960650"/>
            <a:ext cx="10500959" cy="493670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Franklin Gothic Heavy" panose="020B0903020102020204" pitchFamily="34" charset="0"/>
              </a:rPr>
              <a:t>Cardiology opinion obtained</a:t>
            </a:r>
          </a:p>
          <a:p>
            <a:pPr lvl="1"/>
            <a:r>
              <a:rPr lang="en-US" sz="2400" dirty="0" err="1">
                <a:latin typeface="Franklin Gothic Heavy" panose="020B0903020102020204" pitchFamily="34" charset="0"/>
              </a:rPr>
              <a:t>LVIDd</a:t>
            </a:r>
            <a:r>
              <a:rPr lang="en-US" sz="2400" dirty="0">
                <a:latin typeface="Franklin Gothic Heavy" panose="020B0903020102020204" pitchFamily="34" charset="0"/>
              </a:rPr>
              <a:t> : 4.5</a:t>
            </a:r>
          </a:p>
          <a:p>
            <a:pPr lvl="1"/>
            <a:r>
              <a:rPr lang="en-US" sz="2400" dirty="0">
                <a:latin typeface="Franklin Gothic Heavy" panose="020B0903020102020204" pitchFamily="34" charset="0"/>
              </a:rPr>
              <a:t>LVIDs : 3.0</a:t>
            </a:r>
          </a:p>
          <a:p>
            <a:pPr lvl="1"/>
            <a:r>
              <a:rPr lang="en-US" sz="2400" dirty="0">
                <a:latin typeface="Franklin Gothic Heavy" panose="020B0903020102020204" pitchFamily="34" charset="0"/>
              </a:rPr>
              <a:t>LVEF : 60%</a:t>
            </a:r>
          </a:p>
          <a:p>
            <a:pPr marL="457189" lvl="1" indent="0">
              <a:buNone/>
            </a:pPr>
            <a:r>
              <a:rPr lang="en-US" sz="2400" dirty="0">
                <a:latin typeface="Franklin Gothic Heavy" panose="020B0903020102020204" pitchFamily="34" charset="0"/>
              </a:rPr>
              <a:t>Normal study</a:t>
            </a:r>
          </a:p>
          <a:p>
            <a:r>
              <a:rPr lang="en-US" dirty="0">
                <a:latin typeface="Franklin Gothic Heavy" panose="020B0903020102020204" pitchFamily="34" charset="0"/>
              </a:rPr>
              <a:t>Ophthalmology opinion obtained</a:t>
            </a:r>
          </a:p>
          <a:p>
            <a:pPr lvl="1"/>
            <a:r>
              <a:rPr lang="en-US" sz="2400" dirty="0">
                <a:latin typeface="Franklin Gothic Heavy" panose="020B0903020102020204" pitchFamily="34" charset="0"/>
              </a:rPr>
              <a:t>Fundus – normal</a:t>
            </a:r>
          </a:p>
          <a:p>
            <a:pPr lvl="1"/>
            <a:r>
              <a:rPr lang="en-US" sz="2400" dirty="0">
                <a:latin typeface="Franklin Gothic Heavy" panose="020B0903020102020204" pitchFamily="34" charset="0"/>
              </a:rPr>
              <a:t>No uveitis</a:t>
            </a:r>
          </a:p>
          <a:p>
            <a:pPr lvl="1"/>
            <a:r>
              <a:rPr lang="en-US" sz="2400" dirty="0">
                <a:latin typeface="Franklin Gothic Heavy" panose="020B0903020102020204" pitchFamily="34" charset="0"/>
              </a:rPr>
              <a:t>No </a:t>
            </a:r>
            <a:r>
              <a:rPr lang="en-US" sz="2400" dirty="0" err="1">
                <a:latin typeface="Franklin Gothic Heavy" panose="020B0903020102020204" pitchFamily="34" charset="0"/>
              </a:rPr>
              <a:t>conjuctival</a:t>
            </a:r>
            <a:r>
              <a:rPr lang="en-US" sz="2400" dirty="0">
                <a:latin typeface="Franklin Gothic Heavy" panose="020B0903020102020204" pitchFamily="34" charset="0"/>
              </a:rPr>
              <a:t>/scleral pigmentation</a:t>
            </a:r>
          </a:p>
        </p:txBody>
      </p:sp>
    </p:spTree>
    <p:extLst>
      <p:ext uri="{BB962C8B-B14F-4D97-AF65-F5344CB8AC3E}">
        <p14:creationId xmlns:p14="http://schemas.microsoft.com/office/powerpoint/2010/main" val="355472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66713" y="582896"/>
            <a:ext cx="3858748" cy="3406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13" y="3934731"/>
            <a:ext cx="4723901" cy="1920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747" y="549449"/>
            <a:ext cx="2593920" cy="5305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41" y="765341"/>
            <a:ext cx="3261106" cy="50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7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-60000">
            <a:off x="2618705" y="649637"/>
            <a:ext cx="6954591" cy="56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MRI report - lower thoracic and lumbosacral spine with both SI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1559" y="2286001"/>
            <a:ext cx="10394707" cy="3311189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Schmorl’s</a:t>
            </a:r>
            <a:r>
              <a:rPr lang="en-US" dirty="0"/>
              <a:t> node formation seen at opposing end plates of lower thoracic upper lumbar vertebra with early degeneration and calcification of all disc spaces</a:t>
            </a:r>
          </a:p>
          <a:p>
            <a:r>
              <a:rPr lang="en-US" dirty="0"/>
              <a:t>Broad based disc protrusion with bilateral facet </a:t>
            </a:r>
            <a:r>
              <a:rPr lang="en-US" dirty="0" err="1"/>
              <a:t>arthropathy</a:t>
            </a:r>
            <a:r>
              <a:rPr lang="en-US" dirty="0"/>
              <a:t> and thickening of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flavum</a:t>
            </a:r>
            <a:r>
              <a:rPr lang="en-US" dirty="0"/>
              <a:t> seen at L4-L5 level narrowing the spinal canal, lateral recesses and compressing the </a:t>
            </a:r>
            <a:r>
              <a:rPr lang="en-US" dirty="0" err="1"/>
              <a:t>thecal</a:t>
            </a:r>
            <a:r>
              <a:rPr lang="en-US" dirty="0"/>
              <a:t> sac and nerve roots</a:t>
            </a:r>
          </a:p>
          <a:p>
            <a:r>
              <a:rPr lang="en-US" dirty="0"/>
              <a:t>Sclerosis, erosion and marrow edema involving sacral and iliac aspect of both SI joints could represent </a:t>
            </a:r>
            <a:r>
              <a:rPr lang="en-US" dirty="0" err="1"/>
              <a:t>Sacro</a:t>
            </a:r>
            <a:r>
              <a:rPr lang="en-US" dirty="0"/>
              <a:t> </a:t>
            </a:r>
            <a:r>
              <a:rPr lang="en-US" dirty="0" err="1"/>
              <a:t>Ilitis</a:t>
            </a:r>
            <a:endParaRPr lang="en-US" dirty="0"/>
          </a:p>
          <a:p>
            <a:r>
              <a:rPr lang="en-US" sz="2800" b="1" dirty="0"/>
              <a:t>IMP: possibility of </a:t>
            </a:r>
            <a:r>
              <a:rPr lang="en-US" sz="2800" b="1" dirty="0" err="1"/>
              <a:t>Seronegative</a:t>
            </a:r>
            <a:r>
              <a:rPr lang="en-US" sz="2800" b="1" dirty="0"/>
              <a:t> </a:t>
            </a:r>
            <a:r>
              <a:rPr lang="en-US" sz="2800" b="1" dirty="0" err="1"/>
              <a:t>Arthropathy</a:t>
            </a:r>
            <a:r>
              <a:rPr lang="en-US" sz="2800" b="1" dirty="0"/>
              <a:t> and lumbar disc disease</a:t>
            </a:r>
          </a:p>
        </p:txBody>
      </p:sp>
    </p:spTree>
    <p:extLst>
      <p:ext uri="{BB962C8B-B14F-4D97-AF65-F5344CB8AC3E}">
        <p14:creationId xmlns:p14="http://schemas.microsoft.com/office/powerpoint/2010/main" val="79725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220" y="2733661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81114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911F-D462-F143-0BF8-332069EB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complaints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2A431-E4E7-C6C4-7F3D-23E5A80F35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>
                <a:latin typeface="Franklin Gothic Demi Cond" panose="020B0706030402020204" pitchFamily="34" charset="0"/>
              </a:rPr>
              <a:t>A </a:t>
            </a:r>
            <a:r>
              <a:rPr lang="en-US" dirty="0">
                <a:latin typeface="Franklin Gothic Demi Cond" panose="020B0706030402020204" pitchFamily="34" charset="0"/>
              </a:rPr>
              <a:t>41</a:t>
            </a:r>
            <a:r>
              <a:rPr lang="en-US" cap="none" dirty="0">
                <a:latin typeface="Franklin Gothic Demi Cond" panose="020B0706030402020204" pitchFamily="34" charset="0"/>
              </a:rPr>
              <a:t> years old gentleman , electrician by occupation, </a:t>
            </a:r>
            <a:r>
              <a:rPr lang="en-US" dirty="0">
                <a:latin typeface="Franklin Gothic Demi Cond" panose="020B0706030402020204" pitchFamily="34" charset="0"/>
              </a:rPr>
              <a:t>presented</a:t>
            </a:r>
            <a:r>
              <a:rPr lang="en-US" cap="none" dirty="0">
                <a:latin typeface="Franklin Gothic Demi Cond" panose="020B0706030402020204" pitchFamily="34" charset="0"/>
              </a:rPr>
              <a:t> with </a:t>
            </a:r>
          </a:p>
          <a:p>
            <a:endParaRPr lang="en-US" cap="none" dirty="0">
              <a:latin typeface="Franklin Gothic Demi Cond" panose="020B0706030402020204" pitchFamily="34" charset="0"/>
            </a:endParaRPr>
          </a:p>
          <a:p>
            <a:r>
              <a:rPr lang="en-US" cap="none" dirty="0">
                <a:latin typeface="Franklin Gothic Demi Cond" panose="020B0706030402020204" pitchFamily="34" charset="0"/>
              </a:rPr>
              <a:t>c/o low back pain for past </a:t>
            </a:r>
            <a:r>
              <a:rPr lang="en-US" dirty="0">
                <a:latin typeface="Franklin Gothic Demi Cond" panose="020B0706030402020204" pitchFamily="34" charset="0"/>
              </a:rPr>
              <a:t> 1 year</a:t>
            </a:r>
            <a:endParaRPr lang="en-US" cap="none" dirty="0">
              <a:latin typeface="Franklin Gothic Demi Cond" panose="020B0706030402020204" pitchFamily="34" charset="0"/>
            </a:endParaRPr>
          </a:p>
          <a:p>
            <a:pPr marL="0" indent="0">
              <a:buNone/>
            </a:pPr>
            <a:endParaRPr lang="en-US" cap="none" dirty="0">
              <a:latin typeface="Franklin Gothic Demi Cond" panose="020B0706030402020204" pitchFamily="34" charset="0"/>
            </a:endParaRPr>
          </a:p>
          <a:p>
            <a:pPr marL="0" indent="0">
              <a:buNone/>
            </a:pPr>
            <a:endParaRPr lang="en-IN" cap="none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1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78798-B272-5ABD-4E83-0F645CF870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2558" y="691552"/>
            <a:ext cx="10846887" cy="5474896"/>
          </a:xfrm>
        </p:spPr>
        <p:txBody>
          <a:bodyPr anchor="t"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History of presenting illness</a:t>
            </a:r>
          </a:p>
          <a:p>
            <a:pPr lvl="1"/>
            <a:r>
              <a:rPr lang="en-US" sz="2200" dirty="0">
                <a:latin typeface="Franklin Gothic Demi Cond" panose="020B0706030402020204" pitchFamily="34" charset="0"/>
              </a:rPr>
              <a:t>Patient was apparently normal before 1year back after which he had started developing complaints of</a:t>
            </a:r>
          </a:p>
          <a:p>
            <a:pPr lvl="1"/>
            <a:r>
              <a:rPr lang="en-IN" sz="2200" dirty="0">
                <a:latin typeface="Franklin Gothic Demi Cond" panose="020B0706030402020204" pitchFamily="34" charset="0"/>
              </a:rPr>
              <a:t>Low back pain persisting for 1year</a:t>
            </a:r>
          </a:p>
          <a:p>
            <a:pPr lvl="2"/>
            <a:r>
              <a:rPr lang="en-IN" sz="2000" dirty="0">
                <a:latin typeface="Franklin Gothic Demi Cond" panose="020B0706030402020204" pitchFamily="34" charset="0"/>
              </a:rPr>
              <a:t>Increased in morning</a:t>
            </a:r>
          </a:p>
          <a:p>
            <a:pPr lvl="2"/>
            <a:r>
              <a:rPr lang="en-IN" sz="2000" dirty="0">
                <a:latin typeface="Franklin Gothic Demi Cond" panose="020B0706030402020204" pitchFamily="34" charset="0"/>
              </a:rPr>
              <a:t>Difficulty in bending forward</a:t>
            </a:r>
          </a:p>
          <a:p>
            <a:pPr lvl="2"/>
            <a:r>
              <a:rPr lang="en-US" sz="2000" dirty="0">
                <a:latin typeface="Franklin Gothic Medium" panose="020B0603020102020204" pitchFamily="34" charset="0"/>
                <a:cs typeface="Times New Roman" pitchFamily="18" charset="0"/>
              </a:rPr>
              <a:t>Improves with exercise and NSAID, </a:t>
            </a:r>
          </a:p>
          <a:p>
            <a:pPr lvl="2"/>
            <a:r>
              <a:rPr lang="en-US" sz="2000" dirty="0">
                <a:latin typeface="Franklin Gothic Medium" panose="020B0603020102020204" pitchFamily="34" charset="0"/>
                <a:cs typeface="Times New Roman" pitchFamily="18" charset="0"/>
              </a:rPr>
              <a:t>Worsens by rest</a:t>
            </a:r>
            <a:endParaRPr lang="en-IN" sz="2000" dirty="0">
              <a:latin typeface="Franklin Gothic Medium" panose="020B0603020102020204" pitchFamily="34" charset="0"/>
            </a:endParaRPr>
          </a:p>
          <a:p>
            <a:pPr lvl="1"/>
            <a:r>
              <a:rPr lang="en-IN" sz="2200" dirty="0">
                <a:latin typeface="Franklin Gothic Demi Cond" panose="020B0706030402020204" pitchFamily="34" charset="0"/>
              </a:rPr>
              <a:t> H/o shooting pain both lower limb</a:t>
            </a:r>
          </a:p>
          <a:p>
            <a:pPr lvl="1"/>
            <a:r>
              <a:rPr lang="en-IN" sz="2200" dirty="0">
                <a:latin typeface="Franklin Gothic Demi Cond" panose="020B0706030402020204" pitchFamily="34" charset="0"/>
              </a:rPr>
              <a:t>No h/o swelling in joints</a:t>
            </a:r>
          </a:p>
          <a:p>
            <a:pPr lvl="1"/>
            <a:r>
              <a:rPr lang="en-IN" sz="2200" dirty="0">
                <a:latin typeface="Franklin Gothic Demi Cond" panose="020B0706030402020204" pitchFamily="34" charset="0"/>
              </a:rPr>
              <a:t>No h/o deformity of joints</a:t>
            </a:r>
          </a:p>
          <a:p>
            <a:pPr lvl="1"/>
            <a:endParaRPr lang="en-IN" sz="2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6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E8638-76E3-4F05-38D0-CE42F66BA5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5237" y="785113"/>
            <a:ext cx="10876321" cy="5010601"/>
          </a:xfrm>
        </p:spPr>
        <p:txBody>
          <a:bodyPr anchor="t">
            <a:noAutofit/>
          </a:bodyPr>
          <a:lstStyle/>
          <a:p>
            <a:pPr marL="228594" lvl="1">
              <a:spcBef>
                <a:spcPts val="1000"/>
              </a:spcBef>
            </a:pPr>
            <a:r>
              <a:rPr lang="en-IN" sz="2200" dirty="0">
                <a:latin typeface="Franklin Gothic Demi Cond" panose="020B0706030402020204" pitchFamily="34" charset="0"/>
              </a:rPr>
              <a:t>No h/o neck pain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fever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photophobia/blurring of vision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diarrhea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</a:t>
            </a:r>
            <a:r>
              <a:rPr lang="en-IN" dirty="0">
                <a:latin typeface="Franklin Gothic Demi Cond" panose="020B0706030402020204" pitchFamily="34" charset="0"/>
              </a:rPr>
              <a:t>weakness of limbs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dirty="0">
                <a:latin typeface="Franklin Gothic Demi Cond" panose="020B0706030402020204" pitchFamily="34" charset="0"/>
              </a:rPr>
              <a:t>No h/o abdominal pain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skin pigmentation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itching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chest pain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No h/o difficulty in breathing</a:t>
            </a:r>
            <a:endParaRPr lang="en-IN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5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1B8D-0E8C-6479-B45D-F2BC99915F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0113" y="798991"/>
            <a:ext cx="8984203" cy="3737499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Past history</a:t>
            </a:r>
          </a:p>
          <a:p>
            <a:pPr lvl="1"/>
            <a:r>
              <a:rPr lang="en-US" sz="2400" dirty="0">
                <a:latin typeface="Franklin Gothic Demi Cond" panose="020B0706030402020204" pitchFamily="34" charset="0"/>
              </a:rPr>
              <a:t>Patient had no history of Diabetes mellitus, Hypertension, CAD, CKD, Tuberculosis</a:t>
            </a:r>
          </a:p>
          <a:p>
            <a:pPr lvl="1"/>
            <a:r>
              <a:rPr lang="en-US" sz="2400" dirty="0">
                <a:latin typeface="Franklin Gothic Demi Cond" panose="020B0706030402020204" pitchFamily="34" charset="0"/>
              </a:rPr>
              <a:t>No h/o similar illness in the past</a:t>
            </a:r>
          </a:p>
          <a:p>
            <a:pPr lvl="1"/>
            <a:r>
              <a:rPr lang="en-US" sz="2400" dirty="0">
                <a:latin typeface="Franklin Gothic Demi Cond" panose="020B0706030402020204" pitchFamily="34" charset="0"/>
              </a:rPr>
              <a:t>No h/o previous surgeries</a:t>
            </a:r>
          </a:p>
          <a:p>
            <a:pPr lvl="1"/>
            <a:r>
              <a:rPr lang="en-US" sz="2400" dirty="0">
                <a:latin typeface="Franklin Gothic Demi Cond" panose="020B0706030402020204" pitchFamily="34" charset="0"/>
              </a:rPr>
              <a:t>No h/o previous blood transfusion</a:t>
            </a:r>
          </a:p>
          <a:p>
            <a:r>
              <a:rPr lang="en-IN" dirty="0">
                <a:solidFill>
                  <a:schemeClr val="accent2"/>
                </a:solidFill>
              </a:rPr>
              <a:t>Personal history</a:t>
            </a:r>
          </a:p>
          <a:p>
            <a:pPr lvl="1"/>
            <a:r>
              <a:rPr lang="en-US" sz="2400" dirty="0">
                <a:latin typeface="Franklin Gothic Demi Cond" panose="020B0706030402020204" pitchFamily="34" charset="0"/>
              </a:rPr>
              <a:t>Mixed diet </a:t>
            </a:r>
          </a:p>
          <a:p>
            <a:pPr lvl="1"/>
            <a:r>
              <a:rPr lang="en-US" sz="2400" dirty="0">
                <a:latin typeface="Franklin Gothic Demi Cond" panose="020B0706030402020204" pitchFamily="34" charset="0"/>
              </a:rPr>
              <a:t>Not an alcoholic </a:t>
            </a:r>
          </a:p>
          <a:p>
            <a:pPr lvl="1"/>
            <a:r>
              <a:rPr lang="en-US" sz="2400" dirty="0">
                <a:latin typeface="Franklin Gothic Demi Cond" panose="020B0706030402020204" pitchFamily="34" charset="0"/>
              </a:rPr>
              <a:t> no addictive habits </a:t>
            </a:r>
          </a:p>
        </p:txBody>
      </p:sp>
    </p:spTree>
    <p:extLst>
      <p:ext uri="{BB962C8B-B14F-4D97-AF65-F5344CB8AC3E}">
        <p14:creationId xmlns:p14="http://schemas.microsoft.com/office/powerpoint/2010/main" val="120477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 history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9" b="98295" l="0" r="94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75" y="2063751"/>
            <a:ext cx="785860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9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1F9EE-121E-00F2-F3FF-9276C6BFA46A}"/>
              </a:ext>
            </a:extLst>
          </p:cNvPr>
          <p:cNvSpPr txBox="1"/>
          <p:nvPr/>
        </p:nvSpPr>
        <p:spPr>
          <a:xfrm>
            <a:off x="843379" y="594805"/>
            <a:ext cx="7634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accent2"/>
                </a:solidFill>
              </a:rPr>
              <a:t>General  examination</a:t>
            </a:r>
          </a:p>
          <a:p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61D12-A037-5A41-55ED-1233904DD624}"/>
              </a:ext>
            </a:extLst>
          </p:cNvPr>
          <p:cNvSpPr txBox="1"/>
          <p:nvPr/>
        </p:nvSpPr>
        <p:spPr>
          <a:xfrm>
            <a:off x="701338" y="1548913"/>
            <a:ext cx="3417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Patient is conscious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Oriented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Afebrile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Moderately built and nourished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No pallor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No pedal </a:t>
            </a:r>
            <a:r>
              <a:rPr lang="en-IN" sz="2400" dirty="0" err="1">
                <a:latin typeface="Franklin Gothic Demi Cond" panose="020B0706030402020204" pitchFamily="34" charset="0"/>
              </a:rPr>
              <a:t>edema</a:t>
            </a:r>
            <a:endParaRPr lang="en-IN" sz="2400" dirty="0">
              <a:latin typeface="Franklin Gothic Demi Cond" panose="020B070603040202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400" dirty="0">
              <a:latin typeface="Franklin Gothic Demi Cond" panose="020B07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847F8-F2BC-C545-C1B9-4AEC585B3B1E}"/>
              </a:ext>
            </a:extLst>
          </p:cNvPr>
          <p:cNvSpPr txBox="1"/>
          <p:nvPr/>
        </p:nvSpPr>
        <p:spPr>
          <a:xfrm>
            <a:off x="5166806" y="1660125"/>
            <a:ext cx="31658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Not icteric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No cyanosis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No clubbing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No generalised lymphadenopathy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Franklin Gothic Demi Cond" panose="020B0706030402020204" pitchFamily="34" charset="0"/>
              </a:rPr>
              <a:t>SKIN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IN" sz="2000" dirty="0">
                <a:latin typeface="Franklin Gothic Demi Cond" panose="020B0706030402020204" pitchFamily="34" charset="0"/>
              </a:rPr>
              <a:t>No vesicles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IN" sz="2000" dirty="0">
                <a:latin typeface="Franklin Gothic Demi Cond" panose="020B0706030402020204" pitchFamily="34" charset="0"/>
              </a:rPr>
              <a:t>No pigmentation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IN" sz="2000" dirty="0">
                <a:latin typeface="Franklin Gothic Demi Cond" panose="020B0706030402020204" pitchFamily="34" charset="0"/>
              </a:rPr>
              <a:t>No silvery scaly papule</a:t>
            </a:r>
          </a:p>
          <a:p>
            <a:pPr marL="742944" lvl="1" indent="-285744">
              <a:buFont typeface="Arial" panose="020B0604020202020204" pitchFamily="34" charset="0"/>
              <a:buChar char="•"/>
            </a:pPr>
            <a:r>
              <a:rPr lang="en-IN" sz="2000" dirty="0">
                <a:latin typeface="Franklin Gothic Demi Cond" panose="020B0706030402020204" pitchFamily="34" charset="0"/>
              </a:rPr>
              <a:t>No nail changes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Franklin Gothic Demi Cond" panose="020B07060304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D8B1430-8ECA-D296-6852-EE75E8758E3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4645060"/>
              </p:ext>
            </p:extLst>
          </p:nvPr>
        </p:nvGraphicFramePr>
        <p:xfrm>
          <a:off x="7922437" y="2272684"/>
          <a:ext cx="3415682" cy="265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841">
                  <a:extLst>
                    <a:ext uri="{9D8B030D-6E8A-4147-A177-3AD203B41FA5}">
                      <a16:colId xmlns:a16="http://schemas.microsoft.com/office/drawing/2014/main" val="586220590"/>
                    </a:ext>
                  </a:extLst>
                </a:gridCol>
                <a:gridCol w="1707841">
                  <a:extLst>
                    <a:ext uri="{9D8B030D-6E8A-4147-A177-3AD203B41FA5}">
                      <a16:colId xmlns:a16="http://schemas.microsoft.com/office/drawing/2014/main" val="161007556"/>
                    </a:ext>
                  </a:extLst>
                </a:gridCol>
              </a:tblGrid>
              <a:tr h="566869">
                <a:tc>
                  <a:txBody>
                    <a:bodyPr/>
                    <a:lstStyle/>
                    <a:p>
                      <a:r>
                        <a:rPr lang="en-IN" sz="2000" b="0" dirty="0">
                          <a:latin typeface="Franklin Gothic Demi Cond" panose="020B0706030402020204" pitchFamily="34" charset="0"/>
                        </a:rPr>
                        <a:t>VITALS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>
                        <a:latin typeface="Franklin Gothic Demi Cond" panose="020B07060304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17040"/>
                  </a:ext>
                </a:extLst>
              </a:tr>
              <a:tr h="959318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Franklin Gothic Demi Cond" panose="020B0706030402020204" pitchFamily="34" charset="0"/>
                        </a:rPr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Franklin Gothic Demi Cond" panose="020B0706030402020204" pitchFamily="34" charset="0"/>
                        </a:rPr>
                        <a:t>110/70mmhg in all 4 limbs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07233"/>
                  </a:ext>
                </a:extLst>
              </a:tr>
              <a:tr h="566869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Franklin Gothic Demi Cond" panose="020B0706030402020204" pitchFamily="34" charset="0"/>
                        </a:rPr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Franklin Gothic Demi Cond" panose="020B0706030402020204" pitchFamily="34" charset="0"/>
                        </a:rPr>
                        <a:t>90/min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69762"/>
                  </a:ext>
                </a:extLst>
              </a:tr>
              <a:tr h="566869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Franklin Gothic Demi Cond" panose="020B0706030402020204" pitchFamily="34" charset="0"/>
                        </a:rPr>
                        <a:t>Spo2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Franklin Gothic Demi Cond" panose="020B0706030402020204" pitchFamily="34" charset="0"/>
                        </a:rPr>
                        <a:t>98% in 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0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60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37A20-A6BE-B548-74E2-FDA82D9D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51" y="497266"/>
            <a:ext cx="9601196" cy="1303867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Franklin Gothic Demi Cond" panose="020B0706030402020204" pitchFamily="34" charset="0"/>
              </a:rPr>
              <a:t>Systemic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C989C-9CFF-2640-198F-9D313C23C0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2951" y="1589105"/>
            <a:ext cx="10743156" cy="3954159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CVS – S1,S2 + no murmur</a:t>
            </a:r>
          </a:p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RS – NVBS+ ,no added sounds </a:t>
            </a:r>
          </a:p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P/A – soft bs+ </a:t>
            </a:r>
          </a:p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           no free fluid </a:t>
            </a:r>
          </a:p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           no bruits </a:t>
            </a:r>
          </a:p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CNS – power 5/5 in all 4 limbs</a:t>
            </a:r>
          </a:p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		      Tone normal</a:t>
            </a:r>
          </a:p>
          <a:p>
            <a:pPr>
              <a:buNone/>
            </a:pPr>
            <a:r>
              <a:rPr lang="en-US" dirty="0">
                <a:latin typeface="Franklin Gothic Demi Cond" panose="020B0706030402020204" pitchFamily="34" charset="0"/>
              </a:rPr>
              <a:t>	          bilateral plantar - flexor</a:t>
            </a:r>
          </a:p>
          <a:p>
            <a:endParaRPr lang="en-IN" cap="none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5FC2A-6ADF-440A-DDAA-9FAE3D9E55E8}"/>
              </a:ext>
            </a:extLst>
          </p:cNvPr>
          <p:cNvSpPr txBox="1"/>
          <p:nvPr/>
        </p:nvSpPr>
        <p:spPr>
          <a:xfrm>
            <a:off x="6232125" y="1589104"/>
            <a:ext cx="4039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Franklin Gothic Demi Cond" panose="020B0706030402020204" pitchFamily="34" charset="0"/>
              </a:rPr>
              <a:t>Modified </a:t>
            </a:r>
            <a:r>
              <a:rPr lang="en-IN" sz="2400" dirty="0" err="1">
                <a:latin typeface="Franklin Gothic Demi Cond" panose="020B0706030402020204" pitchFamily="34" charset="0"/>
              </a:rPr>
              <a:t>Schober</a:t>
            </a:r>
            <a:r>
              <a:rPr lang="en-IN" sz="2400" dirty="0">
                <a:latin typeface="Franklin Gothic Demi Cond" panose="020B0706030402020204" pitchFamily="34" charset="0"/>
              </a:rPr>
              <a:t> test – </a:t>
            </a:r>
            <a:r>
              <a:rPr lang="en-IN" sz="24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Positive</a:t>
            </a:r>
            <a:endParaRPr lang="en-IN" sz="2400" dirty="0">
              <a:latin typeface="Franklin Gothic Demi Cond" panose="020B07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Franklin Gothic Demi Cond" panose="020B0706030402020204" pitchFamily="34" charset="0"/>
              </a:rPr>
              <a:t>No cervical flexion deformity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Franklin Gothic Demi Cond" panose="020B0706030402020204" pitchFamily="34" charset="0"/>
              </a:rPr>
              <a:t>No deformities of joints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Franklin Gothic Demi Cond" panose="020B0706030402020204" pitchFamily="34" charset="0"/>
              </a:rPr>
              <a:t>No joint swelling</a:t>
            </a:r>
          </a:p>
        </p:txBody>
      </p:sp>
    </p:spTree>
    <p:extLst>
      <p:ext uri="{BB962C8B-B14F-4D97-AF65-F5344CB8AC3E}">
        <p14:creationId xmlns:p14="http://schemas.microsoft.com/office/powerpoint/2010/main" val="397350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80A5-451C-0CC2-B13B-A2FAA5F0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35" y="286806"/>
            <a:ext cx="10396883" cy="1151965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Franklin Gothic Medium Cond" panose="020B0606030402020204" pitchFamily="34" charset="0"/>
              </a:rPr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05CA-DE27-E54C-AB92-00A5548998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229" y="1438771"/>
            <a:ext cx="3098261" cy="42471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N" dirty="0">
                <a:latin typeface="Franklin Gothic Demi Cond" panose="020B0706030402020204" pitchFamily="34" charset="0"/>
              </a:rPr>
              <a:t>Complete blood count	</a:t>
            </a:r>
          </a:p>
          <a:p>
            <a:pPr lvl="1"/>
            <a:r>
              <a:rPr lang="en-IN" sz="2400" dirty="0">
                <a:latin typeface="Franklin Gothic Demi Cond" panose="020B0706030402020204" pitchFamily="34" charset="0"/>
              </a:rPr>
              <a:t>TC – 7300</a:t>
            </a:r>
          </a:p>
          <a:p>
            <a:pPr lvl="1"/>
            <a:r>
              <a:rPr lang="en-IN" sz="2400" dirty="0">
                <a:latin typeface="Franklin Gothic Demi Cond" panose="020B0706030402020204" pitchFamily="34" charset="0"/>
              </a:rPr>
              <a:t>Hb – 13 g</a:t>
            </a:r>
          </a:p>
          <a:p>
            <a:pPr lvl="1"/>
            <a:r>
              <a:rPr lang="en-IN" sz="2400" dirty="0" err="1">
                <a:latin typeface="Franklin Gothic Demi Cond" panose="020B0706030402020204" pitchFamily="34" charset="0"/>
              </a:rPr>
              <a:t>Pcv</a:t>
            </a:r>
            <a:r>
              <a:rPr lang="en-IN" sz="2400" dirty="0">
                <a:latin typeface="Franklin Gothic Demi Cond" panose="020B0706030402020204" pitchFamily="34" charset="0"/>
              </a:rPr>
              <a:t> – 45%</a:t>
            </a:r>
          </a:p>
          <a:p>
            <a:pPr lvl="1"/>
            <a:r>
              <a:rPr lang="en-IN" sz="2400" dirty="0" err="1">
                <a:latin typeface="Franklin Gothic Demi Cond" panose="020B0706030402020204" pitchFamily="34" charset="0"/>
              </a:rPr>
              <a:t>Plt</a:t>
            </a:r>
            <a:r>
              <a:rPr lang="en-IN" sz="2400" dirty="0">
                <a:latin typeface="Franklin Gothic Demi Cond" panose="020B0706030402020204" pitchFamily="34" charset="0"/>
              </a:rPr>
              <a:t> – 2.45 lakhs</a:t>
            </a:r>
          </a:p>
          <a:p>
            <a:pPr lvl="1"/>
            <a:r>
              <a:rPr lang="en-IN" sz="2400" dirty="0">
                <a:latin typeface="Franklin Gothic Demi Cond" panose="020B0706030402020204" pitchFamily="34" charset="0"/>
              </a:rPr>
              <a:t>MCV – 86 </a:t>
            </a:r>
            <a:r>
              <a:rPr lang="en-IN" sz="2400" dirty="0" err="1">
                <a:latin typeface="Franklin Gothic Demi Cond" panose="020B0706030402020204" pitchFamily="34" charset="0"/>
              </a:rPr>
              <a:t>fl</a:t>
            </a:r>
            <a:endParaRPr lang="en-IN" sz="2400" dirty="0">
              <a:latin typeface="Franklin Gothic Demi Cond" panose="020B0706030402020204" pitchFamily="34" charset="0"/>
            </a:endParaRPr>
          </a:p>
          <a:p>
            <a:pPr lvl="1"/>
            <a:r>
              <a:rPr lang="en-IN" sz="2400" dirty="0">
                <a:latin typeface="Franklin Gothic Demi Cond" panose="020B0706030402020204" pitchFamily="34" charset="0"/>
              </a:rPr>
              <a:t>MCH – 26 </a:t>
            </a:r>
            <a:r>
              <a:rPr lang="en-IN" sz="2400" dirty="0" err="1">
                <a:latin typeface="Franklin Gothic Demi Cond" panose="020B0706030402020204" pitchFamily="34" charset="0"/>
              </a:rPr>
              <a:t>pg</a:t>
            </a:r>
            <a:endParaRPr lang="en-IN" sz="2400" dirty="0">
              <a:latin typeface="Franklin Gothic Demi Cond" panose="020B0706030402020204" pitchFamily="34" charset="0"/>
            </a:endParaRPr>
          </a:p>
          <a:p>
            <a:pPr lvl="1"/>
            <a:r>
              <a:rPr lang="en-IN" sz="2400" dirty="0">
                <a:latin typeface="Franklin Gothic Demi Cond" panose="020B0706030402020204" pitchFamily="34" charset="0"/>
              </a:rPr>
              <a:t>MCHC - 32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59C19-DCCA-E826-C615-764EC00EE703}"/>
              </a:ext>
            </a:extLst>
          </p:cNvPr>
          <p:cNvSpPr txBox="1"/>
          <p:nvPr/>
        </p:nvSpPr>
        <p:spPr>
          <a:xfrm>
            <a:off x="4322175" y="1445773"/>
            <a:ext cx="28127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IN" sz="2800" dirty="0">
                <a:latin typeface="Franklin Gothic Demi Cond" panose="020B0706030402020204" pitchFamily="34" charset="0"/>
              </a:rPr>
              <a:t>Renal function test</a:t>
            </a:r>
          </a:p>
          <a:p>
            <a:pPr marL="457189" indent="-45718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sz="2800" dirty="0">
                <a:latin typeface="Franklin Gothic Demi Cond" panose="020B0706030402020204" pitchFamily="34" charset="0"/>
              </a:rPr>
              <a:t>Urea-  19</a:t>
            </a:r>
          </a:p>
          <a:p>
            <a:pPr marL="457189" indent="-45718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sz="2800" dirty="0">
                <a:latin typeface="Franklin Gothic Demi Cond" panose="020B0706030402020204" pitchFamily="34" charset="0"/>
              </a:rPr>
              <a:t>Creatinine-0.9</a:t>
            </a:r>
          </a:p>
          <a:p>
            <a:pPr marL="457189" indent="-457189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IN" sz="2800" dirty="0">
              <a:latin typeface="Franklin Gothic Demi Cond" panose="020B07060304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IN" sz="2800" dirty="0">
                <a:latin typeface="Franklin Gothic Demi Cond" panose="020B0706030402020204" pitchFamily="34" charset="0"/>
              </a:rPr>
              <a:t>Serum electrolytes</a:t>
            </a:r>
          </a:p>
          <a:p>
            <a:pPr marL="457189" indent="-45718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sz="2800" dirty="0">
                <a:latin typeface="Franklin Gothic Demi Cond" panose="020B0706030402020204" pitchFamily="34" charset="0"/>
              </a:rPr>
              <a:t>Sodium - 140</a:t>
            </a:r>
          </a:p>
          <a:p>
            <a:pPr marL="457189" indent="-45718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sz="2800" dirty="0">
                <a:latin typeface="Franklin Gothic Demi Cond" panose="020B0706030402020204" pitchFamily="34" charset="0"/>
              </a:rPr>
              <a:t>Potassium -3.6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6265" y="1438771"/>
            <a:ext cx="3477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>
                <a:latin typeface="Franklin Gothic Heavy" panose="020B0903020102020204" pitchFamily="34" charset="0"/>
              </a:rPr>
              <a:t>Liver function test</a:t>
            </a:r>
          </a:p>
          <a:p>
            <a:pPr marL="342891" indent="-34289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Franklin Gothic Heavy" panose="020B0903020102020204" pitchFamily="34" charset="0"/>
            </a:endParaRPr>
          </a:p>
          <a:p>
            <a:pPr marL="342891" indent="-34289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Heavy" panose="020B0903020102020204" pitchFamily="34" charset="0"/>
              </a:rPr>
              <a:t>T.B – 0.6</a:t>
            </a:r>
          </a:p>
          <a:p>
            <a:pPr marL="342891" indent="-34289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Heavy" panose="020B0903020102020204" pitchFamily="34" charset="0"/>
              </a:rPr>
              <a:t>D.B -0.2</a:t>
            </a:r>
          </a:p>
          <a:p>
            <a:pPr marL="342891" indent="-34289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Heavy" panose="020B0903020102020204" pitchFamily="34" charset="0"/>
              </a:rPr>
              <a:t>I.B – 0.4</a:t>
            </a:r>
          </a:p>
          <a:p>
            <a:pPr marL="342891" indent="-34289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Heavy" panose="020B0903020102020204" pitchFamily="34" charset="0"/>
              </a:rPr>
              <a:t>OT -20</a:t>
            </a:r>
          </a:p>
          <a:p>
            <a:pPr marL="342891" indent="-34289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Heavy" panose="020B0903020102020204" pitchFamily="34" charset="0"/>
              </a:rPr>
              <a:t>PT- 13</a:t>
            </a:r>
          </a:p>
          <a:p>
            <a:pPr marL="342891" indent="-34289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Heavy" panose="020B0903020102020204" pitchFamily="34" charset="0"/>
              </a:rPr>
              <a:t>ALP - 90</a:t>
            </a:r>
          </a:p>
        </p:txBody>
      </p:sp>
    </p:spTree>
    <p:extLst>
      <p:ext uri="{BB962C8B-B14F-4D97-AF65-F5344CB8AC3E}">
        <p14:creationId xmlns:p14="http://schemas.microsoft.com/office/powerpoint/2010/main" val="875735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971</TotalTime>
  <Words>552</Words>
  <Application>Microsoft Office PowerPoint</Application>
  <PresentationFormat>Widescreen</PresentationFormat>
  <Paragraphs>150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KAALA ARTHRITIS </vt:lpstr>
      <vt:lpstr>Chief complaints</vt:lpstr>
      <vt:lpstr>PowerPoint Presentation</vt:lpstr>
      <vt:lpstr>PowerPoint Presentation</vt:lpstr>
      <vt:lpstr>PowerPoint Presentation</vt:lpstr>
      <vt:lpstr>Family history</vt:lpstr>
      <vt:lpstr>PowerPoint Presentation</vt:lpstr>
      <vt:lpstr>Systemic examination</vt:lpstr>
      <vt:lpstr>INVESTIGATIONS</vt:lpstr>
      <vt:lpstr>PowerPoint Presentation</vt:lpstr>
      <vt:lpstr>PowerPoint Presentation</vt:lpstr>
      <vt:lpstr>PowerPoint Presentation</vt:lpstr>
      <vt:lpstr>PowerPoint Presentation</vt:lpstr>
      <vt:lpstr>MRI report - lower thoracic and lumbosacral spine with both SI joints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back</dc:title>
  <dc:creator>vignesh147934@gmail.com</dc:creator>
  <cp:lastModifiedBy>praveen1173.pk@gmail.com</cp:lastModifiedBy>
  <cp:revision>30</cp:revision>
  <dcterms:created xsi:type="dcterms:W3CDTF">2022-12-09T01:08:25Z</dcterms:created>
  <dcterms:modified xsi:type="dcterms:W3CDTF">2023-02-07T14:02:01Z</dcterms:modified>
</cp:coreProperties>
</file>