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66" r:id="rId4"/>
    <p:sldId id="283" r:id="rId5"/>
    <p:sldId id="258" r:id="rId6"/>
    <p:sldId id="259" r:id="rId7"/>
    <p:sldId id="261" r:id="rId8"/>
    <p:sldId id="262" r:id="rId9"/>
    <p:sldId id="263" r:id="rId10"/>
    <p:sldId id="280" r:id="rId11"/>
    <p:sldId id="281" r:id="rId12"/>
    <p:sldId id="284" r:id="rId13"/>
    <p:sldId id="289" r:id="rId14"/>
    <p:sldId id="265" r:id="rId15"/>
    <p:sldId id="267" r:id="rId16"/>
    <p:sldId id="268" r:id="rId17"/>
    <p:sldId id="279" r:id="rId18"/>
    <p:sldId id="269" r:id="rId19"/>
    <p:sldId id="270" r:id="rId20"/>
    <p:sldId id="271" r:id="rId21"/>
    <p:sldId id="272" r:id="rId22"/>
    <p:sldId id="273" r:id="rId23"/>
    <p:sldId id="278" r:id="rId24"/>
    <p:sldId id="274" r:id="rId25"/>
    <p:sldId id="275" r:id="rId26"/>
    <p:sldId id="276" r:id="rId27"/>
    <p:sldId id="277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3F90-0232-4446-BDD8-5FD29A2C040B}" type="datetimeFigureOut">
              <a:rPr lang="en-IN" smtClean="0"/>
              <a:t>16-08-2019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1FB53-D589-4E9E-BC68-685F18E460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07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1FB53-D589-4E9E-BC68-685F18E4604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2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59" y="2556589"/>
            <a:ext cx="11588620" cy="354893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lgerian" panose="04020705040A02060702" pitchFamily="82" charset="0"/>
              </a:rPr>
              <a:t>AN  </a:t>
            </a:r>
            <a:r>
              <a:rPr lang="en-US" sz="4400" b="1" dirty="0">
                <a:latin typeface="Algerian" panose="04020705040A02060702" pitchFamily="82" charset="0"/>
              </a:rPr>
              <a:t>APPROACH </a:t>
            </a:r>
            <a:r>
              <a:rPr lang="en-US" sz="4400" b="1" dirty="0" smtClean="0">
                <a:latin typeface="Algerian" panose="04020705040A02060702" pitchFamily="82" charset="0"/>
              </a:rPr>
              <a:t> TO  DYSPNOEA  </a:t>
            </a:r>
            <a:r>
              <a:rPr lang="en-US" sz="4400" b="1" dirty="0">
                <a:latin typeface="Algerian" panose="04020705040A02060702" pitchFamily="82" charset="0"/>
              </a:rPr>
              <a:t>AND PALPITATION</a:t>
            </a:r>
            <a:endParaRPr lang="en-IN" sz="44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4505255"/>
            <a:ext cx="9144000" cy="754025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DR.SATHISH </a:t>
            </a:r>
          </a:p>
          <a:p>
            <a:r>
              <a:rPr lang="en-IN" dirty="0" smtClean="0"/>
              <a:t>II MEDICAL UNIT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43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Diagnostic approach: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HISTORY:</a:t>
            </a:r>
          </a:p>
          <a:p>
            <a:r>
              <a:rPr lang="en-IN" dirty="0" smtClean="0"/>
              <a:t>Dyspnoea on exertion-cardiac or pulmonary disease</a:t>
            </a:r>
          </a:p>
          <a:p>
            <a:r>
              <a:rPr lang="en-IN" dirty="0" err="1" smtClean="0"/>
              <a:t>Orthopnea,paroxysmal</a:t>
            </a:r>
            <a:r>
              <a:rPr lang="en-IN" dirty="0" smtClean="0"/>
              <a:t> </a:t>
            </a:r>
            <a:r>
              <a:rPr lang="en-IN" dirty="0" err="1" smtClean="0"/>
              <a:t>dyspnoea,oedema</a:t>
            </a:r>
            <a:r>
              <a:rPr lang="en-IN" dirty="0" smtClean="0"/>
              <a:t>-CCF,COPD</a:t>
            </a:r>
          </a:p>
          <a:p>
            <a:r>
              <a:rPr lang="en-IN" dirty="0" smtClean="0"/>
              <a:t>Smoking –COPD</a:t>
            </a:r>
          </a:p>
          <a:p>
            <a:r>
              <a:rPr lang="en-IN" dirty="0" err="1" smtClean="0"/>
              <a:t>Coronory</a:t>
            </a:r>
            <a:r>
              <a:rPr lang="en-IN" dirty="0" smtClean="0"/>
              <a:t> Artery Disease-</a:t>
            </a:r>
            <a:r>
              <a:rPr lang="en-IN" dirty="0" err="1" smtClean="0"/>
              <a:t>dyspnea</a:t>
            </a:r>
            <a:r>
              <a:rPr lang="en-IN" dirty="0" smtClean="0"/>
              <a:t> as </a:t>
            </a:r>
            <a:r>
              <a:rPr lang="en-IN" dirty="0" err="1" smtClean="0"/>
              <a:t>anginal</a:t>
            </a:r>
            <a:r>
              <a:rPr lang="en-IN" dirty="0" smtClean="0"/>
              <a:t> equivalent</a:t>
            </a:r>
          </a:p>
          <a:p>
            <a:r>
              <a:rPr lang="en-IN" dirty="0" smtClean="0"/>
              <a:t>High Blood Pressure-LVH,CCF</a:t>
            </a:r>
          </a:p>
          <a:p>
            <a:r>
              <a:rPr lang="en-IN" dirty="0" smtClean="0"/>
              <a:t>Anxiety-</a:t>
            </a:r>
            <a:r>
              <a:rPr lang="en-IN" dirty="0" err="1" smtClean="0"/>
              <a:t>hyperventilation,panic</a:t>
            </a:r>
            <a:r>
              <a:rPr lang="en-IN" dirty="0" smtClean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29782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Recent trauma –</a:t>
            </a:r>
            <a:r>
              <a:rPr lang="en-IN" dirty="0" err="1" smtClean="0"/>
              <a:t>pneumothorax,chest</a:t>
            </a:r>
            <a:r>
              <a:rPr lang="en-IN" dirty="0" smtClean="0"/>
              <a:t> wall pain limiting respiration</a:t>
            </a:r>
          </a:p>
          <a:p>
            <a:r>
              <a:rPr lang="en-IN" dirty="0" smtClean="0"/>
              <a:t>Occupational exposure to </a:t>
            </a:r>
            <a:r>
              <a:rPr lang="en-IN" dirty="0" err="1" smtClean="0"/>
              <a:t>dust,asbestos</a:t>
            </a:r>
            <a:r>
              <a:rPr lang="en-IN" dirty="0"/>
              <a:t> </a:t>
            </a:r>
            <a:r>
              <a:rPr lang="en-IN" dirty="0" smtClean="0"/>
              <a:t>or volatile chemicals-interstitial lung disease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04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Chest X-Ray</a:t>
            </a:r>
          </a:p>
          <a:p>
            <a:r>
              <a:rPr lang="en-IN" dirty="0" smtClean="0"/>
              <a:t>Complete blood count</a:t>
            </a:r>
          </a:p>
          <a:p>
            <a:r>
              <a:rPr lang="en-IN" dirty="0" smtClean="0"/>
              <a:t>Thyroid function test</a:t>
            </a:r>
          </a:p>
          <a:p>
            <a:r>
              <a:rPr lang="en-IN" dirty="0" smtClean="0"/>
              <a:t>Pulse oximetry</a:t>
            </a:r>
          </a:p>
          <a:p>
            <a:r>
              <a:rPr lang="en-IN" dirty="0" smtClean="0"/>
              <a:t>Spirometry </a:t>
            </a:r>
          </a:p>
          <a:p>
            <a:r>
              <a:rPr lang="en-IN" dirty="0" smtClean="0"/>
              <a:t>Arterial blood gas analysis</a:t>
            </a:r>
          </a:p>
          <a:p>
            <a:r>
              <a:rPr lang="en-IN" dirty="0" smtClean="0"/>
              <a:t>Exercise Tread Mill Testing</a:t>
            </a:r>
          </a:p>
          <a:p>
            <a:r>
              <a:rPr lang="en-IN" dirty="0" smtClean="0"/>
              <a:t>Echo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30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3531"/>
            <a:ext cx="4777274" cy="6835908"/>
          </a:xfrm>
        </p:spPr>
      </p:pic>
    </p:spTree>
    <p:extLst>
      <p:ext uri="{BB962C8B-B14F-4D97-AF65-F5344CB8AC3E}">
        <p14:creationId xmlns:p14="http://schemas.microsoft.com/office/powerpoint/2010/main" val="4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goal –correct the underlying causes </a:t>
            </a:r>
          </a:p>
          <a:p>
            <a:r>
              <a:rPr lang="en-US" dirty="0" smtClean="0"/>
              <a:t>Supplemental oxygen </a:t>
            </a:r>
            <a:r>
              <a:rPr lang="en-US" dirty="0" err="1" smtClean="0"/>
              <a:t>thearpy</a:t>
            </a:r>
            <a:r>
              <a:rPr lang="en-US" dirty="0" smtClean="0"/>
              <a:t> if resting O2 saturation ≤88</a:t>
            </a:r>
            <a:r>
              <a:rPr lang="en-US" dirty="0" smtClean="0"/>
              <a:t>%</a:t>
            </a:r>
          </a:p>
          <a:p>
            <a:r>
              <a:rPr lang="en-US" dirty="0" smtClean="0"/>
              <a:t>Opioids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PALPITATIONS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7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" y="0"/>
            <a:ext cx="12163687" cy="6844458"/>
          </a:xfrm>
        </p:spPr>
      </p:pic>
    </p:spTree>
    <p:extLst>
      <p:ext uri="{BB962C8B-B14F-4D97-AF65-F5344CB8AC3E}">
        <p14:creationId xmlns:p14="http://schemas.microsoft.com/office/powerpoint/2010/main" val="12384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4000" dirty="0" smtClean="0"/>
          </a:p>
          <a:p>
            <a:pPr marL="0" indent="0">
              <a:buNone/>
            </a:pPr>
            <a:r>
              <a:rPr lang="en-IN" sz="4000" dirty="0" smtClean="0"/>
              <a:t>Defined as </a:t>
            </a:r>
            <a:r>
              <a:rPr lang="en-IN" sz="4000" dirty="0" err="1" smtClean="0"/>
              <a:t>thumping,pounding</a:t>
            </a:r>
            <a:r>
              <a:rPr lang="en-IN" sz="4000" dirty="0" smtClean="0"/>
              <a:t> or fluttering sensation in the chest.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3733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" y="233259"/>
            <a:ext cx="11501682" cy="6471949"/>
          </a:xfrm>
        </p:spPr>
      </p:pic>
    </p:spTree>
    <p:extLst>
      <p:ext uri="{BB962C8B-B14F-4D97-AF65-F5344CB8AC3E}">
        <p14:creationId xmlns:p14="http://schemas.microsoft.com/office/powerpoint/2010/main" val="8111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" y="24338"/>
            <a:ext cx="12027132" cy="6767618"/>
          </a:xfrm>
        </p:spPr>
      </p:pic>
    </p:spTree>
    <p:extLst>
      <p:ext uri="{BB962C8B-B14F-4D97-AF65-F5344CB8AC3E}">
        <p14:creationId xmlns:p14="http://schemas.microsoft.com/office/powerpoint/2010/main" val="533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DEFINITION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smtClean="0"/>
              <a:t>Subjective </a:t>
            </a:r>
            <a:r>
              <a:rPr lang="en-US" sz="3200" dirty="0"/>
              <a:t>experience of breathing discomfort that consists of qualitatively distinct sensations that vary in </a:t>
            </a:r>
            <a:r>
              <a:rPr lang="en-US" sz="3200" dirty="0" smtClean="0"/>
              <a:t>intensity”</a:t>
            </a:r>
          </a:p>
          <a:p>
            <a:r>
              <a:rPr lang="en-US" sz="3200" dirty="0" smtClean="0"/>
              <a:t>Abnormal or uncomfortable  awareness of  one’s own breathing</a:t>
            </a:r>
            <a:endParaRPr lang="en-US" sz="3200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070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" y="17915"/>
            <a:ext cx="12131850" cy="6826543"/>
          </a:xfrm>
        </p:spPr>
      </p:pic>
    </p:spTree>
    <p:extLst>
      <p:ext uri="{BB962C8B-B14F-4D97-AF65-F5344CB8AC3E}">
        <p14:creationId xmlns:p14="http://schemas.microsoft.com/office/powerpoint/2010/main" val="6010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" y="-18256"/>
            <a:ext cx="12186803" cy="6857464"/>
          </a:xfrm>
        </p:spPr>
      </p:pic>
    </p:spTree>
    <p:extLst>
      <p:ext uri="{BB962C8B-B14F-4D97-AF65-F5344CB8AC3E}">
        <p14:creationId xmlns:p14="http://schemas.microsoft.com/office/powerpoint/2010/main" val="13274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300" cy="6870123"/>
          </a:xfrm>
        </p:spPr>
      </p:pic>
    </p:spTree>
    <p:extLst>
      <p:ext uri="{BB962C8B-B14F-4D97-AF65-F5344CB8AC3E}">
        <p14:creationId xmlns:p14="http://schemas.microsoft.com/office/powerpoint/2010/main" val="1110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" y="1"/>
            <a:ext cx="12145029" cy="6833958"/>
          </a:xfrm>
        </p:spPr>
      </p:pic>
    </p:spTree>
    <p:extLst>
      <p:ext uri="{BB962C8B-B14F-4D97-AF65-F5344CB8AC3E}">
        <p14:creationId xmlns:p14="http://schemas.microsoft.com/office/powerpoint/2010/main" val="27862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146" cy="6859346"/>
          </a:xfrm>
        </p:spPr>
      </p:pic>
    </p:spTree>
    <p:extLst>
      <p:ext uri="{BB962C8B-B14F-4D97-AF65-F5344CB8AC3E}">
        <p14:creationId xmlns:p14="http://schemas.microsoft.com/office/powerpoint/2010/main" val="26427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6" y="-29034"/>
            <a:ext cx="12212715" cy="6872044"/>
          </a:xfrm>
        </p:spPr>
      </p:pic>
    </p:spTree>
    <p:extLst>
      <p:ext uri="{BB962C8B-B14F-4D97-AF65-F5344CB8AC3E}">
        <p14:creationId xmlns:p14="http://schemas.microsoft.com/office/powerpoint/2010/main" val="41430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" y="7415"/>
            <a:ext cx="12113188" cy="6816041"/>
          </a:xfrm>
        </p:spPr>
      </p:pic>
    </p:spTree>
    <p:extLst>
      <p:ext uri="{BB962C8B-B14F-4D97-AF65-F5344CB8AC3E}">
        <p14:creationId xmlns:p14="http://schemas.microsoft.com/office/powerpoint/2010/main" val="20883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" y="18662"/>
            <a:ext cx="12107704" cy="6812956"/>
          </a:xfrm>
        </p:spPr>
      </p:pic>
    </p:spTree>
    <p:extLst>
      <p:ext uri="{BB962C8B-B14F-4D97-AF65-F5344CB8AC3E}">
        <p14:creationId xmlns:p14="http://schemas.microsoft.com/office/powerpoint/2010/main" val="23952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Investigations: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ECG</a:t>
            </a:r>
          </a:p>
          <a:p>
            <a:r>
              <a:rPr lang="en-IN" dirty="0" smtClean="0"/>
              <a:t>CBC</a:t>
            </a:r>
          </a:p>
          <a:p>
            <a:r>
              <a:rPr lang="en-IN" dirty="0" smtClean="0"/>
              <a:t>RFT</a:t>
            </a:r>
          </a:p>
          <a:p>
            <a:r>
              <a:rPr lang="en-IN" dirty="0" smtClean="0"/>
              <a:t>Random blood sugar</a:t>
            </a:r>
          </a:p>
          <a:p>
            <a:r>
              <a:rPr lang="en-IN" dirty="0" smtClean="0"/>
              <a:t>Serum electrolytes</a:t>
            </a:r>
          </a:p>
          <a:p>
            <a:r>
              <a:rPr lang="en-IN" dirty="0" smtClean="0"/>
              <a:t>Serum ca++,Mg2+,PO4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8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SUPPORTIVE INVESTIGATIONS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Thyroid function tests</a:t>
            </a:r>
          </a:p>
          <a:p>
            <a:r>
              <a:rPr lang="en-IN" dirty="0" smtClean="0"/>
              <a:t>Cardiac biomarkers</a:t>
            </a:r>
          </a:p>
          <a:p>
            <a:r>
              <a:rPr lang="en-IN" dirty="0" smtClean="0"/>
              <a:t>D-Dimers</a:t>
            </a:r>
          </a:p>
          <a:p>
            <a:r>
              <a:rPr lang="en-IN" dirty="0" smtClean="0"/>
              <a:t>Echocardiography</a:t>
            </a:r>
          </a:p>
          <a:p>
            <a:r>
              <a:rPr lang="en-IN" dirty="0" smtClean="0"/>
              <a:t>Treadmill exercise testing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62" y="8070"/>
            <a:ext cx="5495733" cy="6807135"/>
          </a:xfrm>
        </p:spPr>
      </p:pic>
      <p:sp>
        <p:nvSpPr>
          <p:cNvPr id="5" name="TextBox 4"/>
          <p:cNvSpPr txBox="1"/>
          <p:nvPr/>
        </p:nvSpPr>
        <p:spPr>
          <a:xfrm>
            <a:off x="121298" y="2369979"/>
            <a:ext cx="427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/>
              <a:t>Mechanisms</a:t>
            </a:r>
            <a:r>
              <a:rPr lang="en-IN" sz="4800" b="1" dirty="0" smtClean="0">
                <a:latin typeface="Century Gothic" panose="020B0502020202020204" pitchFamily="34" charset="0"/>
              </a:rPr>
              <a:t>→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145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TREATMENT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Holter</a:t>
            </a:r>
            <a:r>
              <a:rPr lang="en-IN" dirty="0" smtClean="0"/>
              <a:t> monitoring –electrodes of the monitoring device are attached to the patient for 1-14days</a:t>
            </a:r>
          </a:p>
          <a:p>
            <a:r>
              <a:rPr lang="en-IN" dirty="0" smtClean="0"/>
              <a:t>Patient is asked to continue and record his activities in a diary</a:t>
            </a:r>
          </a:p>
          <a:p>
            <a:r>
              <a:rPr lang="en-IN" dirty="0" smtClean="0"/>
              <a:t>Rhythm strips are then analysed.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55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THANK YOU…</a:t>
            </a:r>
            <a:endParaRPr lang="en-I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5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Types of dyspnoea: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i="1" u="sng" dirty="0" smtClean="0"/>
              <a:t>Nocturnal dyspnoea</a:t>
            </a:r>
            <a:r>
              <a:rPr lang="en-IN" i="1" dirty="0" smtClean="0"/>
              <a:t>- </a:t>
            </a:r>
            <a:r>
              <a:rPr lang="en-IN" dirty="0" smtClean="0"/>
              <a:t>dyspnoea occurring only at night and may be paroxysmal as in patients with heart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IN" i="1" u="sng" dirty="0" err="1" smtClean="0"/>
              <a:t>Orthopnea</a:t>
            </a:r>
            <a:r>
              <a:rPr lang="en-IN" dirty="0" smtClean="0"/>
              <a:t>-dyspnoea occurs when a patient lies down as in cases with heart </a:t>
            </a:r>
            <a:r>
              <a:rPr lang="en-IN" dirty="0" err="1" smtClean="0"/>
              <a:t>failure,asthma,COPD</a:t>
            </a:r>
            <a:r>
              <a:rPr lang="en-IN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i="1" u="sng" dirty="0" err="1" smtClean="0"/>
              <a:t>Trepopnea</a:t>
            </a:r>
            <a:r>
              <a:rPr lang="en-IN" dirty="0" smtClean="0"/>
              <a:t>-dyspnoea occurs only in left or right lateral lying position but does not occur when a patient is in supine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i="1" u="sng" dirty="0" err="1" smtClean="0"/>
              <a:t>Platypnea</a:t>
            </a:r>
            <a:r>
              <a:rPr lang="en-IN" dirty="0" smtClean="0"/>
              <a:t>-dyspnoea occurs only in upright position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4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THE MODIFIED MEDICAL RESEARCH </a:t>
            </a:r>
            <a:r>
              <a:rPr lang="en-US" sz="3200" b="1" u="sng" dirty="0" smtClean="0"/>
              <a:t>COUNCIL (MMRC) </a:t>
            </a:r>
            <a:r>
              <a:rPr lang="en-US" sz="3200" b="1" u="sng" dirty="0"/>
              <a:t>DYSPNEA SCALE GRADE OF DYSPNEA DESCRIPTION</a:t>
            </a:r>
            <a:br>
              <a:rPr lang="en-US" sz="3200" b="1" u="sng" dirty="0"/>
            </a:br>
            <a:endParaRPr lang="en-IN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/>
              <a:t>0</a:t>
            </a:r>
            <a:r>
              <a:rPr lang="en-US" dirty="0"/>
              <a:t>-Not troubled by breathlessness, except with strenuous exercise </a:t>
            </a:r>
          </a:p>
          <a:p>
            <a:pPr>
              <a:buNone/>
            </a:pPr>
            <a:r>
              <a:rPr lang="en-US" sz="3600" b="1" dirty="0"/>
              <a:t>1</a:t>
            </a:r>
            <a:r>
              <a:rPr lang="en-US" dirty="0"/>
              <a:t>-Shortness of breath walking on level ground or with walking up a slight hill </a:t>
            </a:r>
          </a:p>
          <a:p>
            <a:pPr>
              <a:buNone/>
            </a:pPr>
            <a:r>
              <a:rPr lang="en-US" sz="3600" b="1" dirty="0"/>
              <a:t>2</a:t>
            </a:r>
            <a:r>
              <a:rPr lang="en-US" dirty="0"/>
              <a:t>-Walks slower than people of similar age on level ground due to breathlessness, or has to stop to rest when walking at own pace on level ground </a:t>
            </a:r>
          </a:p>
          <a:p>
            <a:pPr>
              <a:buNone/>
            </a:pPr>
            <a:r>
              <a:rPr lang="en-US" sz="3500" b="1" dirty="0"/>
              <a:t>3</a:t>
            </a:r>
            <a:r>
              <a:rPr lang="en-US" dirty="0"/>
              <a:t>-Stops to rest after walking 100 m or after walking a few minutes on level ground </a:t>
            </a:r>
          </a:p>
          <a:p>
            <a:pPr>
              <a:buNone/>
            </a:pPr>
            <a:r>
              <a:rPr lang="en-US" sz="3500" b="1" dirty="0"/>
              <a:t>4</a:t>
            </a:r>
            <a:r>
              <a:rPr lang="en-US" dirty="0"/>
              <a:t>-Too breathless to leave the house, or breathless with activities of daily living (e.g., dressing/ undressing)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25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DYSPNEA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u="sng" dirty="0"/>
              <a:t>Respiratory causes:</a:t>
            </a:r>
          </a:p>
          <a:p>
            <a:r>
              <a:rPr lang="en-US" dirty="0"/>
              <a:t>Diseases of the airways like</a:t>
            </a:r>
          </a:p>
          <a:p>
            <a:pPr lvl="1"/>
            <a:r>
              <a:rPr lang="en-US" dirty="0"/>
              <a:t>Asthma</a:t>
            </a:r>
          </a:p>
          <a:p>
            <a:pPr lvl="1"/>
            <a:r>
              <a:rPr lang="en-US" dirty="0"/>
              <a:t> COPD</a:t>
            </a:r>
          </a:p>
          <a:p>
            <a:r>
              <a:rPr lang="en-US" dirty="0"/>
              <a:t>Parenchymal </a:t>
            </a:r>
            <a:r>
              <a:rPr lang="en-US" dirty="0" err="1"/>
              <a:t>dieases</a:t>
            </a:r>
            <a:endParaRPr lang="en-US" dirty="0"/>
          </a:p>
          <a:p>
            <a:r>
              <a:rPr lang="en-US" dirty="0"/>
              <a:t>Interstitial lung diseases</a:t>
            </a:r>
          </a:p>
          <a:p>
            <a:r>
              <a:rPr lang="en-US" dirty="0"/>
              <a:t>Chest wall abnormalities like kyphoscoliosis</a:t>
            </a:r>
          </a:p>
          <a:p>
            <a:r>
              <a:rPr lang="en-US" dirty="0"/>
              <a:t>Neuro muscular weakness such as </a:t>
            </a:r>
            <a:r>
              <a:rPr lang="en-US" dirty="0" err="1"/>
              <a:t>amyotropic</a:t>
            </a:r>
            <a:r>
              <a:rPr lang="en-US" dirty="0"/>
              <a:t> lateral sclerosis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Diseases affecting pulmonary vasculature like</a:t>
            </a:r>
          </a:p>
          <a:p>
            <a:pPr lvl="1"/>
            <a:r>
              <a:rPr lang="en-US" dirty="0"/>
              <a:t>Pulmonary hypertension </a:t>
            </a:r>
          </a:p>
          <a:p>
            <a:pPr lvl="1"/>
            <a:r>
              <a:rPr lang="en-US" dirty="0"/>
              <a:t>Chronic </a:t>
            </a:r>
            <a:r>
              <a:rPr lang="en-US" dirty="0" err="1"/>
              <a:t>thrombo</a:t>
            </a:r>
            <a:r>
              <a:rPr lang="en-US" dirty="0"/>
              <a:t> embolism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35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CVS CAUSES: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affecting left heart function</a:t>
            </a:r>
          </a:p>
          <a:p>
            <a:pPr lvl="1"/>
            <a:r>
              <a:rPr lang="en-US" dirty="0"/>
              <a:t>Coronary artery disease</a:t>
            </a:r>
          </a:p>
          <a:p>
            <a:pPr lvl="1"/>
            <a:r>
              <a:rPr lang="en-US" dirty="0"/>
              <a:t>Cardiomyopathy </a:t>
            </a:r>
          </a:p>
          <a:p>
            <a:r>
              <a:rPr lang="en-US" dirty="0"/>
              <a:t>Disease affecting pericardium </a:t>
            </a:r>
          </a:p>
          <a:p>
            <a:pPr lvl="1"/>
            <a:r>
              <a:rPr lang="en-US" dirty="0"/>
              <a:t>Restrictive pericarditis </a:t>
            </a:r>
          </a:p>
          <a:p>
            <a:pPr lvl="1"/>
            <a:r>
              <a:rPr lang="en-US" dirty="0"/>
              <a:t>Cardiac tamponade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Anaemia</a:t>
            </a:r>
            <a:endParaRPr lang="en-US" dirty="0"/>
          </a:p>
          <a:p>
            <a:r>
              <a:rPr lang="en-US" dirty="0"/>
              <a:t> Deconditioning</a:t>
            </a:r>
          </a:p>
          <a:p>
            <a:r>
              <a:rPr lang="en-US" dirty="0"/>
              <a:t>Anxiety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114</TotalTime>
  <Words>439</Words>
  <Application>Microsoft Office PowerPoint</Application>
  <PresentationFormat>Widescreen</PresentationFormat>
  <Paragraphs>91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Algerian</vt:lpstr>
      <vt:lpstr>Arial</vt:lpstr>
      <vt:lpstr>Calibri</vt:lpstr>
      <vt:lpstr>Century Gothic</vt:lpstr>
      <vt:lpstr>Corbel</vt:lpstr>
      <vt:lpstr>Wingdings</vt:lpstr>
      <vt:lpstr>Depth</vt:lpstr>
      <vt:lpstr>AN  APPROACH  TO  DYSPNOEA  AND PALPITATION</vt:lpstr>
      <vt:lpstr>DEFINITION</vt:lpstr>
      <vt:lpstr>PowerPoint Presentation</vt:lpstr>
      <vt:lpstr>Types of dyspnoea:</vt:lpstr>
      <vt:lpstr>THE MODIFIED MEDICAL RESEARCH COUNCIL (MMRC) DYSPNEA SCALE GRADE OF DYSPNEA DESCRIPTION </vt:lpstr>
      <vt:lpstr>CAUSES OF DYSPNEA</vt:lpstr>
      <vt:lpstr>Contd..</vt:lpstr>
      <vt:lpstr>CVS CAUSES:</vt:lpstr>
      <vt:lpstr>OTHER CAUSES</vt:lpstr>
      <vt:lpstr>Diagnostic approach: </vt:lpstr>
      <vt:lpstr>Contd..</vt:lpstr>
      <vt:lpstr>Investigations:</vt:lpstr>
      <vt:lpstr>PowerPoint Presentation</vt:lpstr>
      <vt:lpstr>TREATMENT</vt:lpstr>
      <vt:lpstr>PALPITATIONS</vt:lpstr>
      <vt:lpstr>PowerPoint Presentation</vt:lpstr>
      <vt:lpstr>DEFINITION: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Investigations:</vt:lpstr>
      <vt:lpstr>SUPPORTIVE INVESTIGATIONS</vt:lpstr>
      <vt:lpstr>TREATMENT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Chakaravarthi</dc:creator>
  <cp:lastModifiedBy>Chakaravarthi</cp:lastModifiedBy>
  <cp:revision>47</cp:revision>
  <dcterms:created xsi:type="dcterms:W3CDTF">2019-08-15T17:24:19Z</dcterms:created>
  <dcterms:modified xsi:type="dcterms:W3CDTF">2019-08-15T19:37:44Z</dcterms:modified>
</cp:coreProperties>
</file>