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8" r:id="rId8"/>
    <p:sldId id="269" r:id="rId9"/>
    <p:sldId id="295" r:id="rId10"/>
    <p:sldId id="271" r:id="rId11"/>
    <p:sldId id="272" r:id="rId12"/>
    <p:sldId id="300" r:id="rId13"/>
    <p:sldId id="279" r:id="rId14"/>
    <p:sldId id="301" r:id="rId15"/>
    <p:sldId id="282" r:id="rId16"/>
    <p:sldId id="283" r:id="rId17"/>
    <p:sldId id="284" r:id="rId18"/>
    <p:sldId id="285" r:id="rId19"/>
    <p:sldId id="286" r:id="rId20"/>
    <p:sldId id="297" r:id="rId21"/>
    <p:sldId id="296" r:id="rId22"/>
    <p:sldId id="287" r:id="rId23"/>
    <p:sldId id="304" r:id="rId24"/>
    <p:sldId id="305" r:id="rId25"/>
    <p:sldId id="302" r:id="rId26"/>
    <p:sldId id="298" r:id="rId27"/>
    <p:sldId id="289" r:id="rId28"/>
    <p:sldId id="288" r:id="rId29"/>
    <p:sldId id="306" r:id="rId30"/>
    <p:sldId id="307" r:id="rId31"/>
    <p:sldId id="308" r:id="rId32"/>
    <p:sldId id="309" r:id="rId33"/>
    <p:sldId id="299" r:id="rId34"/>
    <p:sldId id="290" r:id="rId35"/>
    <p:sldId id="291" r:id="rId36"/>
    <p:sldId id="303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4559D-B20E-4707-9215-0080780E07B9}" type="doc">
      <dgm:prSet loTypeId="urn:microsoft.com/office/officeart/2005/8/layout/default#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FFD9A-5127-492E-8E5B-EAA0ED798CB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en-US" dirty="0" smtClean="0"/>
            <a:t>Bilirubin (T)-0.7mg/</a:t>
          </a:r>
          <a:r>
            <a:rPr lang="en-US" dirty="0" err="1" smtClean="0"/>
            <a:t>dL</a:t>
          </a:r>
          <a:endParaRPr lang="en-US" dirty="0" smtClean="0"/>
        </a:p>
        <a:p>
          <a:pPr algn="l"/>
          <a:r>
            <a:rPr lang="en-US" dirty="0" smtClean="0"/>
            <a:t>D.Bilirubin-0.4mg/dl</a:t>
          </a:r>
        </a:p>
        <a:p>
          <a:pPr algn="l"/>
          <a:r>
            <a:rPr lang="en-US" dirty="0" smtClean="0"/>
            <a:t>I.Bilirubin-0.3 mg/dl</a:t>
          </a:r>
          <a:endParaRPr lang="en-US" dirty="0"/>
        </a:p>
      </dgm:t>
    </dgm:pt>
    <dgm:pt modelId="{7098326F-6894-4153-A73B-550C828F3B20}" type="sibTrans" cxnId="{DD39E9F1-5009-4E9E-A7C8-3C79F6B50312}">
      <dgm:prSet/>
      <dgm:spPr/>
      <dgm:t>
        <a:bodyPr/>
        <a:lstStyle/>
        <a:p>
          <a:endParaRPr lang="en-US"/>
        </a:p>
      </dgm:t>
    </dgm:pt>
    <dgm:pt modelId="{C4E3E108-97F8-4E87-B409-4E2B6099A081}" type="parTrans" cxnId="{DD39E9F1-5009-4E9E-A7C8-3C79F6B50312}">
      <dgm:prSet/>
      <dgm:spPr/>
      <dgm:t>
        <a:bodyPr/>
        <a:lstStyle/>
        <a:p>
          <a:endParaRPr lang="en-US"/>
        </a:p>
      </dgm:t>
    </dgm:pt>
    <dgm:pt modelId="{ABD5794E-8333-44D8-B384-AB541A7CB4A9}">
      <dgm:prSet phldrT="[Text]" phldr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 sz="3100" dirty="0"/>
        </a:p>
      </dgm:t>
    </dgm:pt>
    <dgm:pt modelId="{FDCC0A2B-2509-458A-9DC2-DC3D1AD6058E}" type="parTrans" cxnId="{3C545D81-2856-4FE0-BF55-2D39E11CA09D}">
      <dgm:prSet/>
      <dgm:spPr/>
      <dgm:t>
        <a:bodyPr/>
        <a:lstStyle/>
        <a:p>
          <a:endParaRPr lang="en-US"/>
        </a:p>
      </dgm:t>
    </dgm:pt>
    <dgm:pt modelId="{B1CD0DC6-E300-4F96-9A86-86F240AD4E19}" type="sibTrans" cxnId="{3C545D81-2856-4FE0-BF55-2D39E11CA09D}">
      <dgm:prSet/>
      <dgm:spPr/>
      <dgm:t>
        <a:bodyPr/>
        <a:lstStyle/>
        <a:p>
          <a:endParaRPr lang="en-US"/>
        </a:p>
      </dgm:t>
    </dgm:pt>
    <dgm:pt modelId="{F4FE8499-173C-457C-886A-EE872967800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endParaRPr lang="en-US" dirty="0"/>
        </a:p>
      </dgm:t>
    </dgm:pt>
    <dgm:pt modelId="{18C49BEF-C7CB-4B84-81BD-D6396155DACD}" type="parTrans" cxnId="{DCF09232-B0D7-4BA3-A5EA-85FFF7373A14}">
      <dgm:prSet/>
      <dgm:spPr/>
      <dgm:t>
        <a:bodyPr/>
        <a:lstStyle/>
        <a:p>
          <a:endParaRPr lang="en-US"/>
        </a:p>
      </dgm:t>
    </dgm:pt>
    <dgm:pt modelId="{74CB6B9A-3132-4301-AC3F-F151972F66B6}" type="sibTrans" cxnId="{DCF09232-B0D7-4BA3-A5EA-85FFF7373A14}">
      <dgm:prSet/>
      <dgm:spPr/>
      <dgm:t>
        <a:bodyPr/>
        <a:lstStyle/>
        <a:p>
          <a:endParaRPr lang="en-US"/>
        </a:p>
      </dgm:t>
    </dgm:pt>
    <dgm:pt modelId="{E5E800DC-8E5F-4621-B22E-064DF5C6EE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r"/>
          <a:endParaRPr lang="en-US" dirty="0"/>
        </a:p>
      </dgm:t>
    </dgm:pt>
    <dgm:pt modelId="{AE536E71-1730-4293-8895-7AAB66262F93}" type="parTrans" cxnId="{53259BBD-2CB6-4D8D-B548-53E5A59376AE}">
      <dgm:prSet/>
      <dgm:spPr/>
      <dgm:t>
        <a:bodyPr/>
        <a:lstStyle/>
        <a:p>
          <a:endParaRPr lang="en-US"/>
        </a:p>
      </dgm:t>
    </dgm:pt>
    <dgm:pt modelId="{C6EBD763-9AED-421A-9637-C1A52D7B0EFE}" type="sibTrans" cxnId="{53259BBD-2CB6-4D8D-B548-53E5A59376AE}">
      <dgm:prSet/>
      <dgm:spPr/>
      <dgm:t>
        <a:bodyPr/>
        <a:lstStyle/>
        <a:p>
          <a:endParaRPr lang="en-US"/>
        </a:p>
      </dgm:t>
    </dgm:pt>
    <dgm:pt modelId="{937A903A-E472-44C8-9CE0-D2B99EE9EF54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3200" dirty="0" smtClean="0"/>
            <a:t>SGOT 27 U/L</a:t>
          </a:r>
          <a:endParaRPr lang="en-US" sz="3200" dirty="0"/>
        </a:p>
      </dgm:t>
    </dgm:pt>
    <dgm:pt modelId="{C06145F1-22F0-4A1B-B866-4B92FCBE749D}" type="sibTrans" cxnId="{39CB73BE-81F6-462D-BC74-4639099F3368}">
      <dgm:prSet/>
      <dgm:spPr/>
      <dgm:t>
        <a:bodyPr/>
        <a:lstStyle/>
        <a:p>
          <a:endParaRPr lang="en-US"/>
        </a:p>
      </dgm:t>
    </dgm:pt>
    <dgm:pt modelId="{CA48F0DA-F776-4B5D-9DBD-374E35A6D233}" type="parTrans" cxnId="{39CB73BE-81F6-462D-BC74-4639099F3368}">
      <dgm:prSet/>
      <dgm:spPr/>
      <dgm:t>
        <a:bodyPr/>
        <a:lstStyle/>
        <a:p>
          <a:endParaRPr lang="en-US"/>
        </a:p>
      </dgm:t>
    </dgm:pt>
    <dgm:pt modelId="{4BA050D7-8E20-4CCF-BCAD-ACA09537249F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3200" dirty="0" smtClean="0"/>
            <a:t>SGPT 23 U/L</a:t>
          </a:r>
          <a:endParaRPr lang="en-US" sz="3200" dirty="0"/>
        </a:p>
      </dgm:t>
    </dgm:pt>
    <dgm:pt modelId="{1E5CE5F1-8E46-4C7F-B551-41824E723010}" type="parTrans" cxnId="{509EB98C-9738-47B8-9B4A-E667F959FAAB}">
      <dgm:prSet/>
      <dgm:spPr/>
    </dgm:pt>
    <dgm:pt modelId="{8D130D49-F272-4EDB-B08D-1C5A5DFB4AE7}" type="sibTrans" cxnId="{509EB98C-9738-47B8-9B4A-E667F959FAAB}">
      <dgm:prSet/>
      <dgm:spPr/>
    </dgm:pt>
    <dgm:pt modelId="{1AB4BA4F-9E20-47D6-BB4A-DE0366EDBA9C}" type="pres">
      <dgm:prSet presAssocID="{4AB4559D-B20E-4707-9215-0080780E07B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EA3FA5-DEA1-4E1A-9A3C-82ED0A7AD8F9}" type="pres">
      <dgm:prSet presAssocID="{BBDFFD9A-5127-492E-8E5B-EAA0ED798CB8}" presName="node" presStyleLbl="node1" presStyleIdx="0" presStyleCnt="2" custFlipHor="1" custScaleX="71612" custScaleY="96260" custLinFactNeighborX="4119" custLinFactNeighborY="-23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83B92-71B6-4BD7-802F-6BE738AE5061}" type="pres">
      <dgm:prSet presAssocID="{7098326F-6894-4153-A73B-550C828F3B20}" presName="sibTrans" presStyleCnt="0"/>
      <dgm:spPr/>
    </dgm:pt>
    <dgm:pt modelId="{D9DCAE3A-B421-4ADC-BA9C-9FE12AC38F14}" type="pres">
      <dgm:prSet presAssocID="{ABD5794E-8333-44D8-B384-AB541A7CB4A9}" presName="node" presStyleLbl="node1" presStyleIdx="1" presStyleCnt="2" custFlipHor="1" custScaleX="54901" custScaleY="94609" custLinFactNeighborX="-1397" custLinFactNeighborY="-144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CB73BE-81F6-462D-BC74-4639099F3368}" srcId="{ABD5794E-8333-44D8-B384-AB541A7CB4A9}" destId="{937A903A-E472-44C8-9CE0-D2B99EE9EF54}" srcOrd="0" destOrd="0" parTransId="{CA48F0DA-F776-4B5D-9DBD-374E35A6D233}" sibTransId="{C06145F1-22F0-4A1B-B866-4B92FCBE749D}"/>
    <dgm:cxn modelId="{D87A0AC1-F184-44EC-8966-DB978BA58F99}" type="presOf" srcId="{4BA050D7-8E20-4CCF-BCAD-ACA09537249F}" destId="{D9DCAE3A-B421-4ADC-BA9C-9FE12AC38F14}" srcOrd="0" destOrd="2" presId="urn:microsoft.com/office/officeart/2005/8/layout/default#2"/>
    <dgm:cxn modelId="{DCF09232-B0D7-4BA3-A5EA-85FFF7373A14}" srcId="{BBDFFD9A-5127-492E-8E5B-EAA0ED798CB8}" destId="{F4FE8499-173C-457C-886A-EE8729678000}" srcOrd="1" destOrd="0" parTransId="{18C49BEF-C7CB-4B84-81BD-D6396155DACD}" sibTransId="{74CB6B9A-3132-4301-AC3F-F151972F66B6}"/>
    <dgm:cxn modelId="{3C545D81-2856-4FE0-BF55-2D39E11CA09D}" srcId="{4AB4559D-B20E-4707-9215-0080780E07B9}" destId="{ABD5794E-8333-44D8-B384-AB541A7CB4A9}" srcOrd="1" destOrd="0" parTransId="{FDCC0A2B-2509-458A-9DC2-DC3D1AD6058E}" sibTransId="{B1CD0DC6-E300-4F96-9A86-86F240AD4E19}"/>
    <dgm:cxn modelId="{509EB98C-9738-47B8-9B4A-E667F959FAAB}" srcId="{ABD5794E-8333-44D8-B384-AB541A7CB4A9}" destId="{4BA050D7-8E20-4CCF-BCAD-ACA09537249F}" srcOrd="1" destOrd="0" parTransId="{1E5CE5F1-8E46-4C7F-B551-41824E723010}" sibTransId="{8D130D49-F272-4EDB-B08D-1C5A5DFB4AE7}"/>
    <dgm:cxn modelId="{8637D60B-D317-4C87-B4C8-182485688D3E}" type="presOf" srcId="{937A903A-E472-44C8-9CE0-D2B99EE9EF54}" destId="{D9DCAE3A-B421-4ADC-BA9C-9FE12AC38F14}" srcOrd="0" destOrd="1" presId="urn:microsoft.com/office/officeart/2005/8/layout/default#2"/>
    <dgm:cxn modelId="{42A38231-AF54-437C-9162-BD801E550A5C}" type="presOf" srcId="{4AB4559D-B20E-4707-9215-0080780E07B9}" destId="{1AB4BA4F-9E20-47D6-BB4A-DE0366EDBA9C}" srcOrd="0" destOrd="0" presId="urn:microsoft.com/office/officeart/2005/8/layout/default#2"/>
    <dgm:cxn modelId="{BAD5FAA6-5121-4F43-837F-A60BDBE56AE3}" type="presOf" srcId="{E5E800DC-8E5F-4621-B22E-064DF5C6EE90}" destId="{4DEA3FA5-DEA1-4E1A-9A3C-82ED0A7AD8F9}" srcOrd="0" destOrd="1" presId="urn:microsoft.com/office/officeart/2005/8/layout/default#2"/>
    <dgm:cxn modelId="{8624CA8E-C208-4FE5-87AB-DE0CFB60E1C9}" type="presOf" srcId="{F4FE8499-173C-457C-886A-EE8729678000}" destId="{4DEA3FA5-DEA1-4E1A-9A3C-82ED0A7AD8F9}" srcOrd="0" destOrd="2" presId="urn:microsoft.com/office/officeart/2005/8/layout/default#2"/>
    <dgm:cxn modelId="{E2B95264-5732-4E3B-B464-6F366C0F0F7D}" type="presOf" srcId="{BBDFFD9A-5127-492E-8E5B-EAA0ED798CB8}" destId="{4DEA3FA5-DEA1-4E1A-9A3C-82ED0A7AD8F9}" srcOrd="0" destOrd="0" presId="urn:microsoft.com/office/officeart/2005/8/layout/default#2"/>
    <dgm:cxn modelId="{DD39E9F1-5009-4E9E-A7C8-3C79F6B50312}" srcId="{4AB4559D-B20E-4707-9215-0080780E07B9}" destId="{BBDFFD9A-5127-492E-8E5B-EAA0ED798CB8}" srcOrd="0" destOrd="0" parTransId="{C4E3E108-97F8-4E87-B409-4E2B6099A081}" sibTransId="{7098326F-6894-4153-A73B-550C828F3B20}"/>
    <dgm:cxn modelId="{53259BBD-2CB6-4D8D-B548-53E5A59376AE}" srcId="{BBDFFD9A-5127-492E-8E5B-EAA0ED798CB8}" destId="{E5E800DC-8E5F-4621-B22E-064DF5C6EE90}" srcOrd="0" destOrd="0" parTransId="{AE536E71-1730-4293-8895-7AAB66262F93}" sibTransId="{C6EBD763-9AED-421A-9637-C1A52D7B0EFE}"/>
    <dgm:cxn modelId="{9E76BC31-8B7A-45A6-9A64-32C6035C604A}" type="presOf" srcId="{ABD5794E-8333-44D8-B384-AB541A7CB4A9}" destId="{D9DCAE3A-B421-4ADC-BA9C-9FE12AC38F14}" srcOrd="0" destOrd="0" presId="urn:microsoft.com/office/officeart/2005/8/layout/default#2"/>
    <dgm:cxn modelId="{C148035B-E7B7-4F0A-A9F0-0B68A3707204}" type="presParOf" srcId="{1AB4BA4F-9E20-47D6-BB4A-DE0366EDBA9C}" destId="{4DEA3FA5-DEA1-4E1A-9A3C-82ED0A7AD8F9}" srcOrd="0" destOrd="0" presId="urn:microsoft.com/office/officeart/2005/8/layout/default#2"/>
    <dgm:cxn modelId="{E2C3DEFE-B022-4A38-8397-D5EDA94C98E3}" type="presParOf" srcId="{1AB4BA4F-9E20-47D6-BB4A-DE0366EDBA9C}" destId="{8A583B92-71B6-4BD7-802F-6BE738AE5061}" srcOrd="1" destOrd="0" presId="urn:microsoft.com/office/officeart/2005/8/layout/default#2"/>
    <dgm:cxn modelId="{C1112493-CA94-4954-906E-BC97966ACE4A}" type="presParOf" srcId="{1AB4BA4F-9E20-47D6-BB4A-DE0366EDBA9C}" destId="{D9DCAE3A-B421-4ADC-BA9C-9FE12AC38F14}" srcOrd="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C159E-AF06-41E6-B5BC-5ECC3FEE4FE1}" type="doc">
      <dgm:prSet loTypeId="urn:microsoft.com/office/officeart/2005/8/layout/h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8F998E-831A-4314-AA52-4E3A933CB2FB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algn="l"/>
          <a:r>
            <a:rPr lang="en-US" u="sng" dirty="0" smtClean="0">
              <a:solidFill>
                <a:srgbClr val="FFFF00"/>
              </a:solidFill>
            </a:rPr>
            <a:t>URINE  R/E</a:t>
          </a:r>
        </a:p>
        <a:p>
          <a:pPr algn="l"/>
          <a:endParaRPr lang="en-US" dirty="0" smtClean="0"/>
        </a:p>
        <a:p>
          <a:pPr algn="l"/>
          <a:r>
            <a:rPr lang="en-US" dirty="0" smtClean="0"/>
            <a:t>Sugar-nil</a:t>
          </a:r>
        </a:p>
        <a:p>
          <a:pPr algn="l"/>
          <a:r>
            <a:rPr lang="en-US" dirty="0" smtClean="0"/>
            <a:t>Albumin- nil</a:t>
          </a:r>
        </a:p>
        <a:p>
          <a:pPr algn="l"/>
          <a:r>
            <a:rPr lang="en-US" dirty="0" smtClean="0"/>
            <a:t>Deposits-1-4 pus cells</a:t>
          </a:r>
        </a:p>
        <a:p>
          <a:pPr algn="l"/>
          <a:endParaRPr lang="en-US" dirty="0"/>
        </a:p>
      </dgm:t>
    </dgm:pt>
    <dgm:pt modelId="{661DE5F5-60B7-423A-84D9-DFB3FBFC1A91}" type="parTrans" cxnId="{3B6D4EE5-AC21-4884-80E7-9B797F160861}">
      <dgm:prSet/>
      <dgm:spPr/>
      <dgm:t>
        <a:bodyPr/>
        <a:lstStyle/>
        <a:p>
          <a:endParaRPr lang="en-US"/>
        </a:p>
      </dgm:t>
    </dgm:pt>
    <dgm:pt modelId="{20B29251-EEBB-4D93-BBA2-2B62B7CFD7BA}" type="sibTrans" cxnId="{3B6D4EE5-AC21-4884-80E7-9B797F160861}">
      <dgm:prSet/>
      <dgm:spPr/>
      <dgm:t>
        <a:bodyPr/>
        <a:lstStyle/>
        <a:p>
          <a:endParaRPr lang="en-US"/>
        </a:p>
      </dgm:t>
    </dgm:pt>
    <dgm:pt modelId="{D0572D6F-5822-47B8-9100-FAB34BA47B16}" type="pres">
      <dgm:prSet presAssocID="{09BC159E-AF06-41E6-B5BC-5ECC3FEE4F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241CD5-72DC-4D0D-8585-2CD42148AC81}" type="pres">
      <dgm:prSet presAssocID="{E58F998E-831A-4314-AA52-4E3A933CB2FB}" presName="composite" presStyleCnt="0"/>
      <dgm:spPr/>
    </dgm:pt>
    <dgm:pt modelId="{DAD626CF-4B16-4123-8667-A5912BDDA475}" type="pres">
      <dgm:prSet presAssocID="{E58F998E-831A-4314-AA52-4E3A933CB2FB}" presName="parTx" presStyleLbl="alignNode1" presStyleIdx="0" presStyleCnt="1" custScaleX="99978" custScaleY="283436" custLinFactY="-47285" custLinFactNeighborX="-293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EA73A-6F04-4760-B084-BDF0C053956A}" type="pres">
      <dgm:prSet presAssocID="{E58F998E-831A-4314-AA52-4E3A933CB2FB}" presName="desTx" presStyleLbl="alignAccFollowNode1" presStyleIdx="0" presStyleCnt="1" custFlipVert="1" custFlipHor="1" custScaleX="14815" custScaleY="13252" custLinFactNeighborY="6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08F2FC-655B-482D-AEC6-9ADF63764400}" type="presOf" srcId="{09BC159E-AF06-41E6-B5BC-5ECC3FEE4FE1}" destId="{D0572D6F-5822-47B8-9100-FAB34BA47B16}" srcOrd="0" destOrd="0" presId="urn:microsoft.com/office/officeart/2005/8/layout/hList1"/>
    <dgm:cxn modelId="{3B6D4EE5-AC21-4884-80E7-9B797F160861}" srcId="{09BC159E-AF06-41E6-B5BC-5ECC3FEE4FE1}" destId="{E58F998E-831A-4314-AA52-4E3A933CB2FB}" srcOrd="0" destOrd="0" parTransId="{661DE5F5-60B7-423A-84D9-DFB3FBFC1A91}" sibTransId="{20B29251-EEBB-4D93-BBA2-2B62B7CFD7BA}"/>
    <dgm:cxn modelId="{A5FE790B-6AB4-4981-909E-2640196717E7}" type="presOf" srcId="{E58F998E-831A-4314-AA52-4E3A933CB2FB}" destId="{DAD626CF-4B16-4123-8667-A5912BDDA475}" srcOrd="0" destOrd="0" presId="urn:microsoft.com/office/officeart/2005/8/layout/hList1"/>
    <dgm:cxn modelId="{1357CF1F-DFE2-4E1B-B62D-A595E1889E95}" type="presParOf" srcId="{D0572D6F-5822-47B8-9100-FAB34BA47B16}" destId="{44241CD5-72DC-4D0D-8585-2CD42148AC81}" srcOrd="0" destOrd="0" presId="urn:microsoft.com/office/officeart/2005/8/layout/hList1"/>
    <dgm:cxn modelId="{DFB76463-84EB-47D8-9067-DF8E5BEAC441}" type="presParOf" srcId="{44241CD5-72DC-4D0D-8585-2CD42148AC81}" destId="{DAD626CF-4B16-4123-8667-A5912BDDA475}" srcOrd="0" destOrd="0" presId="urn:microsoft.com/office/officeart/2005/8/layout/hList1"/>
    <dgm:cxn modelId="{CB4B44F5-EFFE-4F39-9C28-83AC630B400E}" type="presParOf" srcId="{44241CD5-72DC-4D0D-8585-2CD42148AC81}" destId="{5D0EA73A-6F04-4760-B084-BDF0C05395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A3FA5-DEA1-4E1A-9A3C-82ED0A7AD8F9}">
      <dsp:nvSpPr>
        <dsp:cNvPr id="0" name=""/>
        <dsp:cNvSpPr/>
      </dsp:nvSpPr>
      <dsp:spPr>
        <a:xfrm flipH="1">
          <a:off x="258105" y="0"/>
          <a:ext cx="4476309" cy="3610201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Bilirubin (T)-0.7mg/</a:t>
          </a:r>
          <a:r>
            <a:rPr lang="en-US" sz="3400" kern="1200" dirty="0" err="1" smtClean="0"/>
            <a:t>dL</a:t>
          </a:r>
          <a:endParaRPr lang="en-US" sz="3400" kern="1200" dirty="0" smtClean="0"/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D.Bilirubin-0.4mg/dl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I.Bilirubin-0.3 mg/dl</a:t>
          </a:r>
          <a:endParaRPr lang="en-US" sz="3400" kern="1200" dirty="0"/>
        </a:p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</dsp:txBody>
      <dsp:txXfrm>
        <a:off x="258105" y="0"/>
        <a:ext cx="4476309" cy="3610201"/>
      </dsp:txXfrm>
    </dsp:sp>
    <dsp:sp modelId="{D9DCAE3A-B421-4ADC-BA9C-9FE12AC38F14}">
      <dsp:nvSpPr>
        <dsp:cNvPr id="0" name=""/>
        <dsp:cNvSpPr/>
      </dsp:nvSpPr>
      <dsp:spPr>
        <a:xfrm flipH="1">
          <a:off x="5014699" y="0"/>
          <a:ext cx="3431741" cy="3548280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SGOT 27 U/L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SGPT 23 U/L</a:t>
          </a:r>
          <a:endParaRPr lang="en-US" sz="3200" kern="1200" dirty="0"/>
        </a:p>
      </dsp:txBody>
      <dsp:txXfrm>
        <a:off x="5014699" y="0"/>
        <a:ext cx="3431741" cy="3548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626CF-4B16-4123-8667-A5912BDDA475}">
      <dsp:nvSpPr>
        <dsp:cNvPr id="0" name=""/>
        <dsp:cNvSpPr/>
      </dsp:nvSpPr>
      <dsp:spPr>
        <a:xfrm>
          <a:off x="0" y="0"/>
          <a:ext cx="7845146" cy="3138749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u="sng" kern="1200" dirty="0" smtClean="0">
              <a:solidFill>
                <a:srgbClr val="FFFF00"/>
              </a:solidFill>
            </a:rPr>
            <a:t>URINE  R/E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Sugar-nil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Albumin- nil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Deposits-1-4 pus cells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0" y="0"/>
        <a:ext cx="7845146" cy="3138749"/>
      </dsp:txXfrm>
    </dsp:sp>
    <dsp:sp modelId="{5D0EA73A-6F04-4760-B084-BDF0C053956A}">
      <dsp:nvSpPr>
        <dsp:cNvPr id="0" name=""/>
        <dsp:cNvSpPr/>
      </dsp:nvSpPr>
      <dsp:spPr>
        <a:xfrm flipH="1" flipV="1">
          <a:off x="496116" y="2537281"/>
          <a:ext cx="172264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4515" y="257578"/>
            <a:ext cx="8915399" cy="1906073"/>
          </a:xfrm>
        </p:spPr>
        <p:txBody>
          <a:bodyPr/>
          <a:lstStyle/>
          <a:p>
            <a:r>
              <a:rPr lang="en-IN" dirty="0" smtClean="0"/>
              <a:t>A case of mixed meningitis in PLHA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2794716"/>
            <a:ext cx="8915399" cy="4063284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chemeClr val="accent6">
                    <a:lumMod val="75000"/>
                  </a:schemeClr>
                </a:solidFill>
              </a:rPr>
              <a:t>MEDICINE UNIT M3</a:t>
            </a:r>
          </a:p>
          <a:p>
            <a:r>
              <a:rPr lang="en-IN" sz="2400" dirty="0" smtClean="0"/>
              <a:t>PROF. DR M NATARAJAN M.D.,</a:t>
            </a:r>
          </a:p>
          <a:p>
            <a:r>
              <a:rPr lang="en-IN" sz="2400" dirty="0" smtClean="0">
                <a:solidFill>
                  <a:schemeClr val="tx1"/>
                </a:solidFill>
              </a:rPr>
              <a:t>ASSISTANT PROFESSORS </a:t>
            </a:r>
            <a:r>
              <a:rPr lang="en-IN" sz="2400" dirty="0" smtClean="0"/>
              <a:t>-</a:t>
            </a:r>
          </a:p>
          <a:p>
            <a:r>
              <a:rPr lang="en-IN" sz="2400" dirty="0" smtClean="0"/>
              <a:t>DR SYED BAHAVUDEEN HUSSAINI M.D.,D.N.B.,FICP.,</a:t>
            </a:r>
          </a:p>
          <a:p>
            <a:r>
              <a:rPr lang="en-IN" sz="2400" dirty="0" smtClean="0"/>
              <a:t>DR P S VALLIDEVI M.D.,</a:t>
            </a:r>
          </a:p>
          <a:p>
            <a:endParaRPr lang="en-IN" sz="2400" dirty="0"/>
          </a:p>
          <a:p>
            <a:r>
              <a:rPr lang="en-IN" sz="2400" dirty="0" smtClean="0"/>
              <a:t>Presented by DR G SUMATHI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678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GENERAL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1983346"/>
            <a:ext cx="8761412" cy="4036454"/>
          </a:xfrm>
        </p:spPr>
        <p:txBody>
          <a:bodyPr>
            <a:normAutofit fontScale="92500" lnSpcReduction="20000"/>
          </a:bodyPr>
          <a:lstStyle/>
          <a:p>
            <a:r>
              <a:rPr lang="en-IN" sz="2800" dirty="0" smtClean="0"/>
              <a:t>Conscious</a:t>
            </a:r>
          </a:p>
          <a:p>
            <a:r>
              <a:rPr lang="en-IN" sz="2800" dirty="0" smtClean="0"/>
              <a:t>oriented </a:t>
            </a:r>
          </a:p>
          <a:p>
            <a:r>
              <a:rPr lang="en-IN" sz="2800" dirty="0" smtClean="0"/>
              <a:t>Afebrile</a:t>
            </a:r>
          </a:p>
          <a:p>
            <a:r>
              <a:rPr lang="en-IN" sz="2800" dirty="0" smtClean="0"/>
              <a:t>Generalised wasting +</a:t>
            </a:r>
          </a:p>
          <a:p>
            <a:r>
              <a:rPr lang="en-IN" sz="2800" dirty="0" smtClean="0"/>
              <a:t>Not dyspnoeic / not </a:t>
            </a:r>
            <a:r>
              <a:rPr lang="en-IN" sz="2800" dirty="0" err="1" smtClean="0"/>
              <a:t>tachypnoeic</a:t>
            </a:r>
            <a:endParaRPr lang="en-IN" sz="2800" dirty="0"/>
          </a:p>
          <a:p>
            <a:r>
              <a:rPr lang="en-IN" sz="2800" dirty="0" smtClean="0"/>
              <a:t>No pallor/ icterus/ cyanosis/ clubbing/ pedal </a:t>
            </a:r>
            <a:r>
              <a:rPr lang="en-IN" sz="2800" dirty="0" err="1" smtClean="0"/>
              <a:t>edema</a:t>
            </a:r>
            <a:endParaRPr lang="en-IN" sz="2800" dirty="0" smtClean="0"/>
          </a:p>
          <a:p>
            <a:r>
              <a:rPr lang="en-IN" sz="2800" dirty="0" smtClean="0"/>
              <a:t>No generalised lymphadenopathy</a:t>
            </a:r>
          </a:p>
          <a:p>
            <a:r>
              <a:rPr lang="en-IN" sz="2800" dirty="0" smtClean="0"/>
              <a:t>Oral candidiasis +</a:t>
            </a:r>
          </a:p>
        </p:txBody>
      </p:sp>
    </p:spTree>
    <p:extLst>
      <p:ext uri="{BB962C8B-B14F-4D97-AF65-F5344CB8AC3E}">
        <p14:creationId xmlns:p14="http://schemas.microsoft.com/office/powerpoint/2010/main" val="20632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VITALS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47741"/>
            <a:ext cx="8761412" cy="3972059"/>
          </a:xfrm>
        </p:spPr>
        <p:txBody>
          <a:bodyPr>
            <a:normAutofit lnSpcReduction="10000"/>
          </a:bodyPr>
          <a:lstStyle/>
          <a:p>
            <a:r>
              <a:rPr lang="en-IN" sz="2800" dirty="0" smtClean="0"/>
              <a:t>PULSE – 90 per minute, regular, normal in volume and rhythm, all peripheral pulses felt, no </a:t>
            </a:r>
            <a:r>
              <a:rPr lang="en-IN" sz="2800" dirty="0" err="1" smtClean="0"/>
              <a:t>radioradial</a:t>
            </a:r>
            <a:r>
              <a:rPr lang="en-IN" sz="2800" dirty="0" smtClean="0"/>
              <a:t> / </a:t>
            </a:r>
            <a:r>
              <a:rPr lang="en-IN" sz="2800" dirty="0" err="1" smtClean="0"/>
              <a:t>radiofemoral</a:t>
            </a:r>
            <a:r>
              <a:rPr lang="en-IN" sz="2800" dirty="0" smtClean="0"/>
              <a:t> delay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bilateral carotids equally felt</a:t>
            </a:r>
          </a:p>
          <a:p>
            <a:r>
              <a:rPr lang="en-IN" sz="2800" dirty="0" smtClean="0"/>
              <a:t>RESPIRATORY RATE – 14 per minute</a:t>
            </a:r>
          </a:p>
          <a:p>
            <a:r>
              <a:rPr lang="en-IN" sz="2800" dirty="0" smtClean="0"/>
              <a:t>BLOOD PRESSURE – 130/90 mm Hg in right upper limb in supine position</a:t>
            </a:r>
          </a:p>
          <a:p>
            <a:r>
              <a:rPr lang="en-IN" sz="2800" dirty="0" smtClean="0"/>
              <a:t>Spo2 – 98% in room air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3" y="4739426"/>
            <a:ext cx="2627291" cy="3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12890"/>
            <a:ext cx="8915400" cy="4198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</a:t>
            </a:r>
            <a:r>
              <a:rPr lang="en-US" sz="2400" dirty="0" smtClean="0"/>
              <a:t>Conscious</a:t>
            </a:r>
            <a:r>
              <a:rPr lang="en-US" sz="2400" dirty="0"/>
              <a:t>, </a:t>
            </a:r>
            <a:r>
              <a:rPr lang="en-US" sz="2400" dirty="0" smtClean="0"/>
              <a:t>oriented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Speech -normal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Cranial nerve examination </a:t>
            </a:r>
            <a:r>
              <a:rPr lang="en-US" sz="2400" dirty="0" smtClean="0"/>
              <a:t>-</a:t>
            </a:r>
            <a:r>
              <a:rPr lang="en-US" sz="2400" dirty="0"/>
              <a:t> </a:t>
            </a:r>
            <a:r>
              <a:rPr lang="en-US" sz="2400" dirty="0" smtClean="0"/>
              <a:t> bilateral lateral rectus palsy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Fundus normal</a:t>
            </a:r>
            <a:endParaRPr lang="en-US" sz="2400" dirty="0"/>
          </a:p>
          <a:p>
            <a:pPr>
              <a:buNone/>
            </a:pP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CNS EXAMINATION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19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229405"/>
              </p:ext>
            </p:extLst>
          </p:nvPr>
        </p:nvGraphicFramePr>
        <p:xfrm>
          <a:off x="1524000" y="0"/>
          <a:ext cx="9144000" cy="6974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0718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MOTOR</a:t>
                      </a:r>
                      <a:r>
                        <a:rPr lang="en-US" sz="2400" baseline="0" dirty="0" smtClean="0"/>
                        <a:t> SYSTEM </a:t>
                      </a:r>
                    </a:p>
                    <a:p>
                      <a:r>
                        <a:rPr lang="en-US" sz="2400" baseline="0" dirty="0" smtClean="0"/>
                        <a:t>EXAMINATION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dirty="0" smtClean="0"/>
                    </a:p>
                    <a:p>
                      <a:pPr algn="l"/>
                      <a:r>
                        <a:rPr lang="en-US" sz="2400" dirty="0" smtClean="0"/>
                        <a:t>           RIGHT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/>
                    </a:p>
                    <a:p>
                      <a:r>
                        <a:rPr lang="en-US" sz="2400" dirty="0" smtClean="0"/>
                        <a:t>          LEFT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107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BULK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Wasting +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Wasting +</a:t>
                      </a:r>
                      <a:endParaRPr lang="en-US" sz="2400" dirty="0"/>
                    </a:p>
                  </a:txBody>
                  <a:tcPr/>
                </a:tc>
              </a:tr>
              <a:tr h="14988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TONE</a:t>
                      </a:r>
                    </a:p>
                    <a:p>
                      <a:pPr algn="ctr"/>
                      <a:r>
                        <a:rPr lang="en-US" sz="2400" dirty="0" smtClean="0"/>
                        <a:t>UPPER LIMB</a:t>
                      </a:r>
                    </a:p>
                    <a:p>
                      <a:pPr algn="ctr"/>
                      <a:r>
                        <a:rPr lang="en-US" sz="2400" dirty="0" smtClean="0"/>
                        <a:t>LOWER LIMB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NORMAL</a:t>
                      </a:r>
                    </a:p>
                    <a:p>
                      <a:pPr algn="ctr"/>
                      <a:r>
                        <a:rPr lang="en-US" sz="2400" dirty="0" smtClean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NORMAL</a:t>
                      </a:r>
                    </a:p>
                    <a:p>
                      <a:pPr algn="ctr"/>
                      <a:r>
                        <a:rPr lang="en-US" sz="2400" dirty="0" smtClean="0"/>
                        <a:t>NORMAL</a:t>
                      </a:r>
                    </a:p>
                  </a:txBody>
                  <a:tcPr/>
                </a:tc>
              </a:tr>
              <a:tr h="1071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POWER                 UPPER   LIMB           LOWER LIMB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4/5                                </a:t>
                      </a:r>
                      <a:r>
                        <a:rPr lang="en-US" sz="2400" baseline="0" dirty="0" smtClean="0"/>
                        <a:t>   4/5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4/5                                    4/5</a:t>
                      </a:r>
                      <a:endParaRPr lang="en-US" sz="2400" dirty="0"/>
                    </a:p>
                  </a:txBody>
                  <a:tcPr/>
                </a:tc>
              </a:tr>
              <a:tr h="1071835"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DTR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+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+</a:t>
                      </a:r>
                      <a:endParaRPr lang="en-US" sz="2400" dirty="0"/>
                    </a:p>
                  </a:txBody>
                  <a:tcPr/>
                </a:tc>
              </a:tr>
              <a:tr h="1071835"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PLANTAR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smtClean="0"/>
                        <a:t>FLEXOR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FLEXOR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6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Systemic examination  CNS cont: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11530" indent="-742950">
              <a:lnSpc>
                <a:spcPct val="170000"/>
              </a:lnSpc>
              <a:buNone/>
            </a:pPr>
            <a:r>
              <a:rPr lang="en-US" sz="3600" dirty="0" smtClean="0"/>
              <a:t>Neck stiffness +</a:t>
            </a:r>
          </a:p>
          <a:p>
            <a:pPr marL="811530" indent="-742950">
              <a:lnSpc>
                <a:spcPct val="170000"/>
              </a:lnSpc>
              <a:buNone/>
            </a:pPr>
            <a:r>
              <a:rPr lang="en-US" sz="3600" dirty="0" err="1" smtClean="0"/>
              <a:t>Kernigs</a:t>
            </a:r>
            <a:r>
              <a:rPr lang="en-US" sz="3600" dirty="0" smtClean="0"/>
              <a:t> sign and </a:t>
            </a:r>
            <a:r>
              <a:rPr lang="en-US" sz="3600" dirty="0" err="1" smtClean="0"/>
              <a:t>Brudzinski</a:t>
            </a:r>
            <a:r>
              <a:rPr lang="en-US" sz="3600" dirty="0" smtClean="0"/>
              <a:t> sign +</a:t>
            </a:r>
          </a:p>
          <a:p>
            <a:pPr marL="811530" indent="-742950">
              <a:lnSpc>
                <a:spcPct val="170000"/>
              </a:lnSpc>
              <a:buNone/>
            </a:pPr>
            <a:r>
              <a:rPr lang="en-US" sz="3600" dirty="0" smtClean="0"/>
              <a:t>No </a:t>
            </a:r>
            <a:r>
              <a:rPr lang="en-US" sz="3600" dirty="0"/>
              <a:t>cerebellar </a:t>
            </a:r>
            <a:r>
              <a:rPr lang="en-US" sz="3600" dirty="0" smtClean="0"/>
              <a:t>signs</a:t>
            </a:r>
            <a:endParaRPr lang="en-US" sz="3600" dirty="0"/>
          </a:p>
          <a:p>
            <a:pPr marL="811530" indent="-742950">
              <a:lnSpc>
                <a:spcPct val="170000"/>
              </a:lnSpc>
              <a:buNone/>
            </a:pPr>
            <a:r>
              <a:rPr lang="en-US" sz="3600" dirty="0"/>
              <a:t>Sensory system -normal</a:t>
            </a:r>
          </a:p>
          <a:p>
            <a:pPr marL="811530" indent="-742950">
              <a:lnSpc>
                <a:spcPct val="170000"/>
              </a:lnSpc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77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SYSTEM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7893"/>
            <a:ext cx="8761412" cy="3881907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CARDIOVASCULAR SYSTEM</a:t>
            </a:r>
          </a:p>
          <a:p>
            <a:pPr marL="0" indent="0">
              <a:buNone/>
            </a:pPr>
            <a:r>
              <a:rPr lang="en-IN" sz="2800" dirty="0" smtClean="0"/>
              <a:t>JVP not elevated</a:t>
            </a:r>
          </a:p>
          <a:p>
            <a:pPr marL="0" indent="0">
              <a:buNone/>
            </a:pPr>
            <a:r>
              <a:rPr lang="en-IN" sz="2800" dirty="0" smtClean="0"/>
              <a:t>Apical impulse in left 5</a:t>
            </a:r>
            <a:r>
              <a:rPr lang="en-IN" sz="2800" baseline="30000" dirty="0" smtClean="0"/>
              <a:t>th</a:t>
            </a:r>
            <a:r>
              <a:rPr lang="en-IN" sz="2800" dirty="0" smtClean="0"/>
              <a:t> intercostal space half an inch medial to </a:t>
            </a:r>
            <a:r>
              <a:rPr lang="en-IN" sz="2800" dirty="0" err="1" smtClean="0"/>
              <a:t>midclavicular</a:t>
            </a:r>
            <a:r>
              <a:rPr lang="en-IN" sz="2800" dirty="0" smtClean="0"/>
              <a:t> line</a:t>
            </a:r>
          </a:p>
          <a:p>
            <a:pPr marL="0" indent="0">
              <a:buNone/>
            </a:pPr>
            <a:r>
              <a:rPr lang="en-IN" sz="2800" dirty="0" smtClean="0"/>
              <a:t>Bilateral carotids equally felt. No bruit</a:t>
            </a:r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r>
              <a:rPr lang="en-IN" sz="2800" dirty="0" smtClean="0"/>
              <a:t>Mitral, tricuspid, pulmonary , aortic area – s1s2 +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                                                    no murmur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5" y="-80053"/>
            <a:ext cx="4245735" cy="28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47741"/>
            <a:ext cx="8761412" cy="397205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RESPIRATORY SYSTEM 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Trachea in midline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bilateral air entry equal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normal vesicular breath sounds +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16" y="513819"/>
            <a:ext cx="3140030" cy="39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266682"/>
            <a:ext cx="8761412" cy="3753118"/>
          </a:xfrm>
        </p:spPr>
        <p:txBody>
          <a:bodyPr>
            <a:normAutofit/>
          </a:bodyPr>
          <a:lstStyle/>
          <a:p>
            <a:r>
              <a:rPr lang="en-IN" sz="2800" dirty="0" smtClean="0"/>
              <a:t>ABDOMEN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soft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umbilicus in midline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distension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</a:t>
            </a:r>
            <a:r>
              <a:rPr lang="en-IN" sz="2800" dirty="0" err="1" smtClean="0"/>
              <a:t>organomegaly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</a:t>
            </a:r>
            <a:endParaRPr lang="en-I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3724275"/>
            <a:ext cx="34575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50772"/>
            <a:ext cx="8761412" cy="38690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sz="2800" dirty="0" smtClean="0">
                <a:solidFill>
                  <a:srgbClr val="FF0000"/>
                </a:solidFill>
              </a:rPr>
              <a:t>COMPLETE HEMOGRAM</a:t>
            </a:r>
          </a:p>
          <a:p>
            <a:pPr marL="0" indent="0">
              <a:buNone/>
            </a:pPr>
            <a:r>
              <a:rPr lang="en-IN" sz="2800" dirty="0" err="1" smtClean="0"/>
              <a:t>Hb</a:t>
            </a:r>
            <a:r>
              <a:rPr lang="en-IN" sz="2800" dirty="0" smtClean="0"/>
              <a:t> – 11.2 gm/dl</a:t>
            </a:r>
          </a:p>
          <a:p>
            <a:pPr marL="0" indent="0">
              <a:buNone/>
            </a:pPr>
            <a:r>
              <a:rPr lang="en-IN" sz="2800" dirty="0" smtClean="0"/>
              <a:t>TC – 7200 cells/cu.mm</a:t>
            </a:r>
          </a:p>
          <a:p>
            <a:pPr marL="0" indent="0">
              <a:buNone/>
            </a:pPr>
            <a:r>
              <a:rPr lang="en-IN" sz="2800" dirty="0" smtClean="0"/>
              <a:t>DC- neutrophils- 82%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lymphocytes 10%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monocytes 8%</a:t>
            </a:r>
          </a:p>
          <a:p>
            <a:pPr marL="0" indent="0">
              <a:buNone/>
            </a:pPr>
            <a:r>
              <a:rPr lang="en-IN" sz="2800" dirty="0" smtClean="0"/>
              <a:t>Platelets – 1.58 lakhs/cu.mm</a:t>
            </a:r>
          </a:p>
          <a:p>
            <a:pPr marL="0" indent="0">
              <a:buNone/>
            </a:pPr>
            <a:r>
              <a:rPr lang="en-IN" sz="2800" dirty="0" smtClean="0"/>
              <a:t>PCV – 31%</a:t>
            </a:r>
          </a:p>
          <a:p>
            <a:pPr marL="0" indent="0">
              <a:buNone/>
            </a:pPr>
            <a:r>
              <a:rPr lang="en-IN" sz="2800" dirty="0" smtClean="0"/>
              <a:t>ESR – 25 mm/hr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72" y="1327150"/>
            <a:ext cx="5276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64217" y="628918"/>
            <a:ext cx="7543800" cy="914400"/>
          </a:xfrm>
        </p:spPr>
        <p:txBody>
          <a:bodyPr/>
          <a:lstStyle/>
          <a:p>
            <a:r>
              <a:rPr lang="en-US" dirty="0" smtClean="0"/>
              <a:t>Biochemistry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09379937"/>
              </p:ext>
            </p:extLst>
          </p:nvPr>
        </p:nvGraphicFramePr>
        <p:xfrm>
          <a:off x="1425262" y="2356833"/>
          <a:ext cx="8305800" cy="437667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51290"/>
                <a:gridCol w="4154510"/>
              </a:tblGrid>
              <a:tr h="785612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RBS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132 mg/dl</a:t>
                      </a:r>
                    </a:p>
                  </a:txBody>
                  <a:tcPr/>
                </a:tc>
              </a:tr>
              <a:tr h="695459">
                <a:tc>
                  <a:txBody>
                    <a:bodyPr/>
                    <a:lstStyle/>
                    <a:p>
                      <a:r>
                        <a:rPr lang="en-US" sz="3200" b="0" dirty="0" err="1" smtClean="0"/>
                        <a:t>S.Urea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smtClean="0"/>
                        <a:t>24 </a:t>
                      </a:r>
                      <a:r>
                        <a:rPr lang="en-US" sz="3200" dirty="0" smtClean="0"/>
                        <a:t>mg/dl</a:t>
                      </a:r>
                    </a:p>
                  </a:txBody>
                  <a:tcPr/>
                </a:tc>
              </a:tr>
              <a:tr h="5367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S.</a:t>
                      </a:r>
                      <a:r>
                        <a:rPr lang="en-US" sz="3200" baseline="0" dirty="0" smtClean="0"/>
                        <a:t> Creatinine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1.1 mg/dl</a:t>
                      </a:r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Serum electrolytes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Meq</a:t>
                      </a:r>
                      <a:r>
                        <a:rPr lang="en-US" sz="3200" dirty="0" smtClean="0"/>
                        <a:t>/l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sodium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148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potassium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3.5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chloride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111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6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CASE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N" sz="2800" dirty="0" smtClean="0">
              <a:solidFill>
                <a:schemeClr val="tx1"/>
              </a:solidFill>
            </a:endParaRPr>
          </a:p>
          <a:p>
            <a:r>
              <a:rPr lang="en-IN" sz="2800" dirty="0" smtClean="0">
                <a:solidFill>
                  <a:schemeClr val="tx1"/>
                </a:solidFill>
              </a:rPr>
              <a:t>40 years female</a:t>
            </a:r>
          </a:p>
          <a:p>
            <a:r>
              <a:rPr lang="en-IN" sz="2800" dirty="0" smtClean="0">
                <a:solidFill>
                  <a:schemeClr val="tx1"/>
                </a:solidFill>
              </a:rPr>
              <a:t>homemaker</a:t>
            </a:r>
          </a:p>
          <a:p>
            <a:r>
              <a:rPr lang="en-IN" sz="2800" dirty="0" smtClean="0">
                <a:solidFill>
                  <a:schemeClr val="tx1"/>
                </a:solidFill>
              </a:rPr>
              <a:t>Madurai </a:t>
            </a:r>
            <a:endParaRPr lang="en-IN" sz="2800" dirty="0">
              <a:solidFill>
                <a:schemeClr val="tx1"/>
              </a:solidFill>
            </a:endParaRPr>
          </a:p>
          <a:p>
            <a:r>
              <a:rPr lang="en-IN" sz="2800" dirty="0" smtClean="0">
                <a:solidFill>
                  <a:schemeClr val="tx1"/>
                </a:solidFill>
              </a:rPr>
              <a:t>Informant – husband – reliability is good</a:t>
            </a:r>
            <a:endParaRPr lang="en-I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   LFT              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573144"/>
              </p:ext>
            </p:extLst>
          </p:nvPr>
        </p:nvGraphicFramePr>
        <p:xfrm>
          <a:off x="2133600" y="2133600"/>
          <a:ext cx="8534400" cy="422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88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359701"/>
              </p:ext>
            </p:extLst>
          </p:nvPr>
        </p:nvGraphicFramePr>
        <p:xfrm>
          <a:off x="2362200" y="1905000"/>
          <a:ext cx="7848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61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VCTC – REACTIVE </a:t>
            </a:r>
          </a:p>
          <a:p>
            <a:r>
              <a:rPr lang="en-IN" sz="3200" dirty="0" smtClean="0"/>
              <a:t>CD4 count – 66 cells</a:t>
            </a:r>
          </a:p>
          <a:p>
            <a:r>
              <a:rPr lang="en-IN" sz="3200" dirty="0" smtClean="0"/>
              <a:t>VDRL  - non reactive</a:t>
            </a:r>
          </a:p>
          <a:p>
            <a:r>
              <a:rPr lang="en-IN" sz="3200" dirty="0" err="1" smtClean="0"/>
              <a:t>HbsAg</a:t>
            </a:r>
            <a:r>
              <a:rPr lang="en-IN" sz="3200" dirty="0" smtClean="0"/>
              <a:t> and anti HCV – NA</a:t>
            </a:r>
          </a:p>
          <a:p>
            <a:r>
              <a:rPr lang="en-IN" sz="3200" dirty="0" smtClean="0"/>
              <a:t>ECG – normal</a:t>
            </a:r>
          </a:p>
          <a:p>
            <a:r>
              <a:rPr lang="en-IN" sz="3200" dirty="0" smtClean="0"/>
              <a:t>CT brain – normal study</a:t>
            </a:r>
            <a:endParaRPr lang="en-IN" sz="32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68" y="5192780"/>
            <a:ext cx="2906332" cy="16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1176" y="-856760"/>
            <a:ext cx="5287738" cy="9530369"/>
          </a:xfrm>
        </p:spPr>
      </p:pic>
    </p:spTree>
    <p:extLst>
      <p:ext uri="{BB962C8B-B14F-4D97-AF65-F5344CB8AC3E}">
        <p14:creationId xmlns:p14="http://schemas.microsoft.com/office/powerpoint/2010/main" val="14335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7" y="914400"/>
            <a:ext cx="8046039" cy="4997450"/>
          </a:xfrm>
        </p:spPr>
      </p:pic>
    </p:spTree>
    <p:extLst>
      <p:ext uri="{BB962C8B-B14F-4D97-AF65-F5344CB8AC3E}">
        <p14:creationId xmlns:p14="http://schemas.microsoft.com/office/powerpoint/2010/main" val="8849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CXR normal study</a:t>
            </a:r>
          </a:p>
          <a:p>
            <a:r>
              <a:rPr lang="en-IN" sz="2800" dirty="0" smtClean="0"/>
              <a:t>Sputum AFB negative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5731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CSF analysis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CSF cell count – 2-3 RBC’s seen/ </a:t>
            </a:r>
            <a:r>
              <a:rPr lang="en-IN" sz="2400" dirty="0" err="1" smtClean="0"/>
              <a:t>hpf</a:t>
            </a:r>
            <a:endParaRPr lang="en-IN" sz="2400" dirty="0" smtClean="0"/>
          </a:p>
          <a:p>
            <a:r>
              <a:rPr lang="en-IN" sz="2400" dirty="0"/>
              <a:t> </a:t>
            </a:r>
            <a:r>
              <a:rPr lang="en-IN" sz="2400" dirty="0" smtClean="0"/>
              <a:t>                            2 polymorphs/10 </a:t>
            </a:r>
            <a:r>
              <a:rPr lang="en-IN" sz="2400" dirty="0" err="1" smtClean="0"/>
              <a:t>hpf</a:t>
            </a:r>
            <a:endParaRPr lang="en-IN" sz="2400" dirty="0" smtClean="0"/>
          </a:p>
          <a:p>
            <a:r>
              <a:rPr lang="en-IN" sz="2400" dirty="0" smtClean="0"/>
              <a:t>CSF protein – 75 mg%</a:t>
            </a:r>
          </a:p>
          <a:p>
            <a:r>
              <a:rPr lang="en-IN" sz="2400" dirty="0" smtClean="0"/>
              <a:t>CSF sugar – 53 mg%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051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NEURO OPINION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PLHA / ? TB meningitis</a:t>
            </a:r>
          </a:p>
          <a:p>
            <a:r>
              <a:rPr lang="en-IN" sz="2400" dirty="0" smtClean="0"/>
              <a:t>Empirical ATT</a:t>
            </a:r>
          </a:p>
          <a:p>
            <a:r>
              <a:rPr lang="en-IN" sz="2400" dirty="0" err="1" smtClean="0"/>
              <a:t>Meningitic</a:t>
            </a:r>
            <a:r>
              <a:rPr lang="en-IN" sz="2400" dirty="0" smtClean="0"/>
              <a:t> dose of antibiotics</a:t>
            </a:r>
          </a:p>
          <a:p>
            <a:r>
              <a:rPr lang="en-IN" sz="2400" dirty="0" smtClean="0"/>
              <a:t>MRI brain  </a:t>
            </a:r>
          </a:p>
        </p:txBody>
      </p:sp>
    </p:spTree>
    <p:extLst>
      <p:ext uri="{BB962C8B-B14F-4D97-AF65-F5344CB8AC3E}">
        <p14:creationId xmlns:p14="http://schemas.microsoft.com/office/powerpoint/2010/main" val="17068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IMAGING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MRI BRAIN  showed dilated perivascular spaces in bilateral basal ganglia – suggested contrast </a:t>
            </a:r>
            <a:r>
              <a:rPr lang="en-IN" sz="2400" dirty="0" smtClean="0"/>
              <a:t>study</a:t>
            </a:r>
          </a:p>
          <a:p>
            <a:r>
              <a:rPr lang="en-IN" sz="2400" dirty="0" smtClean="0"/>
              <a:t>MRA / MRV - normal</a:t>
            </a:r>
            <a:endParaRPr lang="en-IN" sz="2400" dirty="0" smtClean="0"/>
          </a:p>
        </p:txBody>
      </p:sp>
    </p:spTree>
    <p:extLst>
      <p:ext uri="{BB962C8B-B14F-4D97-AF65-F5344CB8AC3E}">
        <p14:creationId xmlns:p14="http://schemas.microsoft.com/office/powerpoint/2010/main" val="41083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137" y="-849781"/>
            <a:ext cx="5422450" cy="8744755"/>
          </a:xfrm>
        </p:spPr>
      </p:pic>
    </p:spTree>
    <p:extLst>
      <p:ext uri="{BB962C8B-B14F-4D97-AF65-F5344CB8AC3E}">
        <p14:creationId xmlns:p14="http://schemas.microsoft.com/office/powerpoint/2010/main" val="38509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Chief complaints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chemeClr val="tx1"/>
                </a:solidFill>
              </a:rPr>
              <a:t>Headache and Giddiness for the past 2 days</a:t>
            </a:r>
          </a:p>
          <a:p>
            <a:endParaRPr lang="en-I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113507"/>
            <a:ext cx="8007402" cy="5287740"/>
          </a:xfrm>
        </p:spPr>
      </p:pic>
    </p:spTree>
    <p:extLst>
      <p:ext uri="{BB962C8B-B14F-4D97-AF65-F5344CB8AC3E}">
        <p14:creationId xmlns:p14="http://schemas.microsoft.com/office/powerpoint/2010/main" val="34031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1017431"/>
            <a:ext cx="9556124" cy="4894419"/>
          </a:xfrm>
        </p:spPr>
      </p:pic>
    </p:spTree>
    <p:extLst>
      <p:ext uri="{BB962C8B-B14F-4D97-AF65-F5344CB8AC3E}">
        <p14:creationId xmlns:p14="http://schemas.microsoft.com/office/powerpoint/2010/main" val="12015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721217"/>
            <a:ext cx="8020281" cy="5190633"/>
          </a:xfrm>
        </p:spPr>
      </p:pic>
    </p:spTree>
    <p:extLst>
      <p:ext uri="{BB962C8B-B14F-4D97-AF65-F5344CB8AC3E}">
        <p14:creationId xmlns:p14="http://schemas.microsoft.com/office/powerpoint/2010/main" val="1232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CSF reports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 CULTURE - </a:t>
            </a:r>
            <a:r>
              <a:rPr lang="en-IN" sz="2400" dirty="0" err="1" smtClean="0"/>
              <a:t>Citrobacter</a:t>
            </a:r>
            <a:r>
              <a:rPr lang="en-IN" sz="2400" dirty="0" smtClean="0"/>
              <a:t> </a:t>
            </a:r>
            <a:r>
              <a:rPr lang="en-IN" sz="2400" dirty="0" err="1" smtClean="0"/>
              <a:t>Koseri</a:t>
            </a:r>
            <a:r>
              <a:rPr lang="en-IN" sz="2400" dirty="0" smtClean="0"/>
              <a:t> – sensitive to piperacillin, amikacin and gentamycin</a:t>
            </a:r>
          </a:p>
          <a:p>
            <a:r>
              <a:rPr lang="en-IN" sz="2400" dirty="0" smtClean="0"/>
              <a:t>CSF </a:t>
            </a:r>
            <a:r>
              <a:rPr lang="en-IN" sz="2400" dirty="0"/>
              <a:t>I</a:t>
            </a:r>
            <a:r>
              <a:rPr lang="en-IN" sz="2400" dirty="0" smtClean="0"/>
              <a:t>ndia  ink preparation showed capsulated budding yeast cells – resembling Cryptococcus species</a:t>
            </a:r>
          </a:p>
          <a:p>
            <a:r>
              <a:rPr lang="en-IN" sz="2400" dirty="0" smtClean="0"/>
              <a:t>CSF gene </a:t>
            </a:r>
            <a:r>
              <a:rPr lang="en-IN" sz="2400" dirty="0" err="1" smtClean="0"/>
              <a:t>xpert</a:t>
            </a:r>
            <a:r>
              <a:rPr lang="en-IN" sz="2400" dirty="0" smtClean="0"/>
              <a:t>  - negative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7741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Diagnosis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3200" dirty="0" smtClean="0"/>
              <a:t>PLHA / MIXED MENINGITIS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3255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sz="3200" dirty="0" smtClean="0"/>
              <a:t>Empirical antibiotic therapy with Ceftriaxone and </a:t>
            </a:r>
            <a:r>
              <a:rPr lang="en-IN" sz="3200" dirty="0" smtClean="0"/>
              <a:t>Ampicillin</a:t>
            </a:r>
          </a:p>
          <a:p>
            <a:r>
              <a:rPr lang="en-IN" sz="3200" dirty="0" err="1" smtClean="0"/>
              <a:t>Antiedema</a:t>
            </a:r>
            <a:r>
              <a:rPr lang="en-IN" sz="3200" dirty="0" smtClean="0"/>
              <a:t> measures with mannitol – 5 days</a:t>
            </a:r>
            <a:endParaRPr lang="en-IN" sz="3200" dirty="0" smtClean="0"/>
          </a:p>
          <a:p>
            <a:r>
              <a:rPr lang="en-IN" sz="3200" dirty="0" smtClean="0"/>
              <a:t>PCP and MAC prophylaxis</a:t>
            </a:r>
          </a:p>
          <a:p>
            <a:r>
              <a:rPr lang="en-IN" sz="3200" dirty="0" smtClean="0"/>
              <a:t>empirical ATT</a:t>
            </a:r>
          </a:p>
          <a:p>
            <a:r>
              <a:rPr lang="en-IN" sz="3200" dirty="0" smtClean="0"/>
              <a:t>After CSF culture report, ATT stopped and was treated with Inj.  Amphotericin B given  at a dose of 0.7mg/kg  iv infusion od</a:t>
            </a:r>
          </a:p>
        </p:txBody>
      </p:sp>
    </p:spTree>
    <p:extLst>
      <p:ext uri="{BB962C8B-B14F-4D97-AF65-F5344CB8AC3E}">
        <p14:creationId xmlns:p14="http://schemas.microsoft.com/office/powerpoint/2010/main" val="32761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After 45 minutes of Amphotericin B infusion , patient developed hypotension and collapsed</a:t>
            </a:r>
          </a:p>
          <a:p>
            <a:r>
              <a:rPr lang="en-IN" sz="2400" dirty="0" err="1" smtClean="0"/>
              <a:t>Inspite</a:t>
            </a:r>
            <a:r>
              <a:rPr lang="en-IN" sz="2400" dirty="0" smtClean="0"/>
              <a:t> of resuscitation, patient could not be revived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65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Aim </a:t>
            </a:r>
            <a:r>
              <a:rPr lang="en-IN" smtClean="0"/>
              <a:t>of presentation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13645"/>
            <a:ext cx="8915400" cy="4597577"/>
          </a:xfrm>
        </p:spPr>
        <p:txBody>
          <a:bodyPr>
            <a:normAutofit/>
          </a:bodyPr>
          <a:lstStyle/>
          <a:p>
            <a:r>
              <a:rPr lang="en-IN" sz="2600" dirty="0" smtClean="0"/>
              <a:t>To insist that investigations related to multiple pathogens including bacteria, mycobacteria, fungal and viral should be done in a c/o suspected meningitis in a PLHA patient</a:t>
            </a:r>
          </a:p>
          <a:p>
            <a:pPr marL="0" indent="0">
              <a:buNone/>
            </a:pPr>
            <a:endParaRPr lang="en-IN" sz="2600" dirty="0" smtClean="0"/>
          </a:p>
          <a:p>
            <a:r>
              <a:rPr lang="en-IN" sz="2600" dirty="0" smtClean="0"/>
              <a:t>To discuss the therapeutic options in fungal meningitis</a:t>
            </a:r>
          </a:p>
          <a:p>
            <a:r>
              <a:rPr lang="en-IN" sz="2600" dirty="0" smtClean="0"/>
              <a:t>To get opinion from the audience regarding the killer in this case (?disease , ?drug)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685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9600" dirty="0" smtClean="0">
                <a:solidFill>
                  <a:srgbClr val="FF0000"/>
                </a:solidFill>
              </a:rPr>
              <a:t>THANK U </a:t>
            </a:r>
            <a:r>
              <a:rPr lang="en-IN" sz="96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</a:t>
            </a:r>
            <a:endParaRPr lang="en-IN" sz="96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4294967295"/>
          </p:nvPr>
        </p:nvSpPr>
        <p:spPr>
          <a:xfrm>
            <a:off x="5666704" y="2253803"/>
            <a:ext cx="6143223" cy="3765997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24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History of present illness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Apparently normal 1 month back</a:t>
            </a:r>
          </a:p>
          <a:p>
            <a:r>
              <a:rPr lang="en-IN" sz="2400" dirty="0" smtClean="0"/>
              <a:t>h/o loss of appetite</a:t>
            </a:r>
          </a:p>
          <a:p>
            <a:r>
              <a:rPr lang="en-IN" sz="2400" dirty="0" smtClean="0"/>
              <a:t>h/o significant weight loss +</a:t>
            </a:r>
          </a:p>
          <a:p>
            <a:r>
              <a:rPr lang="en-IN" sz="2400" dirty="0" smtClean="0"/>
              <a:t>h/o recurrent oral ulcers </a:t>
            </a:r>
          </a:p>
          <a:p>
            <a:r>
              <a:rPr lang="en-IN" sz="2400" dirty="0" smtClean="0"/>
              <a:t>h/o headache and giddiness for the past 2 days</a:t>
            </a:r>
          </a:p>
          <a:p>
            <a:endParaRPr lang="en-IN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121">
            <a:off x="8960677" y="4410074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h/o horizontal diplopia +</a:t>
            </a:r>
          </a:p>
          <a:p>
            <a:r>
              <a:rPr lang="en-IN" sz="2400" dirty="0" smtClean="0"/>
              <a:t>No h/o difficulty in chewing food</a:t>
            </a:r>
          </a:p>
          <a:p>
            <a:r>
              <a:rPr lang="en-IN" sz="2400" dirty="0" smtClean="0"/>
              <a:t>No h/o deviation of angle of mouth / drooling of saliva</a:t>
            </a:r>
          </a:p>
          <a:p>
            <a:r>
              <a:rPr lang="en-IN" sz="2400" dirty="0" smtClean="0"/>
              <a:t>No h/o dysphagia</a:t>
            </a:r>
          </a:p>
          <a:p>
            <a:pPr marL="0" indent="0">
              <a:buNone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090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 </a:t>
            </a:r>
            <a:r>
              <a:rPr lang="en-IN" sz="2400" dirty="0" smtClean="0"/>
              <a:t>No  h/o weakness of limbs</a:t>
            </a:r>
            <a:endParaRPr lang="en-IN" sz="2400" dirty="0"/>
          </a:p>
          <a:p>
            <a:r>
              <a:rPr lang="en-IN" sz="2400" dirty="0" smtClean="0"/>
              <a:t>No h/o sensory disturbances</a:t>
            </a:r>
          </a:p>
          <a:p>
            <a:r>
              <a:rPr lang="en-IN" sz="2400" dirty="0" smtClean="0"/>
              <a:t>No h/o bladder and bowel incontinence</a:t>
            </a:r>
          </a:p>
          <a:p>
            <a:r>
              <a:rPr lang="en-IN" sz="2400" dirty="0" smtClean="0"/>
              <a:t>No h/o fever</a:t>
            </a:r>
          </a:p>
          <a:p>
            <a:r>
              <a:rPr lang="en-IN" sz="2400" dirty="0" smtClean="0"/>
              <a:t>No h/o seizures</a:t>
            </a:r>
          </a:p>
          <a:p>
            <a:r>
              <a:rPr lang="en-IN" sz="2400" dirty="0" smtClean="0"/>
              <a:t>No h/o cough</a:t>
            </a:r>
          </a:p>
          <a:p>
            <a:r>
              <a:rPr lang="en-IN" sz="2400" dirty="0" smtClean="0"/>
              <a:t>No h/o vomiting</a:t>
            </a:r>
          </a:p>
          <a:p>
            <a:r>
              <a:rPr lang="en-IN" sz="2400" dirty="0" smtClean="0"/>
              <a:t>No h/o trauma </a:t>
            </a:r>
          </a:p>
          <a:p>
            <a:r>
              <a:rPr lang="en-IN" sz="2400" dirty="0" smtClean="0"/>
              <a:t>No h/o genital ulcers</a:t>
            </a:r>
          </a:p>
        </p:txBody>
      </p:sp>
    </p:spTree>
    <p:extLst>
      <p:ext uri="{BB962C8B-B14F-4D97-AF65-F5344CB8AC3E}">
        <p14:creationId xmlns:p14="http://schemas.microsoft.com/office/powerpoint/2010/main" val="7944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Past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Not a k/c/o Diabetes/ hypertension/ tuberculosis/seizures</a:t>
            </a:r>
          </a:p>
          <a:p>
            <a:r>
              <a:rPr lang="en-IN" sz="2800" dirty="0" smtClean="0"/>
              <a:t>h/o blood transfusion – 20 years back</a:t>
            </a:r>
          </a:p>
          <a:p>
            <a:r>
              <a:rPr lang="en-IN" sz="2800" dirty="0" smtClean="0"/>
              <a:t>No h/o similar illness in the past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159">
            <a:off x="9017224" y="4625483"/>
            <a:ext cx="19621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Personal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No h/o substance abuse</a:t>
            </a:r>
          </a:p>
          <a:p>
            <a:r>
              <a:rPr lang="en-IN" sz="2800" dirty="0" smtClean="0"/>
              <a:t>Takes mixed diet</a:t>
            </a:r>
          </a:p>
          <a:p>
            <a:r>
              <a:rPr lang="en-IN" sz="2800" dirty="0" smtClean="0"/>
              <a:t>Bowel bladder habits normal</a:t>
            </a:r>
          </a:p>
          <a:p>
            <a:r>
              <a:rPr lang="en-IN" sz="2800" dirty="0" smtClean="0"/>
              <a:t>No h/o extramarital contact</a:t>
            </a:r>
            <a:endParaRPr lang="en-IN" sz="2800" dirty="0"/>
          </a:p>
        </p:txBody>
      </p:sp>
      <p:pic>
        <p:nvPicPr>
          <p:cNvPr id="4" name="Picture 3" descr="H:\dee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4252912"/>
            <a:ext cx="3795713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MARITAL AND MENSTRUAL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Married </a:t>
            </a:r>
          </a:p>
          <a:p>
            <a:r>
              <a:rPr lang="en-IN" sz="2400" dirty="0" smtClean="0"/>
              <a:t>2 children</a:t>
            </a:r>
          </a:p>
          <a:p>
            <a:r>
              <a:rPr lang="en-IN" sz="2400" dirty="0" smtClean="0"/>
              <a:t>Regular menstrual cycles </a:t>
            </a:r>
          </a:p>
          <a:p>
            <a:r>
              <a:rPr lang="en-IN" sz="2400" dirty="0" smtClean="0"/>
              <a:t>LMP 3 weeks back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2447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288</TotalTime>
  <Words>784</Words>
  <Application>Microsoft Office PowerPoint</Application>
  <PresentationFormat>Widescreen</PresentationFormat>
  <Paragraphs>204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Century Gothic</vt:lpstr>
      <vt:lpstr>Wingdings</vt:lpstr>
      <vt:lpstr>Wingdings 3</vt:lpstr>
      <vt:lpstr>Wisp</vt:lpstr>
      <vt:lpstr>A case of mixed meningitis in PLHA</vt:lpstr>
      <vt:lpstr>CASE HISTORY</vt:lpstr>
      <vt:lpstr>Chief complaints</vt:lpstr>
      <vt:lpstr>History of present illness</vt:lpstr>
      <vt:lpstr>PowerPoint Presentation</vt:lpstr>
      <vt:lpstr>PowerPoint Presentation</vt:lpstr>
      <vt:lpstr>Past history</vt:lpstr>
      <vt:lpstr>Personal history</vt:lpstr>
      <vt:lpstr>MARITAL AND MENSTRUAL HISTORY</vt:lpstr>
      <vt:lpstr>GENERAL EXAMINATION</vt:lpstr>
      <vt:lpstr>VITALS</vt:lpstr>
      <vt:lpstr>CNS EXAMINATION</vt:lpstr>
      <vt:lpstr>PowerPoint Presentation</vt:lpstr>
      <vt:lpstr>Systemic examination  CNS cont:</vt:lpstr>
      <vt:lpstr>SYSTEM EXAMINATION</vt:lpstr>
      <vt:lpstr>PowerPoint Presentation</vt:lpstr>
      <vt:lpstr>PowerPoint Presentation</vt:lpstr>
      <vt:lpstr>INVESTIGATIONS</vt:lpstr>
      <vt:lpstr>Biochemistry </vt:lpstr>
      <vt:lpstr>   LFT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CSF analysis</vt:lpstr>
      <vt:lpstr>NEURO OPINION</vt:lpstr>
      <vt:lpstr>IMAGING</vt:lpstr>
      <vt:lpstr>PowerPoint Presentation</vt:lpstr>
      <vt:lpstr>PowerPoint Presentation</vt:lpstr>
      <vt:lpstr>PowerPoint Presentation</vt:lpstr>
      <vt:lpstr>PowerPoint Presentation</vt:lpstr>
      <vt:lpstr>CSF reports</vt:lpstr>
      <vt:lpstr>Diagnosis </vt:lpstr>
      <vt:lpstr>Treatment</vt:lpstr>
      <vt:lpstr>PowerPoint Presentation</vt:lpstr>
      <vt:lpstr>Aim of presentation </vt:lpstr>
      <vt:lpstr>THANK U 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24</cp:revision>
  <dcterms:created xsi:type="dcterms:W3CDTF">2017-06-05T18:22:43Z</dcterms:created>
  <dcterms:modified xsi:type="dcterms:W3CDTF">2017-06-07T06:32:04Z</dcterms:modified>
</cp:coreProperties>
</file>