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70" r:id="rId6"/>
    <p:sldId id="259" r:id="rId7"/>
    <p:sldId id="260" r:id="rId8"/>
    <p:sldId id="261" r:id="rId9"/>
    <p:sldId id="262" r:id="rId10"/>
    <p:sldId id="263" r:id="rId11"/>
    <p:sldId id="271" r:id="rId12"/>
    <p:sldId id="267" r:id="rId13"/>
    <p:sldId id="264" r:id="rId14"/>
    <p:sldId id="268" r:id="rId15"/>
    <p:sldId id="272" r:id="rId16"/>
    <p:sldId id="273" r:id="rId17"/>
    <p:sldId id="278" r:id="rId18"/>
    <p:sldId id="283" r:id="rId19"/>
    <p:sldId id="279" r:id="rId20"/>
    <p:sldId id="284" r:id="rId21"/>
    <p:sldId id="274" r:id="rId22"/>
    <p:sldId id="275" r:id="rId23"/>
    <p:sldId id="276" r:id="rId24"/>
    <p:sldId id="286" r:id="rId25"/>
    <p:sldId id="277" r:id="rId26"/>
    <p:sldId id="28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12-04-2023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656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12-04-2023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739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12-04-2023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1482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12-04-2023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7352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12-04-2023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4328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12-04-2023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3812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12-04-2023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8775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12-04-2023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1862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12-04-2023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511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12-04-2023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42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12-04-2023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840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12-04-2023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02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12-04-2023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036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12-04-2023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450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12-04-2023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24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12-04-2023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079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12-04-2023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522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50729-45DB-4E08-8559-070C88D8ED27}" type="datetimeFigureOut">
              <a:rPr lang="en-IN" smtClean="0"/>
              <a:t>12-04-2023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5008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6CEC6-EA12-9288-2D78-9BFE288E9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83957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An interesting case of compressive myelopathy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3EAC11-38C2-29E4-63E3-D69901E47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31440"/>
            <a:ext cx="9144000" cy="29362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     BY FIRST MEDICAL UNIT</a:t>
            </a:r>
          </a:p>
          <a:p>
            <a:r>
              <a:rPr lang="en-US" sz="3000" b="1" dirty="0">
                <a:latin typeface="Algerian" panose="04020705040A02060702" pitchFamily="82" charset="0"/>
              </a:rPr>
              <a:t>         CHIEF: PROF.DR.M.NATARAJAN MD.,</a:t>
            </a:r>
          </a:p>
          <a:p>
            <a:r>
              <a:rPr lang="en-US" dirty="0"/>
              <a:t>ASST PROF: DR.PALANIKUMARAN MD.,DDIAB.,</a:t>
            </a:r>
          </a:p>
          <a:p>
            <a:r>
              <a:rPr lang="en-US" dirty="0"/>
              <a:t>                     DR.VASANTHA KALYANI MD.,DCP</a:t>
            </a:r>
          </a:p>
          <a:p>
            <a:r>
              <a:rPr lang="en-US" dirty="0"/>
              <a:t>   DR.SURESH KUMAR MD.,</a:t>
            </a:r>
          </a:p>
          <a:p>
            <a:r>
              <a:rPr lang="en-US" dirty="0"/>
              <a:t>                PRSENTOR: DR.S.K.NAGARAJAN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0879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F4515-5A5B-8CCE-6395-0F71EEA60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518160"/>
            <a:ext cx="10353762" cy="6532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/>
              <a:t>CNS EXAMINATION</a:t>
            </a:r>
          </a:p>
          <a:p>
            <a:pPr marL="0" indent="0">
              <a:buNone/>
            </a:pPr>
            <a:r>
              <a:rPr lang="en-IN" dirty="0"/>
              <a:t>HIGHER MENTAL FUNCTIONS- conscious, oriented</a:t>
            </a:r>
          </a:p>
          <a:p>
            <a:pPr marL="0" indent="0">
              <a:buNone/>
            </a:pPr>
            <a:r>
              <a:rPr lang="en-IN" dirty="0"/>
              <a:t>Speech, language, memory – intact</a:t>
            </a:r>
          </a:p>
          <a:p>
            <a:pPr marL="0" indent="0">
              <a:buNone/>
            </a:pPr>
            <a:r>
              <a:rPr lang="en-IN" dirty="0"/>
              <a:t>CRANIAL NERVE EXAMINATION- </a:t>
            </a:r>
            <a:r>
              <a:rPr lang="en-IN" sz="1800" dirty="0"/>
              <a:t>all cranial nerves intact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MOTOR SYSTEM EXAMINATION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sz="2400" b="1" dirty="0"/>
          </a:p>
          <a:p>
            <a:pPr marL="0" indent="0">
              <a:buNone/>
            </a:pPr>
            <a:endParaRPr lang="en-IN" sz="2400" b="1" dirty="0"/>
          </a:p>
          <a:p>
            <a:pPr marL="0" indent="0">
              <a:buNone/>
            </a:pPr>
            <a:r>
              <a:rPr lang="en-IN" sz="2400" b="1" dirty="0"/>
              <a:t>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D69A26B-B8C0-EA50-B66D-1B37530A7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494289"/>
              </p:ext>
            </p:extLst>
          </p:nvPr>
        </p:nvGraphicFramePr>
        <p:xfrm>
          <a:off x="1910080" y="3042920"/>
          <a:ext cx="7508239" cy="3622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76822">
                  <a:extLst>
                    <a:ext uri="{9D8B030D-6E8A-4147-A177-3AD203B41FA5}">
                      <a16:colId xmlns:a16="http://schemas.microsoft.com/office/drawing/2014/main" val="344291101"/>
                    </a:ext>
                  </a:extLst>
                </a:gridCol>
                <a:gridCol w="1477139">
                  <a:extLst>
                    <a:ext uri="{9D8B030D-6E8A-4147-A177-3AD203B41FA5}">
                      <a16:colId xmlns:a16="http://schemas.microsoft.com/office/drawing/2014/main" val="826273093"/>
                    </a:ext>
                  </a:extLst>
                </a:gridCol>
                <a:gridCol w="1477139">
                  <a:extLst>
                    <a:ext uri="{9D8B030D-6E8A-4147-A177-3AD203B41FA5}">
                      <a16:colId xmlns:a16="http://schemas.microsoft.com/office/drawing/2014/main" val="2960681893"/>
                    </a:ext>
                  </a:extLst>
                </a:gridCol>
                <a:gridCol w="1477139">
                  <a:extLst>
                    <a:ext uri="{9D8B030D-6E8A-4147-A177-3AD203B41FA5}">
                      <a16:colId xmlns:a16="http://schemas.microsoft.com/office/drawing/2014/main" val="798746601"/>
                    </a:ext>
                  </a:extLst>
                </a:gridCol>
              </a:tblGrid>
              <a:tr h="452755">
                <a:tc rowSpan="2">
                  <a:txBody>
                    <a:bodyPr/>
                    <a:lstStyle/>
                    <a:p>
                      <a:r>
                        <a:rPr lang="en-IN" b="0" dirty="0">
                          <a:solidFill>
                            <a:schemeClr val="tx1"/>
                          </a:solidFill>
                        </a:rPr>
                        <a:t>BULK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b="0" dirty="0">
                          <a:solidFill>
                            <a:schemeClr val="tx1"/>
                          </a:solidFill>
                        </a:rPr>
                        <a:t>U/L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b="0" dirty="0">
                          <a:solidFill>
                            <a:schemeClr val="tx1"/>
                          </a:solidFill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613108"/>
                  </a:ext>
                </a:extLst>
              </a:tr>
              <a:tr h="45275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0" dirty="0">
                          <a:solidFill>
                            <a:schemeClr val="tx1"/>
                          </a:solidFill>
                        </a:rPr>
                        <a:t>L/L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b="0" dirty="0">
                          <a:solidFill>
                            <a:schemeClr val="tx1"/>
                          </a:solidFill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534019"/>
                  </a:ext>
                </a:extLst>
              </a:tr>
              <a:tr h="452755">
                <a:tc rowSpan="2">
                  <a:txBody>
                    <a:bodyPr/>
                    <a:lstStyle/>
                    <a:p>
                      <a:r>
                        <a:rPr lang="en-IN" dirty="0"/>
                        <a:t>TONE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U/L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03969"/>
                  </a:ext>
                </a:extLst>
              </a:tr>
              <a:tr h="45275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L/L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INCREASED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INCREASED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618834"/>
                  </a:ext>
                </a:extLst>
              </a:tr>
              <a:tr h="452755">
                <a:tc rowSpan="2"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POWER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U/L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5/5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5/5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78847"/>
                  </a:ext>
                </a:extLst>
              </a:tr>
              <a:tr h="45275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L/L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3/5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3/5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644883"/>
                  </a:ext>
                </a:extLst>
              </a:tr>
              <a:tr h="452755">
                <a:tc rowSpan="2">
                  <a:txBody>
                    <a:bodyPr/>
                    <a:lstStyle/>
                    <a:p>
                      <a:r>
                        <a:rPr lang="en-IN" dirty="0"/>
                        <a:t>REFLEXES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U/L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217793"/>
                  </a:ext>
                </a:extLst>
              </a:tr>
              <a:tr h="45275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L/L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74214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56AB6F-90CF-DD83-F8EE-626AD43153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887295"/>
              </p:ext>
            </p:extLst>
          </p:nvPr>
        </p:nvGraphicFramePr>
        <p:xfrm>
          <a:off x="13025120" y="94488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3428863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40353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6277451-082E-03F0-42FC-CEE044018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894214"/>
              </p:ext>
            </p:extLst>
          </p:nvPr>
        </p:nvGraphicFramePr>
        <p:xfrm>
          <a:off x="13431520" y="1767840"/>
          <a:ext cx="208280" cy="36576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8307531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458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605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08632-57D4-BF19-ED22-488D1AD7B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894080"/>
            <a:ext cx="10353762" cy="3434080"/>
          </a:xfrm>
        </p:spPr>
        <p:txBody>
          <a:bodyPr/>
          <a:lstStyle/>
          <a:p>
            <a:r>
              <a:rPr lang="en-IN" dirty="0"/>
              <a:t>B/L PLANTAR EXTENSOR</a:t>
            </a:r>
          </a:p>
          <a:p>
            <a:r>
              <a:rPr lang="en-IN" dirty="0"/>
              <a:t>BEEVOR’S SIGN- NEGATIVE</a:t>
            </a:r>
          </a:p>
          <a:p>
            <a:r>
              <a:rPr lang="en-IN" dirty="0"/>
              <a:t>SENSORY SYSTEM EXAMINATION – NORMAL</a:t>
            </a:r>
          </a:p>
          <a:p>
            <a:r>
              <a:rPr lang="en-IN" dirty="0"/>
              <a:t>NO CEREBELLAR SIGNS</a:t>
            </a:r>
          </a:p>
          <a:p>
            <a:r>
              <a:rPr lang="en-IN" dirty="0"/>
              <a:t>SPINE AND CRANIUM- VERTEBRAL TENDERNESS + OVER </a:t>
            </a:r>
            <a:r>
              <a:rPr lang="en-IN" dirty="0" err="1"/>
              <a:t>OVER</a:t>
            </a:r>
            <a:r>
              <a:rPr lang="en-IN" dirty="0"/>
              <a:t> DORSAL SPINE</a:t>
            </a:r>
          </a:p>
        </p:txBody>
      </p:sp>
    </p:spTree>
    <p:extLst>
      <p:ext uri="{BB962C8B-B14F-4D97-AF65-F5344CB8AC3E}">
        <p14:creationId xmlns:p14="http://schemas.microsoft.com/office/powerpoint/2010/main" val="3247121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95E6A-B8AD-625B-371A-9405DE261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12240"/>
            <a:ext cx="10353762" cy="43789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OTHER SYSTEMS EXAMINATION: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CVS - S1S2 +, NO MURMUR</a:t>
            </a:r>
          </a:p>
          <a:p>
            <a:pPr marL="0" indent="0">
              <a:buNone/>
            </a:pPr>
            <a:r>
              <a:rPr lang="en-US" dirty="0"/>
              <a:t>RS - NVBS +,  NO ADDED SOUNDS</a:t>
            </a:r>
          </a:p>
          <a:p>
            <a:pPr marL="0" indent="0">
              <a:buNone/>
            </a:pPr>
            <a:r>
              <a:rPr lang="en-US" dirty="0"/>
              <a:t>ABDOMEN -  SOFT, BOWEL SOUNDS +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99178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C17A931-973E-D6C3-54FA-65E61049FD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082130"/>
              </p:ext>
            </p:extLst>
          </p:nvPr>
        </p:nvGraphicFramePr>
        <p:xfrm>
          <a:off x="670560" y="162560"/>
          <a:ext cx="10820400" cy="62893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33038">
                  <a:extLst>
                    <a:ext uri="{9D8B030D-6E8A-4147-A177-3AD203B41FA5}">
                      <a16:colId xmlns:a16="http://schemas.microsoft.com/office/drawing/2014/main" val="1952818241"/>
                    </a:ext>
                  </a:extLst>
                </a:gridCol>
                <a:gridCol w="2793681">
                  <a:extLst>
                    <a:ext uri="{9D8B030D-6E8A-4147-A177-3AD203B41FA5}">
                      <a16:colId xmlns:a16="http://schemas.microsoft.com/office/drawing/2014/main" val="2693376597"/>
                    </a:ext>
                  </a:extLst>
                </a:gridCol>
                <a:gridCol w="2793681">
                  <a:extLst>
                    <a:ext uri="{9D8B030D-6E8A-4147-A177-3AD203B41FA5}">
                      <a16:colId xmlns:a16="http://schemas.microsoft.com/office/drawing/2014/main" val="4045898082"/>
                    </a:ext>
                  </a:extLst>
                </a:gridCol>
              </a:tblGrid>
              <a:tr h="366853">
                <a:tc>
                  <a:txBody>
                    <a:bodyPr/>
                    <a:lstStyle/>
                    <a:p>
                      <a:r>
                        <a:rPr lang="en-IN" dirty="0"/>
                        <a:t>CBC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dirty="0"/>
                        <a:t>21/3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695419"/>
                  </a:ext>
                </a:extLst>
              </a:tr>
              <a:tr h="396347">
                <a:tc>
                  <a:txBody>
                    <a:bodyPr/>
                    <a:lstStyle/>
                    <a:p>
                      <a:r>
                        <a:rPr lang="en-IN" dirty="0"/>
                        <a:t>TOTAL COUNT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dirty="0"/>
                        <a:t>4900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699138"/>
                  </a:ext>
                </a:extLst>
              </a:tr>
              <a:tr h="396347">
                <a:tc>
                  <a:txBody>
                    <a:bodyPr/>
                    <a:lstStyle/>
                    <a:p>
                      <a:r>
                        <a:rPr lang="en-IN" dirty="0"/>
                        <a:t>DIFF COUNT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dirty="0"/>
                        <a:t>64/30/6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083504"/>
                  </a:ext>
                </a:extLst>
              </a:tr>
              <a:tr h="396347">
                <a:tc>
                  <a:txBody>
                    <a:bodyPr/>
                    <a:lstStyle/>
                    <a:p>
                      <a:r>
                        <a:rPr lang="en-IN" dirty="0"/>
                        <a:t>HB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dirty="0"/>
                        <a:t>7.8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178091"/>
                  </a:ext>
                </a:extLst>
              </a:tr>
              <a:tr h="396347">
                <a:tc>
                  <a:txBody>
                    <a:bodyPr/>
                    <a:lstStyle/>
                    <a:p>
                      <a:r>
                        <a:rPr lang="en-IN" dirty="0"/>
                        <a:t>PCV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dirty="0"/>
                        <a:t>24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789910"/>
                  </a:ext>
                </a:extLst>
              </a:tr>
              <a:tr h="384996">
                <a:tc>
                  <a:txBody>
                    <a:bodyPr/>
                    <a:lstStyle/>
                    <a:p>
                      <a:r>
                        <a:rPr lang="en-IN" dirty="0"/>
                        <a:t>PLT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dirty="0"/>
                        <a:t>2.52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160047"/>
                  </a:ext>
                </a:extLst>
              </a:tr>
              <a:tr h="384996">
                <a:tc>
                  <a:txBody>
                    <a:bodyPr/>
                    <a:lstStyle/>
                    <a:p>
                      <a:r>
                        <a:rPr lang="en-IN" b="1" dirty="0"/>
                        <a:t>ESR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b="1" dirty="0"/>
                        <a:t>140 MM/HR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045166"/>
                  </a:ext>
                </a:extLst>
              </a:tr>
              <a:tr h="396347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tx1"/>
                          </a:solidFill>
                        </a:rPr>
                        <a:t>RFT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21/3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29/3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80275"/>
                  </a:ext>
                </a:extLst>
              </a:tr>
              <a:tr h="396347">
                <a:tc>
                  <a:txBody>
                    <a:bodyPr/>
                    <a:lstStyle/>
                    <a:p>
                      <a:r>
                        <a:rPr lang="en-IN" dirty="0"/>
                        <a:t>SR 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665729"/>
                  </a:ext>
                </a:extLst>
              </a:tr>
              <a:tr h="396347">
                <a:tc>
                  <a:txBody>
                    <a:bodyPr/>
                    <a:lstStyle/>
                    <a:p>
                      <a:r>
                        <a:rPr lang="en-IN" dirty="0"/>
                        <a:t>SR CREAT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56127"/>
                  </a:ext>
                </a:extLst>
              </a:tr>
              <a:tr h="396347">
                <a:tc gridSpan="3"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tx1"/>
                          </a:solidFill>
                        </a:rPr>
                        <a:t>SR PROTEIN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158538"/>
                  </a:ext>
                </a:extLst>
              </a:tr>
              <a:tr h="396347">
                <a:tc>
                  <a:txBody>
                    <a:bodyPr/>
                    <a:lstStyle/>
                    <a:p>
                      <a:r>
                        <a:rPr lang="en-IN" dirty="0"/>
                        <a:t>TOTAL PROTEIN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dirty="0"/>
                        <a:t>6.8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422249"/>
                  </a:ext>
                </a:extLst>
              </a:tr>
              <a:tr h="396347">
                <a:tc>
                  <a:txBody>
                    <a:bodyPr/>
                    <a:lstStyle/>
                    <a:p>
                      <a:r>
                        <a:rPr lang="en-IN" dirty="0"/>
                        <a:t>ALBUMIN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dirty="0"/>
                        <a:t>2.8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982853"/>
                  </a:ext>
                </a:extLst>
              </a:tr>
              <a:tr h="396347">
                <a:tc>
                  <a:txBody>
                    <a:bodyPr/>
                    <a:lstStyle/>
                    <a:p>
                      <a:r>
                        <a:rPr lang="en-IN" dirty="0"/>
                        <a:t>GLOBULIN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dirty="0"/>
                        <a:t>4.0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304952"/>
                  </a:ext>
                </a:extLst>
              </a:tr>
              <a:tr h="396347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tx1"/>
                          </a:solidFill>
                        </a:rPr>
                        <a:t>SR CALCIUM – 7.1</a:t>
                      </a:r>
                      <a:endParaRPr lang="en-IN" b="1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tx1"/>
                          </a:solidFill>
                        </a:rPr>
                        <a:t>CORRECTED CALCIUM – 8.1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493234"/>
                  </a:ext>
                </a:extLst>
              </a:tr>
              <a:tr h="396347">
                <a:tc>
                  <a:txBody>
                    <a:bodyPr/>
                    <a:lstStyle/>
                    <a:p>
                      <a:r>
                        <a:rPr lang="en-IN" dirty="0"/>
                        <a:t>URINARY BENCE JONES PROTEIN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dirty="0"/>
                        <a:t>NEGATIVE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28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647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B5B5-AD82-91A6-6218-73CF9B386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822960"/>
            <a:ext cx="10353762" cy="4968240"/>
          </a:xfrm>
        </p:spPr>
        <p:txBody>
          <a:bodyPr/>
          <a:lstStyle/>
          <a:p>
            <a:pPr marL="0" indent="0">
              <a:buNone/>
            </a:pPr>
            <a:r>
              <a:rPr lang="en-IN" sz="2400" b="1" u="sng" dirty="0"/>
              <a:t>PERIPHERAL SMEAR</a:t>
            </a:r>
          </a:p>
          <a:p>
            <a:pPr marL="0" indent="0">
              <a:buNone/>
            </a:pPr>
            <a:r>
              <a:rPr lang="en-IN" dirty="0"/>
              <a:t>RBC SHOWS OCCASIONAL ROULEAUX FORMATION</a:t>
            </a:r>
          </a:p>
          <a:p>
            <a:pPr marL="0" indent="0">
              <a:buNone/>
            </a:pPr>
            <a:r>
              <a:rPr lang="en-IN" dirty="0"/>
              <a:t>NO HEMOPARASITES SEEN</a:t>
            </a:r>
          </a:p>
          <a:p>
            <a:pPr marL="0" indent="0">
              <a:buNone/>
            </a:pPr>
            <a:r>
              <a:rPr lang="en-IN" dirty="0"/>
              <a:t>WBC COUNT NORMAL</a:t>
            </a:r>
          </a:p>
          <a:p>
            <a:pPr marL="0" indent="0">
              <a:buNone/>
            </a:pPr>
            <a:r>
              <a:rPr lang="en-IN" u="sng" dirty="0"/>
              <a:t>DIFFERENTIAL COUNT</a:t>
            </a:r>
          </a:p>
          <a:p>
            <a:pPr marL="0" indent="0">
              <a:buNone/>
            </a:pPr>
            <a:r>
              <a:rPr lang="en-IN" dirty="0"/>
              <a:t>Neutrophil-60%</a:t>
            </a:r>
          </a:p>
          <a:p>
            <a:pPr marL="0" indent="0">
              <a:buNone/>
            </a:pPr>
            <a:r>
              <a:rPr lang="en-IN" dirty="0"/>
              <a:t>Eosinophils-1%</a:t>
            </a:r>
          </a:p>
          <a:p>
            <a:pPr marL="0" indent="0">
              <a:buNone/>
            </a:pPr>
            <a:r>
              <a:rPr lang="en-IN" dirty="0"/>
              <a:t>Lymphocytes-38%</a:t>
            </a:r>
          </a:p>
          <a:p>
            <a:pPr marL="0" indent="0">
              <a:buNone/>
            </a:pPr>
            <a:r>
              <a:rPr lang="en-IN" dirty="0"/>
              <a:t>Monocyte-1%</a:t>
            </a:r>
          </a:p>
          <a:p>
            <a:pPr marL="0" indent="0">
              <a:buNone/>
            </a:pPr>
            <a:r>
              <a:rPr lang="en-IN" dirty="0"/>
              <a:t>Platelets are normal in number and morphology</a:t>
            </a:r>
          </a:p>
        </p:txBody>
      </p:sp>
    </p:spTree>
    <p:extLst>
      <p:ext uri="{BB962C8B-B14F-4D97-AF65-F5344CB8AC3E}">
        <p14:creationId xmlns:p14="http://schemas.microsoft.com/office/powerpoint/2010/main" val="2096330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B6FBD-71FB-84B0-5C3B-FE341877F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FD999-E8FA-7A4E-8AFA-8A5460327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115" y="2522784"/>
            <a:ext cx="10353762" cy="1185616"/>
          </a:xfrm>
        </p:spPr>
        <p:txBody>
          <a:bodyPr/>
          <a:lstStyle/>
          <a:p>
            <a:pPr marL="0" indent="0">
              <a:buNone/>
            </a:pPr>
            <a:r>
              <a:rPr lang="en-IN" u="sng" dirty="0"/>
              <a:t>FUNDUS EXAMINATION:</a:t>
            </a:r>
          </a:p>
          <a:p>
            <a:pPr marL="0" indent="0">
              <a:buNone/>
            </a:pPr>
            <a:r>
              <a:rPr lang="en-IN" dirty="0"/>
              <a:t>B/L FUNDUS – GROSS TESSELLATIONS + </a:t>
            </a:r>
          </a:p>
        </p:txBody>
      </p:sp>
    </p:spTree>
    <p:extLst>
      <p:ext uri="{BB962C8B-B14F-4D97-AF65-F5344CB8AC3E}">
        <p14:creationId xmlns:p14="http://schemas.microsoft.com/office/powerpoint/2010/main" val="2569638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5D64-7EAA-4FAB-93A0-3E5204C53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MRI DL SPINE WITH SCREENING OF SKULL/AXIAL &amp; APPENDICULAR SKELETON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095D5-D5AF-72E4-099D-4B805DDE0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dirty="0"/>
              <a:t>Expansile destructive lesion and pathological fracture seen at T4 level with cord compression and compressive myelopathy measuring 4.9*4.15cm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Multiple destructive lesions involving skull vault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Large destructive lesion involving posterior aspect of right side 8</a:t>
            </a:r>
            <a:r>
              <a:rPr lang="en-IN" baseline="30000" dirty="0"/>
              <a:t>th</a:t>
            </a:r>
            <a:r>
              <a:rPr lang="en-IN" dirty="0"/>
              <a:t> and 9</a:t>
            </a:r>
            <a:r>
              <a:rPr lang="en-IN" baseline="30000" dirty="0"/>
              <a:t>th</a:t>
            </a:r>
            <a:r>
              <a:rPr lang="en-IN" dirty="0"/>
              <a:t> ribs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Destructive lesion at manubrium sternum measuring 2.3*3cm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Tiny </a:t>
            </a:r>
            <a:r>
              <a:rPr lang="en-IN" dirty="0" err="1"/>
              <a:t>subcms</a:t>
            </a:r>
            <a:r>
              <a:rPr lang="en-IN" dirty="0"/>
              <a:t> destructive lesions involving both humeri &amp; femur</a:t>
            </a:r>
          </a:p>
          <a:p>
            <a:pPr marL="0" indent="0">
              <a:buNone/>
            </a:pPr>
            <a:r>
              <a:rPr lang="en-IN" dirty="0"/>
              <a:t>POSSIBLITY OF MULTIPLE MYELOMA IS MORE LIKELY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5403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543315B-E94B-1D98-C46F-AFCE4B18D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433" y="221058"/>
            <a:ext cx="6612791" cy="6415883"/>
          </a:xfrm>
        </p:spPr>
      </p:pic>
    </p:spTree>
    <p:extLst>
      <p:ext uri="{BB962C8B-B14F-4D97-AF65-F5344CB8AC3E}">
        <p14:creationId xmlns:p14="http://schemas.microsoft.com/office/powerpoint/2010/main" val="1028492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F2BF765-ACF0-C7A5-0D8C-0A3BFA6B9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99" y="299515"/>
            <a:ext cx="3000831" cy="6040257"/>
          </a:xfrm>
        </p:spPr>
      </p:pic>
    </p:spTree>
    <p:extLst>
      <p:ext uri="{BB962C8B-B14F-4D97-AF65-F5344CB8AC3E}">
        <p14:creationId xmlns:p14="http://schemas.microsoft.com/office/powerpoint/2010/main" val="2619110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10AE815-E955-8049-A0EF-D64DB7786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71" y="310877"/>
            <a:ext cx="5031704" cy="6217563"/>
          </a:xfrm>
        </p:spPr>
      </p:pic>
    </p:spTree>
    <p:extLst>
      <p:ext uri="{BB962C8B-B14F-4D97-AF65-F5344CB8AC3E}">
        <p14:creationId xmlns:p14="http://schemas.microsoft.com/office/powerpoint/2010/main" val="107304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CC1BD-E00E-C94F-CBD7-4DC92BA3F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03639"/>
            <a:ext cx="10353761" cy="1140681"/>
          </a:xfrm>
        </p:spPr>
        <p:txBody>
          <a:bodyPr/>
          <a:lstStyle/>
          <a:p>
            <a:r>
              <a:rPr lang="en-US" dirty="0"/>
              <a:t>History of presenting illness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BC3D8-0DC6-7E94-EA7B-B4F9F086C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52880"/>
            <a:ext cx="10353762" cy="404368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An 80 years old female Mrs. </a:t>
            </a:r>
            <a:r>
              <a:rPr lang="en-US" dirty="0" err="1"/>
              <a:t>Krishnammal</a:t>
            </a:r>
            <a:r>
              <a:rPr lang="en-US" dirty="0"/>
              <a:t>, a right handed person hailing from Theni was brought to our hospital with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/>
              <a:t>CHIEF COMPLAINTS </a:t>
            </a:r>
            <a:r>
              <a:rPr lang="en-US" dirty="0"/>
              <a:t>of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 Difficulty in moving both legs for 3 days</a:t>
            </a:r>
          </a:p>
        </p:txBody>
      </p:sp>
    </p:spTree>
    <p:extLst>
      <p:ext uri="{BB962C8B-B14F-4D97-AF65-F5344CB8AC3E}">
        <p14:creationId xmlns:p14="http://schemas.microsoft.com/office/powerpoint/2010/main" val="3050552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0BAB3-FAE1-3E70-F158-52135A081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FA81C4F-E41C-FE00-BD90-3BE5787DE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337" y="2095500"/>
            <a:ext cx="4551800" cy="3695700"/>
          </a:xfrm>
        </p:spPr>
      </p:pic>
    </p:spTree>
    <p:extLst>
      <p:ext uri="{BB962C8B-B14F-4D97-AF65-F5344CB8AC3E}">
        <p14:creationId xmlns:p14="http://schemas.microsoft.com/office/powerpoint/2010/main" val="2963216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AE9E8-6A39-0DD8-B1D2-2866BBFA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066800"/>
            <a:ext cx="10353761" cy="1326321"/>
          </a:xfrm>
        </p:spPr>
        <p:txBody>
          <a:bodyPr/>
          <a:lstStyle/>
          <a:p>
            <a:r>
              <a:rPr lang="en-IN" dirty="0"/>
              <a:t>SERUM ELECTROPHORESIS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5EF84-1EB5-1E27-2912-AA8F836A6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434" y="2761544"/>
            <a:ext cx="10353762" cy="667456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                                                           </a:t>
            </a:r>
            <a:r>
              <a:rPr lang="en-IN" b="1" dirty="0"/>
              <a:t>M BAND +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B9A37B-CFB9-9CAA-9802-043FF16802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37"/>
          <a:stretch/>
        </p:blipFill>
        <p:spPr>
          <a:xfrm rot="16200000">
            <a:off x="5617188" y="1699601"/>
            <a:ext cx="1150176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74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00C93-44BF-7D57-6AFD-C2AF77FB3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BONE MARROW ASPIRATION - CYTOLOGY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083DD-3372-474C-F84A-6581454E4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Hypercellular marrow</a:t>
            </a:r>
          </a:p>
          <a:p>
            <a:r>
              <a:rPr lang="en-IN" dirty="0"/>
              <a:t>Myeloid : Erythroid ratio = 4:1</a:t>
            </a:r>
          </a:p>
          <a:p>
            <a:r>
              <a:rPr lang="en-IN" dirty="0"/>
              <a:t>Erythropoiesis shows </a:t>
            </a:r>
            <a:r>
              <a:rPr lang="en-IN" dirty="0" err="1"/>
              <a:t>micronormoblastic</a:t>
            </a:r>
            <a:r>
              <a:rPr lang="en-IN" dirty="0"/>
              <a:t> and normoblastic maturation</a:t>
            </a:r>
          </a:p>
          <a:p>
            <a:r>
              <a:rPr lang="en-IN" dirty="0"/>
              <a:t>Leucopoiesis shows increased plasma cells </a:t>
            </a:r>
            <a:r>
              <a:rPr lang="en-IN" dirty="0" err="1"/>
              <a:t>upto</a:t>
            </a:r>
            <a:r>
              <a:rPr lang="en-IN" dirty="0"/>
              <a:t> 16%</a:t>
            </a:r>
          </a:p>
          <a:p>
            <a:r>
              <a:rPr lang="en-IN" dirty="0"/>
              <a:t>Megakaryocytes seen</a:t>
            </a:r>
          </a:p>
          <a:p>
            <a:r>
              <a:rPr lang="en-IN" dirty="0"/>
              <a:t>Bone marrow picture in correlation with clinical history is suggestive of PLASMA CELL MYELOMA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6004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81F7E-B584-182C-EC13-038713BD2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IMMUNOFIXATION ELECTROPHORESIS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7776B-8574-E896-20C1-BD60406CC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IgA KAPPA - Positive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511784E-DD6A-34FD-19C5-4536A6794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26" y="1935921"/>
            <a:ext cx="5548391" cy="46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12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FD4A-52CC-FBC0-C744-3126C80F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oncology opinion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E3DAF-EAD3-6D96-E510-73DD1FD6E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RT opinion regarding emergency radiotherapy for compressive myelopathy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Patient went against medical advice discharge to Trivandrum regional cancer institute for further management</a:t>
            </a:r>
          </a:p>
          <a:p>
            <a:pPr marL="0" indent="0">
              <a:buNone/>
            </a:pPr>
            <a:r>
              <a:rPr lang="en-US" sz="2400" dirty="0"/>
              <a:t>{not under follow-up now}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473571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C2D3-087D-DA47-5EBA-9ADF6D338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Aim of the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C3C81-95B3-CF8E-FF1F-234FA9B2D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675" y="2441504"/>
            <a:ext cx="10353762" cy="2343856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sz="2800" b="1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To highlight that the initial presentation itself can be compressive myelopathy in multiple myeloma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800" b="1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To discuss oncological emergencies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800" b="1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Ig-a myeloma is relatively uncommon</a:t>
            </a:r>
          </a:p>
        </p:txBody>
      </p:sp>
    </p:spTree>
    <p:extLst>
      <p:ext uri="{BB962C8B-B14F-4D97-AF65-F5344CB8AC3E}">
        <p14:creationId xmlns:p14="http://schemas.microsoft.com/office/powerpoint/2010/main" val="4245060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65D9C-20F4-337D-2B6A-C85DA7BC4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372785"/>
            <a:ext cx="10353761" cy="3260175"/>
          </a:xfrm>
        </p:spPr>
        <p:txBody>
          <a:bodyPr>
            <a:normAutofit/>
          </a:bodyPr>
          <a:lstStyle/>
          <a:p>
            <a:r>
              <a:rPr lang="en-US" dirty="0"/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84696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62719-E67C-55F0-BDF9-C5F2E65FA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PRESENTING ILLNESS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A1137-AD8B-70DA-1CDD-FC4E4556F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35921"/>
            <a:ext cx="10353762" cy="4312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The patient was apparently normal 3 days back then she started developing</a:t>
            </a:r>
            <a:r>
              <a:rPr lang="en-US" dirty="0"/>
              <a:t> difficulty in using both lower limbs </a:t>
            </a:r>
          </a:p>
          <a:p>
            <a:r>
              <a:rPr lang="en-US" dirty="0"/>
              <a:t>H/O numbness of both lower limbs +</a:t>
            </a:r>
          </a:p>
          <a:p>
            <a:r>
              <a:rPr lang="en-US" dirty="0"/>
              <a:t>H/O constipation +</a:t>
            </a:r>
          </a:p>
          <a:p>
            <a:r>
              <a:rPr lang="en-US" dirty="0"/>
              <a:t>H/O abdominal pain +</a:t>
            </a:r>
          </a:p>
          <a:p>
            <a:r>
              <a:rPr lang="en-US" dirty="0"/>
              <a:t>H/O nausea +</a:t>
            </a:r>
          </a:p>
          <a:p>
            <a:r>
              <a:rPr lang="en-US" dirty="0"/>
              <a:t>H/O backpain  - continuous, aggravated on straining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1592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7799A-3681-88A8-2724-401298AF7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721360"/>
            <a:ext cx="10353762" cy="5069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IN" dirty="0"/>
          </a:p>
          <a:p>
            <a:r>
              <a:rPr lang="en-IN" dirty="0"/>
              <a:t>NO H/O difficulty in perception of hot and cold sensation while taking bath</a:t>
            </a:r>
          </a:p>
          <a:p>
            <a:r>
              <a:rPr lang="en-IN" dirty="0"/>
              <a:t>NO H/O shock like sensation while flexing neck</a:t>
            </a:r>
          </a:p>
          <a:p>
            <a:r>
              <a:rPr lang="en-IN" dirty="0"/>
              <a:t>NO H/O bowel and bladder incontinence</a:t>
            </a:r>
          </a:p>
          <a:p>
            <a:r>
              <a:rPr lang="en-IN" dirty="0"/>
              <a:t>NO H/O difficulty in perception of smell</a:t>
            </a:r>
          </a:p>
          <a:p>
            <a:r>
              <a:rPr lang="en-IN" dirty="0"/>
              <a:t>NO H/O double vision</a:t>
            </a:r>
          </a:p>
          <a:p>
            <a:r>
              <a:rPr lang="en-IN" dirty="0"/>
              <a:t>NO H/O loss of sensation over face</a:t>
            </a:r>
          </a:p>
          <a:p>
            <a:r>
              <a:rPr lang="en-IN" dirty="0"/>
              <a:t>NO H/O difficulty in chewing food</a:t>
            </a:r>
          </a:p>
          <a:p>
            <a:r>
              <a:rPr lang="en-IN" dirty="0"/>
              <a:t>NO H/O deviation of angle of mouth</a:t>
            </a:r>
          </a:p>
          <a:p>
            <a:r>
              <a:rPr lang="en-IN" dirty="0"/>
              <a:t>NO H/O hard of hearing, tinnitus, vertigo</a:t>
            </a:r>
          </a:p>
          <a:p>
            <a:r>
              <a:rPr lang="en-IN" dirty="0"/>
              <a:t>NO H/O difficulty in swallowing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1653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D84A0-E6F8-85D0-9D06-8A7C06118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5" y="579120"/>
            <a:ext cx="10353762" cy="5598160"/>
          </a:xfrm>
        </p:spPr>
        <p:txBody>
          <a:bodyPr/>
          <a:lstStyle/>
          <a:p>
            <a:r>
              <a:rPr lang="en-IN" dirty="0"/>
              <a:t>NO H/O nasal regurgitation</a:t>
            </a:r>
          </a:p>
          <a:p>
            <a:r>
              <a:rPr lang="en-IN" dirty="0"/>
              <a:t>NO H/O hoarseness of voice</a:t>
            </a:r>
          </a:p>
          <a:p>
            <a:r>
              <a:rPr lang="en-IN" dirty="0"/>
              <a:t>NO H/O difficulty in protrusion of tongue</a:t>
            </a:r>
          </a:p>
          <a:p>
            <a:r>
              <a:rPr lang="en-IN" dirty="0"/>
              <a:t>NO H/0 difficulty in turning side to side in bed</a:t>
            </a:r>
          </a:p>
          <a:p>
            <a:r>
              <a:rPr lang="en-IN" dirty="0"/>
              <a:t>NO H/O loss of memory</a:t>
            </a:r>
          </a:p>
          <a:p>
            <a:r>
              <a:rPr lang="en-IN" dirty="0"/>
              <a:t>NO H/O head ache</a:t>
            </a:r>
          </a:p>
          <a:p>
            <a:r>
              <a:rPr lang="en-IN" dirty="0"/>
              <a:t>NO H/O chest pain, palpitation</a:t>
            </a:r>
          </a:p>
          <a:p>
            <a:r>
              <a:rPr lang="en-IN" dirty="0"/>
              <a:t>NO H/O fever</a:t>
            </a:r>
          </a:p>
          <a:p>
            <a:r>
              <a:rPr lang="en-IN" dirty="0"/>
              <a:t>NO H/O loose stools</a:t>
            </a:r>
          </a:p>
          <a:p>
            <a:r>
              <a:rPr lang="en-IN" dirty="0"/>
              <a:t>NO H/O dog bite and recent vaccination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42111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2BB9F-DC4A-D424-EC14-B30310B81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HISTORY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D1863-BC0B-F50A-A41C-D6FA844ED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Known case of SHTN for 3 months skipped medications for 1 month</a:t>
            </a:r>
          </a:p>
          <a:p>
            <a:r>
              <a:rPr lang="en-US" dirty="0"/>
              <a:t>Not a known case of T2DM /BRONCHIAL ASTHMA/CAD/TB/EPILEPSY/THYROID DISORDER</a:t>
            </a:r>
          </a:p>
          <a:p>
            <a:r>
              <a:rPr lang="en-US" dirty="0"/>
              <a:t>No h/o trauma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00709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2291E-7A33-0781-329B-125AA9557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HISTORY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26FA8-D7ED-29E7-0FC8-9E3E1BD33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Consumes mixed diet </a:t>
            </a:r>
          </a:p>
          <a:p>
            <a:r>
              <a:rPr lang="en-US" dirty="0"/>
              <a:t>Altered bowel habits</a:t>
            </a:r>
          </a:p>
          <a:p>
            <a:r>
              <a:rPr lang="en-US" dirty="0"/>
              <a:t>Normal bladder habits</a:t>
            </a:r>
          </a:p>
          <a:p>
            <a:r>
              <a:rPr lang="en-US" dirty="0"/>
              <a:t>Sleep pattern – Normal</a:t>
            </a:r>
          </a:p>
          <a:p>
            <a:r>
              <a:rPr lang="en-US" dirty="0"/>
              <a:t>No adverse social habits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446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800C2-309C-0233-39C7-66341F7FC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355600"/>
            <a:ext cx="10353761" cy="1326321"/>
          </a:xfrm>
        </p:spPr>
        <p:txBody>
          <a:bodyPr/>
          <a:lstStyle/>
          <a:p>
            <a:r>
              <a:rPr lang="en-US" dirty="0"/>
              <a:t>General examination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79699-C12E-1E33-5B11-7FB53FE22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452880"/>
            <a:ext cx="10597485" cy="46939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Conscious</a:t>
            </a:r>
          </a:p>
          <a:p>
            <a:r>
              <a:rPr lang="en-US" dirty="0"/>
              <a:t>Oriented</a:t>
            </a:r>
          </a:p>
          <a:p>
            <a:r>
              <a:rPr lang="en-US" dirty="0"/>
              <a:t>Afebrile</a:t>
            </a:r>
          </a:p>
          <a:p>
            <a:r>
              <a:rPr lang="en-US" dirty="0"/>
              <a:t>Pallor ++</a:t>
            </a:r>
          </a:p>
          <a:p>
            <a:r>
              <a:rPr lang="en-US" dirty="0"/>
              <a:t>No cyanosis</a:t>
            </a:r>
          </a:p>
          <a:p>
            <a:r>
              <a:rPr lang="en-US" dirty="0"/>
              <a:t>No clubbing</a:t>
            </a:r>
          </a:p>
          <a:p>
            <a:r>
              <a:rPr lang="en-US" dirty="0"/>
              <a:t>No pedal edema</a:t>
            </a:r>
          </a:p>
          <a:p>
            <a:r>
              <a:rPr lang="en-US" dirty="0"/>
              <a:t>No icterus</a:t>
            </a:r>
          </a:p>
          <a:p>
            <a:r>
              <a:rPr lang="en-US" dirty="0"/>
              <a:t>No generalized lymphadenopathy</a:t>
            </a:r>
          </a:p>
          <a:p>
            <a:r>
              <a:rPr lang="en-US" dirty="0"/>
              <a:t>No neurocutaneous markers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9514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2CCF3-055B-F8C6-B1C9-EFA64F7F4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447040"/>
            <a:ext cx="10353762" cy="5344160"/>
          </a:xfrm>
        </p:spPr>
        <p:txBody>
          <a:bodyPr/>
          <a:lstStyle/>
          <a:p>
            <a:pPr marL="0" indent="0">
              <a:buNone/>
            </a:pPr>
            <a:r>
              <a:rPr lang="en-IN" sz="2400" b="1" dirty="0"/>
              <a:t>VITALS</a:t>
            </a:r>
          </a:p>
          <a:p>
            <a:pPr marL="0" indent="0">
              <a:buNone/>
            </a:pPr>
            <a:endParaRPr lang="en-IN" sz="2400" b="1" dirty="0"/>
          </a:p>
          <a:p>
            <a:pPr marL="0" indent="0">
              <a:buNone/>
            </a:pPr>
            <a:r>
              <a:rPr lang="en-IN" dirty="0"/>
              <a:t>BP-160/80 mmHg measured in left arm in supine posture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PR-96/min - regular rhythm, normal volume, no specific character, felt equally in all peripheral vessels, no radio radial and radio femoral delay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SPO2-97% on RA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RR-16/min</a:t>
            </a:r>
            <a:endParaRPr lang="en-IN" sz="2400" b="1" dirty="0"/>
          </a:p>
          <a:p>
            <a:pPr marL="0" indent="0">
              <a:buNone/>
            </a:pP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753743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337</TotalTime>
  <Words>843</Words>
  <Application>Microsoft Office PowerPoint</Application>
  <PresentationFormat>Widescreen</PresentationFormat>
  <Paragraphs>189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Damask</vt:lpstr>
      <vt:lpstr>An interesting case of compressive myelopathy</vt:lpstr>
      <vt:lpstr>History of presenting illness</vt:lpstr>
      <vt:lpstr>HISTORY OF PRESENTING ILLNESS</vt:lpstr>
      <vt:lpstr>PowerPoint Presentation</vt:lpstr>
      <vt:lpstr>PowerPoint Presentation</vt:lpstr>
      <vt:lpstr>PAST HISTORY</vt:lpstr>
      <vt:lpstr>PERSONAL HISTORY</vt:lpstr>
      <vt:lpstr>General examination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MRI DL SPINE WITH SCREENING OF SKULL/AXIAL &amp; APPENDICULAR SKELETON</vt:lpstr>
      <vt:lpstr>PowerPoint Presentation</vt:lpstr>
      <vt:lpstr>PowerPoint Presentation</vt:lpstr>
      <vt:lpstr>PowerPoint Presentation</vt:lpstr>
      <vt:lpstr>PowerPoint Presentation</vt:lpstr>
      <vt:lpstr>SERUM ELECTROPHORESIS</vt:lpstr>
      <vt:lpstr>BONE MARROW ASPIRATION - CYTOLOGY</vt:lpstr>
      <vt:lpstr>IMMUNOFIXATION ELECTROPHORESIS</vt:lpstr>
      <vt:lpstr>Medical oncology opinion</vt:lpstr>
      <vt:lpstr>Aim of the presentation</vt:lpstr>
      <vt:lpstr>Thank you!!!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Keerthana Mahendran</dc:creator>
  <cp:lastModifiedBy>Naga Rajan</cp:lastModifiedBy>
  <cp:revision>16</cp:revision>
  <dcterms:created xsi:type="dcterms:W3CDTF">2023-04-11T10:15:16Z</dcterms:created>
  <dcterms:modified xsi:type="dcterms:W3CDTF">2023-04-11T19:30:38Z</dcterms:modified>
</cp:coreProperties>
</file>