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9" r:id="rId12"/>
    <p:sldId id="280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82" r:id="rId21"/>
    <p:sldId id="274" r:id="rId22"/>
    <p:sldId id="283" r:id="rId23"/>
    <p:sldId id="277" r:id="rId24"/>
    <p:sldId id="284" r:id="rId25"/>
    <p:sldId id="285" r:id="rId26"/>
    <p:sldId id="286" r:id="rId27"/>
    <p:sldId id="287" r:id="rId28"/>
    <p:sldId id="288" r:id="rId29"/>
    <p:sldId id="278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757" y="557011"/>
            <a:ext cx="8915399" cy="2262781"/>
          </a:xfrm>
        </p:spPr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 RARE CAUSE FOR COMPLETE HEART BLOCK</a:t>
            </a:r>
            <a:endParaRPr lang="en-IN" b="1" i="1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8757" y="3978889"/>
            <a:ext cx="8915399" cy="2370396"/>
          </a:xfrm>
        </p:spPr>
        <p:txBody>
          <a:bodyPr>
            <a:normAutofit/>
          </a:bodyPr>
          <a:lstStyle/>
          <a:p>
            <a:r>
              <a:rPr lang="en-IN" sz="2800" b="1" i="1" dirty="0" smtClean="0">
                <a:solidFill>
                  <a:srgbClr val="002060"/>
                </a:solidFill>
              </a:rPr>
              <a:t>PROF – DR.M.NATARAJAN  M.D</a:t>
            </a:r>
          </a:p>
          <a:p>
            <a:r>
              <a:rPr lang="en-IN" sz="2800" b="1" i="1" dirty="0" smtClean="0">
                <a:solidFill>
                  <a:srgbClr val="002060"/>
                </a:solidFill>
              </a:rPr>
              <a:t>ASST PROF – DR. SYED BAHAVUDEEN HUSSAINI M.D</a:t>
            </a:r>
          </a:p>
          <a:p>
            <a:r>
              <a:rPr lang="en-IN" sz="2800" b="1" i="1" dirty="0">
                <a:solidFill>
                  <a:srgbClr val="002060"/>
                </a:solidFill>
              </a:rPr>
              <a:t> </a:t>
            </a:r>
            <a:r>
              <a:rPr lang="en-IN" sz="2800" b="1" i="1" dirty="0" smtClean="0">
                <a:solidFill>
                  <a:srgbClr val="002060"/>
                </a:solidFill>
              </a:rPr>
              <a:t>                     DR VALLI DEVI M.D</a:t>
            </a:r>
            <a:endParaRPr lang="en-IN" sz="28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219" y="2235814"/>
            <a:ext cx="2619375" cy="20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202287"/>
            <a:ext cx="8761412" cy="3817513"/>
          </a:xfrm>
        </p:spPr>
        <p:txBody>
          <a:bodyPr>
            <a:normAutofit/>
          </a:bodyPr>
          <a:lstStyle/>
          <a:p>
            <a:r>
              <a:rPr lang="en-IN" sz="2800" dirty="0" err="1" smtClean="0"/>
              <a:t>Hyperpigmented</a:t>
            </a:r>
            <a:r>
              <a:rPr lang="en-IN" sz="2800" dirty="0" smtClean="0"/>
              <a:t> scars present  in face, trunk and limbs sparing palms and soles</a:t>
            </a:r>
          </a:p>
          <a:p>
            <a:r>
              <a:rPr lang="en-IN" sz="2800" dirty="0" smtClean="0"/>
              <a:t>Keloid + over the anterior chest wall</a:t>
            </a:r>
          </a:p>
        </p:txBody>
      </p:sp>
    </p:spTree>
    <p:extLst>
      <p:ext uri="{BB962C8B-B14F-4D97-AF65-F5344CB8AC3E}">
        <p14:creationId xmlns:p14="http://schemas.microsoft.com/office/powerpoint/2010/main" val="26303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967" y="2197994"/>
            <a:ext cx="5037666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68" y="463639"/>
            <a:ext cx="4597758" cy="61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020" y="1184856"/>
            <a:ext cx="6590726" cy="4726994"/>
          </a:xfrm>
        </p:spPr>
      </p:pic>
    </p:spTree>
    <p:extLst>
      <p:ext uri="{BB962C8B-B14F-4D97-AF65-F5344CB8AC3E}">
        <p14:creationId xmlns:p14="http://schemas.microsoft.com/office/powerpoint/2010/main" val="40437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VITALS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047741"/>
            <a:ext cx="8761412" cy="3972059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PULSE </a:t>
            </a:r>
            <a:r>
              <a:rPr lang="en-IN" sz="2800" dirty="0" smtClean="0"/>
              <a:t>– 38 per minute, regular, large volume  , all peripheral pulses felt, no radio radial / radio-femoral delay</a:t>
            </a:r>
          </a:p>
          <a:p>
            <a:r>
              <a:rPr lang="en-IN" sz="2800" dirty="0" smtClean="0"/>
              <a:t>RESPIRATORY RATE – 16 per minute</a:t>
            </a:r>
          </a:p>
          <a:p>
            <a:r>
              <a:rPr lang="en-IN" sz="2800" dirty="0" smtClean="0"/>
              <a:t>BLOOD PRESSURE – 100/80 mm Hg in right upper limb in supine position, 100/80 mm Hg in standing</a:t>
            </a:r>
          </a:p>
          <a:p>
            <a:r>
              <a:rPr lang="en-IN" sz="2800" dirty="0" smtClean="0"/>
              <a:t>Spo2 – 96% in room air</a:t>
            </a:r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063" y="4739426"/>
            <a:ext cx="2627291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39" y="-67174"/>
            <a:ext cx="5327561" cy="327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SYSTEM EXAMINATION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37893"/>
            <a:ext cx="8761412" cy="3881907"/>
          </a:xfrm>
        </p:spPr>
        <p:txBody>
          <a:bodyPr>
            <a:normAutofit fontScale="92500" lnSpcReduction="20000"/>
          </a:bodyPr>
          <a:lstStyle/>
          <a:p>
            <a:r>
              <a:rPr lang="en-IN" sz="2800" b="1" i="1" dirty="0" smtClean="0">
                <a:solidFill>
                  <a:srgbClr val="FF0000"/>
                </a:solidFill>
              </a:rPr>
              <a:t>CARDIOVASCULAR SYSTEM</a:t>
            </a:r>
          </a:p>
          <a:p>
            <a:pPr marL="0" indent="0">
              <a:buNone/>
            </a:pPr>
            <a:r>
              <a:rPr lang="en-IN" sz="2800" dirty="0" smtClean="0"/>
              <a:t>JVP  elevated</a:t>
            </a:r>
          </a:p>
          <a:p>
            <a:pPr marL="0" indent="0">
              <a:buNone/>
            </a:pPr>
            <a:r>
              <a:rPr lang="en-IN" sz="2800" dirty="0" smtClean="0"/>
              <a:t>Cannon a wave +</a:t>
            </a:r>
          </a:p>
          <a:p>
            <a:pPr marL="0" indent="0">
              <a:buNone/>
            </a:pPr>
            <a:r>
              <a:rPr lang="en-IN" sz="2800" dirty="0" smtClean="0"/>
              <a:t>Apical impulse in left 5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 intercostal space half an inch medial to </a:t>
            </a:r>
            <a:r>
              <a:rPr lang="en-IN" sz="2800" dirty="0" err="1" smtClean="0"/>
              <a:t>midclavicular</a:t>
            </a:r>
            <a:r>
              <a:rPr lang="en-IN" sz="2800" dirty="0" smtClean="0"/>
              <a:t> line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en-IN" sz="2800" dirty="0" smtClean="0"/>
              <a:t>Mitral, tricuspid, pulmonary , aortic area – s1s2 +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                                                                 s1 variable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                                                                 no murmur</a:t>
            </a:r>
          </a:p>
          <a:p>
            <a:pPr marL="0" indent="0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1389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047741"/>
            <a:ext cx="8761412" cy="3972059"/>
          </a:xfrm>
        </p:spPr>
        <p:txBody>
          <a:bodyPr>
            <a:normAutofit/>
          </a:bodyPr>
          <a:lstStyle/>
          <a:p>
            <a:r>
              <a:rPr lang="en-IN" sz="2800" b="1" i="1" dirty="0" smtClean="0">
                <a:solidFill>
                  <a:srgbClr val="FF0000"/>
                </a:solidFill>
              </a:rPr>
              <a:t>RESPIRATORY SYSTEM  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Trachea in midline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bilateral air entry equal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normal vesicular breath sounds +</a:t>
            </a:r>
          </a:p>
          <a:p>
            <a:pPr marL="0" indent="0">
              <a:buNone/>
            </a:pPr>
            <a:r>
              <a:rPr lang="en-IN" sz="2800" b="1" i="1" dirty="0" smtClean="0">
                <a:solidFill>
                  <a:srgbClr val="FF0000"/>
                </a:solidFill>
              </a:rPr>
              <a:t>ABDOMEN</a:t>
            </a:r>
            <a:r>
              <a:rPr lang="en-IN" sz="2800" dirty="0" smtClean="0"/>
              <a:t> – soft, no </a:t>
            </a:r>
            <a:r>
              <a:rPr lang="en-IN" sz="2800" dirty="0" err="1" smtClean="0"/>
              <a:t>organomegaly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b="1" i="1" dirty="0" smtClean="0">
                <a:solidFill>
                  <a:srgbClr val="FF0000"/>
                </a:solidFill>
              </a:rPr>
              <a:t>CNS</a:t>
            </a:r>
            <a:r>
              <a:rPr lang="en-IN" sz="2800" dirty="0" smtClean="0"/>
              <a:t> - NFND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521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INVESTIGATIONS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50772"/>
            <a:ext cx="8761412" cy="38690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2800" dirty="0" smtClean="0">
                <a:solidFill>
                  <a:srgbClr val="FF0000"/>
                </a:solidFill>
              </a:rPr>
              <a:t>COMPLETE HEMOGRAM</a:t>
            </a:r>
          </a:p>
          <a:p>
            <a:pPr marL="0" indent="0">
              <a:buNone/>
            </a:pPr>
            <a:r>
              <a:rPr lang="en-IN" sz="2800" dirty="0" err="1" smtClean="0"/>
              <a:t>Hb</a:t>
            </a:r>
            <a:r>
              <a:rPr lang="en-IN" sz="2800" dirty="0" smtClean="0"/>
              <a:t> – 13.6 gm/dl</a:t>
            </a:r>
          </a:p>
          <a:p>
            <a:pPr marL="0" indent="0">
              <a:buNone/>
            </a:pPr>
            <a:r>
              <a:rPr lang="en-IN" sz="2800" dirty="0" smtClean="0"/>
              <a:t>TC – 17500 cells/cu.mm</a:t>
            </a:r>
          </a:p>
          <a:p>
            <a:pPr marL="0" indent="0">
              <a:buNone/>
            </a:pPr>
            <a:r>
              <a:rPr lang="en-IN" sz="2800" dirty="0" smtClean="0"/>
              <a:t>DC- neutrophils- 68% 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lymphocytes 28%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monocytes </a:t>
            </a:r>
            <a:r>
              <a:rPr lang="en-IN" sz="2800" dirty="0"/>
              <a:t>4</a:t>
            </a:r>
            <a:r>
              <a:rPr lang="en-IN" sz="2800" dirty="0" smtClean="0"/>
              <a:t>%</a:t>
            </a:r>
          </a:p>
          <a:p>
            <a:pPr marL="0" indent="0">
              <a:buNone/>
            </a:pPr>
            <a:r>
              <a:rPr lang="en-IN" sz="2800" dirty="0" smtClean="0"/>
              <a:t>Platelets – 3.45 lakhs/cu.mm</a:t>
            </a:r>
          </a:p>
          <a:p>
            <a:pPr marL="0" indent="0">
              <a:buNone/>
            </a:pPr>
            <a:r>
              <a:rPr lang="en-IN" sz="2800" dirty="0" smtClean="0"/>
              <a:t>PCV – 39%</a:t>
            </a:r>
          </a:p>
          <a:p>
            <a:pPr marL="0" indent="0">
              <a:buNone/>
            </a:pPr>
            <a:r>
              <a:rPr lang="en-IN" sz="2800" dirty="0" smtClean="0"/>
              <a:t>ESR – 13 mm/hr</a:t>
            </a:r>
          </a:p>
        </p:txBody>
      </p:sp>
    </p:spTree>
    <p:extLst>
      <p:ext uri="{BB962C8B-B14F-4D97-AF65-F5344CB8AC3E}">
        <p14:creationId xmlns:p14="http://schemas.microsoft.com/office/powerpoint/2010/main" val="5411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64217" y="628918"/>
            <a:ext cx="7543800" cy="914400"/>
          </a:xfrm>
        </p:spPr>
        <p:txBody>
          <a:bodyPr/>
          <a:lstStyle/>
          <a:p>
            <a:r>
              <a:rPr lang="en-US" dirty="0" smtClean="0"/>
              <a:t>Biochemistry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6180420"/>
              </p:ext>
            </p:extLst>
          </p:nvPr>
        </p:nvGraphicFramePr>
        <p:xfrm>
          <a:off x="1722550" y="2241461"/>
          <a:ext cx="8305800" cy="437667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51290"/>
                <a:gridCol w="4154510"/>
              </a:tblGrid>
              <a:tr h="785612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RBS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/>
                        <a:t>139 mg/dl</a:t>
                      </a:r>
                    </a:p>
                  </a:txBody>
                  <a:tcPr/>
                </a:tc>
              </a:tr>
              <a:tr h="695459">
                <a:tc>
                  <a:txBody>
                    <a:bodyPr/>
                    <a:lstStyle/>
                    <a:p>
                      <a:r>
                        <a:rPr lang="en-US" sz="3200" b="0" dirty="0" err="1" smtClean="0"/>
                        <a:t>S.Urea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33 </a:t>
                      </a:r>
                      <a:r>
                        <a:rPr lang="en-US" sz="3200" dirty="0" smtClean="0"/>
                        <a:t>mg/dl</a:t>
                      </a:r>
                    </a:p>
                  </a:txBody>
                  <a:tcPr/>
                </a:tc>
              </a:tr>
              <a:tr h="53673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S.</a:t>
                      </a:r>
                      <a:r>
                        <a:rPr lang="en-US" sz="3200" baseline="0" dirty="0" smtClean="0"/>
                        <a:t> Creatinine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1.2 mg/dl</a:t>
                      </a:r>
                    </a:p>
                  </a:txBody>
                  <a:tcPr/>
                </a:tc>
              </a:tr>
              <a:tr h="573939"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Serum electrolytes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Meq</a:t>
                      </a:r>
                      <a:r>
                        <a:rPr lang="en-US" sz="3200" dirty="0" smtClean="0"/>
                        <a:t>/l</a:t>
                      </a:r>
                      <a:endParaRPr lang="en-US" sz="3200" dirty="0"/>
                    </a:p>
                  </a:txBody>
                  <a:tcPr/>
                </a:tc>
              </a:tr>
              <a:tr h="57393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sodium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129.8</a:t>
                      </a:r>
                      <a:endParaRPr lang="en-US" sz="3200" dirty="0"/>
                    </a:p>
                  </a:txBody>
                  <a:tcPr/>
                </a:tc>
              </a:tr>
              <a:tr h="57393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potassium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4.9</a:t>
                      </a:r>
                      <a:endParaRPr lang="en-US" sz="3200" dirty="0"/>
                    </a:p>
                  </a:txBody>
                  <a:tcPr/>
                </a:tc>
              </a:tr>
              <a:tr h="57393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chloride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94.9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2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086377"/>
            <a:ext cx="8761412" cy="3933423"/>
          </a:xfrm>
        </p:spPr>
        <p:txBody>
          <a:bodyPr>
            <a:normAutofit/>
          </a:bodyPr>
          <a:lstStyle/>
          <a:p>
            <a:r>
              <a:rPr lang="en-IN" sz="2800" dirty="0"/>
              <a:t>Urine </a:t>
            </a:r>
            <a:r>
              <a:rPr lang="en-IN" sz="2800" dirty="0" smtClean="0"/>
              <a:t>analysis</a:t>
            </a:r>
          </a:p>
          <a:p>
            <a:r>
              <a:rPr lang="en-IN" sz="2800" dirty="0" smtClean="0"/>
              <a:t>Urine albumin nil</a:t>
            </a:r>
          </a:p>
          <a:p>
            <a:pPr marL="0" indent="0">
              <a:buNone/>
            </a:pPr>
            <a:r>
              <a:rPr lang="en-IN" sz="2800" dirty="0" smtClean="0"/>
              <a:t>              sugar nil</a:t>
            </a:r>
          </a:p>
          <a:p>
            <a:pPr marL="0" indent="0">
              <a:buNone/>
            </a:pPr>
            <a:r>
              <a:rPr lang="en-IN" sz="2800" dirty="0" smtClean="0"/>
              <a:t>              deposits 2-4 pus cells</a:t>
            </a:r>
            <a:endParaRPr lang="en-IN" sz="2800" dirty="0"/>
          </a:p>
          <a:p>
            <a:pPr marL="0" indent="0">
              <a:buNone/>
            </a:pPr>
            <a:r>
              <a:rPr lang="en-IN" sz="2800" dirty="0" smtClean="0"/>
              <a:t>ANA - Negative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742" y="495702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196" y="121834"/>
            <a:ext cx="8911687" cy="805445"/>
          </a:xfrm>
        </p:spPr>
        <p:txBody>
          <a:bodyPr/>
          <a:lstStyle/>
          <a:p>
            <a:r>
              <a:rPr lang="en-IN" dirty="0" smtClean="0"/>
              <a:t>ECG on admission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34" y="927280"/>
            <a:ext cx="11127345" cy="5969358"/>
          </a:xfrm>
        </p:spPr>
      </p:pic>
    </p:spTree>
    <p:extLst>
      <p:ext uri="{BB962C8B-B14F-4D97-AF65-F5344CB8AC3E}">
        <p14:creationId xmlns:p14="http://schemas.microsoft.com/office/powerpoint/2010/main" val="32330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Chief complaints</a:t>
            </a:r>
            <a:endParaRPr lang="en-IN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50 year old male, a known case of type 2 diabetes mellitus</a:t>
            </a:r>
          </a:p>
          <a:p>
            <a:r>
              <a:rPr lang="en-IN" sz="2800" dirty="0" smtClean="0"/>
              <a:t>Presented with c/o recurrent episodes of syncope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427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442" y="395695"/>
            <a:ext cx="10998558" cy="61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Fasting blood sugar – 67 mg/dl</a:t>
            </a:r>
          </a:p>
          <a:p>
            <a:r>
              <a:rPr lang="en-IN" sz="2000" dirty="0" smtClean="0"/>
              <a:t>Post prandial blood sugar – 75 mg/dl</a:t>
            </a:r>
          </a:p>
          <a:p>
            <a:r>
              <a:rPr lang="en-IN" sz="2000" dirty="0" smtClean="0"/>
              <a:t>Thyroid function tests – </a:t>
            </a:r>
            <a:r>
              <a:rPr lang="en-IN" sz="2000" dirty="0" err="1" smtClean="0"/>
              <a:t>Euthyroid</a:t>
            </a:r>
            <a:endParaRPr lang="en-IN" sz="2000" dirty="0" smtClean="0"/>
          </a:p>
          <a:p>
            <a:r>
              <a:rPr lang="en-IN" sz="2000" dirty="0" smtClean="0"/>
              <a:t>Echocardiogram – 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 ejection fraction – 76%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 bradycardia during study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			     no regional wall motion abnormality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 other parameters normal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317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Provisional Diagnosis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0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sz="2000" b="1" i="1" dirty="0" smtClean="0">
                <a:solidFill>
                  <a:srgbClr val="002060"/>
                </a:solidFill>
              </a:rPr>
              <a:t>COMPLETE HEART BLOCK – STOKES ADAM ATTACK </a:t>
            </a:r>
          </a:p>
          <a:p>
            <a:pPr marL="0" indent="0">
              <a:buNone/>
            </a:pPr>
            <a:r>
              <a:rPr lang="en-IN" sz="2000" b="1" i="1" dirty="0">
                <a:solidFill>
                  <a:srgbClr val="002060"/>
                </a:solidFill>
              </a:rPr>
              <a:t> </a:t>
            </a:r>
            <a:r>
              <a:rPr lang="en-IN" sz="2000" b="1" i="1" dirty="0" smtClean="0">
                <a:solidFill>
                  <a:srgbClr val="002060"/>
                </a:solidFill>
              </a:rPr>
              <a:t>   POSSIBLY DUE TO  ?MYOCARDITIS  FOLLOWING VARICELLA </a:t>
            </a:r>
            <a:endParaRPr lang="en-IN" sz="2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94" y="3577462"/>
            <a:ext cx="3333750" cy="3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TREATMENT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313905"/>
            <a:ext cx="8915400" cy="377762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T. </a:t>
            </a:r>
            <a:r>
              <a:rPr lang="en-IN" sz="2400" dirty="0" err="1" smtClean="0"/>
              <a:t>Orciprenaline</a:t>
            </a:r>
            <a:r>
              <a:rPr lang="en-IN" sz="2400" dirty="0" smtClean="0"/>
              <a:t> 10 mg    6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hourly</a:t>
            </a:r>
          </a:p>
          <a:p>
            <a:r>
              <a:rPr lang="en-IN" sz="2400" dirty="0" smtClean="0"/>
              <a:t>Inj. Dexamethasone 8 mg </a:t>
            </a:r>
            <a:r>
              <a:rPr lang="en-IN" sz="2400" dirty="0" err="1" smtClean="0"/>
              <a:t>i.m</a:t>
            </a:r>
            <a:r>
              <a:rPr lang="en-IN" sz="2400" dirty="0" smtClean="0"/>
              <a:t> BD</a:t>
            </a:r>
          </a:p>
          <a:p>
            <a:r>
              <a:rPr lang="en-IN" sz="2400" dirty="0" smtClean="0"/>
              <a:t>Inj. Atropine 2cc </a:t>
            </a:r>
            <a:r>
              <a:rPr lang="en-IN" sz="2400" dirty="0" err="1" smtClean="0"/>
              <a:t>i.v</a:t>
            </a:r>
            <a:r>
              <a:rPr lang="en-IN" sz="2400" dirty="0" smtClean="0"/>
              <a:t> S.O.S</a:t>
            </a: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982" y="4063372"/>
            <a:ext cx="358602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Follow up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i="1" dirty="0" smtClean="0">
                <a:solidFill>
                  <a:schemeClr val="tx1"/>
                </a:solidFill>
              </a:rPr>
              <a:t>No further </a:t>
            </a:r>
            <a:r>
              <a:rPr lang="en-IN" sz="2400" b="1" i="1" dirty="0" err="1" smtClean="0">
                <a:solidFill>
                  <a:schemeClr val="tx1"/>
                </a:solidFill>
              </a:rPr>
              <a:t>syncopal</a:t>
            </a:r>
            <a:r>
              <a:rPr lang="en-IN" sz="2400" b="1" i="1" dirty="0" smtClean="0">
                <a:solidFill>
                  <a:schemeClr val="tx1"/>
                </a:solidFill>
              </a:rPr>
              <a:t> attacks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2" y="2949262"/>
            <a:ext cx="4932608" cy="29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REPEAT ECG </a:t>
            </a:r>
            <a:endParaRPr lang="en-IN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586" y="1264555"/>
            <a:ext cx="10315977" cy="5299987"/>
          </a:xfrm>
        </p:spPr>
      </p:pic>
    </p:spTree>
    <p:extLst>
      <p:ext uri="{BB962C8B-B14F-4D97-AF65-F5344CB8AC3E}">
        <p14:creationId xmlns:p14="http://schemas.microsoft.com/office/powerpoint/2010/main" val="16492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605" y="624110"/>
            <a:ext cx="9994007" cy="6008510"/>
          </a:xfrm>
        </p:spPr>
      </p:pic>
    </p:spTree>
    <p:extLst>
      <p:ext uri="{BB962C8B-B14F-4D97-AF65-F5344CB8AC3E}">
        <p14:creationId xmlns:p14="http://schemas.microsoft.com/office/powerpoint/2010/main" val="27268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3347" y="276551"/>
            <a:ext cx="9315450" cy="6356069"/>
          </a:xfrm>
        </p:spPr>
      </p:pic>
    </p:spTree>
    <p:extLst>
      <p:ext uri="{BB962C8B-B14F-4D97-AF65-F5344CB8AC3E}">
        <p14:creationId xmlns:p14="http://schemas.microsoft.com/office/powerpoint/2010/main" val="14948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726" y="772733"/>
            <a:ext cx="10581012" cy="5847010"/>
          </a:xfrm>
        </p:spPr>
      </p:pic>
    </p:spTree>
    <p:extLst>
      <p:ext uri="{BB962C8B-B14F-4D97-AF65-F5344CB8AC3E}">
        <p14:creationId xmlns:p14="http://schemas.microsoft.com/office/powerpoint/2010/main" val="14908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AIM OF THE PRESENTATION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i="1" dirty="0" smtClean="0">
                <a:solidFill>
                  <a:schemeClr val="tx1"/>
                </a:solidFill>
              </a:rPr>
              <a:t>RARITY OF THE CASE .</a:t>
            </a:r>
            <a:endParaRPr lang="en-IN" sz="24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482" y="2627290"/>
            <a:ext cx="2837130" cy="28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History of presenting illness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166" y="2133600"/>
            <a:ext cx="9289446" cy="3777622"/>
          </a:xfrm>
        </p:spPr>
        <p:txBody>
          <a:bodyPr>
            <a:normAutofit/>
          </a:bodyPr>
          <a:lstStyle/>
          <a:p>
            <a:r>
              <a:rPr lang="en-IN" sz="2000" dirty="0" smtClean="0"/>
              <a:t>c/o </a:t>
            </a:r>
            <a:r>
              <a:rPr lang="en-IN" sz="2000" dirty="0" err="1" smtClean="0"/>
              <a:t>syncopal</a:t>
            </a:r>
            <a:r>
              <a:rPr lang="en-IN" sz="2000" dirty="0" smtClean="0"/>
              <a:t> attacks –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4 episodes in the last 2 weeks</a:t>
            </a:r>
          </a:p>
          <a:p>
            <a:pPr marL="0" indent="0">
              <a:buNone/>
            </a:pPr>
            <a:r>
              <a:rPr lang="en-IN" sz="2000" dirty="0" smtClean="0"/>
              <a:t>                              each episode lasts for 2-3 minute         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regained consciousness immediately after the episode                             </a:t>
            </a:r>
          </a:p>
          <a:p>
            <a:pPr marL="0" indent="0">
              <a:buNone/>
            </a:pPr>
            <a:r>
              <a:rPr lang="en-IN" sz="2000" dirty="0" smtClean="0"/>
              <a:t>                              Not associated with exertion/ cough/ micturition</a:t>
            </a:r>
          </a:p>
          <a:p>
            <a:pPr marL="0" indent="0">
              <a:buNone/>
            </a:pPr>
            <a:r>
              <a:rPr lang="en-IN" sz="2000" dirty="0" smtClean="0"/>
              <a:t>                              No aggravating/relieving factors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320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171766"/>
            <a:ext cx="6662522" cy="355487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7200" dirty="0" smtClean="0">
                <a:solidFill>
                  <a:srgbClr val="FF0000"/>
                </a:solidFill>
              </a:rPr>
              <a:t>THANK YOU </a:t>
            </a:r>
            <a:r>
              <a:rPr lang="en-IN" sz="7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</a:t>
            </a:r>
            <a:endParaRPr lang="en-I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 h/o seizures</a:t>
            </a:r>
          </a:p>
          <a:p>
            <a:r>
              <a:rPr lang="en-IN" dirty="0" smtClean="0"/>
              <a:t>No h/o involuntary micturition/ defecation</a:t>
            </a:r>
          </a:p>
          <a:p>
            <a:r>
              <a:rPr lang="en-IN" dirty="0" smtClean="0"/>
              <a:t>No h/o headache</a:t>
            </a:r>
          </a:p>
          <a:p>
            <a:r>
              <a:rPr lang="en-IN" dirty="0" smtClean="0"/>
              <a:t>No h/o tinnitus / hard of hearing</a:t>
            </a:r>
          </a:p>
          <a:p>
            <a:r>
              <a:rPr lang="en-IN" dirty="0" smtClean="0"/>
              <a:t>No h/o chest pain</a:t>
            </a:r>
          </a:p>
          <a:p>
            <a:r>
              <a:rPr lang="en-IN" dirty="0" smtClean="0"/>
              <a:t>No h/o palpitations</a:t>
            </a:r>
          </a:p>
          <a:p>
            <a:r>
              <a:rPr lang="en-IN" dirty="0" smtClean="0"/>
              <a:t>No h/o breathlessness</a:t>
            </a:r>
          </a:p>
          <a:p>
            <a:r>
              <a:rPr lang="en-IN" dirty="0" smtClean="0"/>
              <a:t>No h/o decreased urine output/ abdominal distension / leg swelling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45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No h/o cough with expectoration</a:t>
            </a:r>
          </a:p>
          <a:p>
            <a:r>
              <a:rPr lang="en-IN" sz="2000" dirty="0" smtClean="0"/>
              <a:t>No h/o fever</a:t>
            </a:r>
          </a:p>
          <a:p>
            <a:r>
              <a:rPr lang="en-IN" sz="2000" dirty="0" smtClean="0"/>
              <a:t>No h/o head injury</a:t>
            </a:r>
          </a:p>
          <a:p>
            <a:r>
              <a:rPr lang="en-IN" sz="2000" dirty="0" smtClean="0"/>
              <a:t>No h/o weakness of limbs</a:t>
            </a:r>
          </a:p>
          <a:p>
            <a:r>
              <a:rPr lang="en-IN" sz="2000" dirty="0" smtClean="0"/>
              <a:t>No h/o difficulty in walking</a:t>
            </a:r>
          </a:p>
          <a:p>
            <a:r>
              <a:rPr lang="en-IN" sz="2000" dirty="0" smtClean="0"/>
              <a:t>No h/o tremors</a:t>
            </a:r>
          </a:p>
          <a:p>
            <a:r>
              <a:rPr lang="en-IN" sz="2000" dirty="0" smtClean="0"/>
              <a:t>No h/o loss of weight /loss of </a:t>
            </a:r>
            <a:r>
              <a:rPr lang="en-IN" sz="2000" dirty="0" err="1" smtClean="0"/>
              <a:t>apetite</a:t>
            </a:r>
            <a:endParaRPr lang="en-IN" sz="2000" dirty="0" smtClean="0"/>
          </a:p>
          <a:p>
            <a:r>
              <a:rPr lang="en-IN" sz="2000" dirty="0" smtClean="0"/>
              <a:t>No h/o rashes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533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913" y="450761"/>
            <a:ext cx="8911687" cy="1280890"/>
          </a:xfrm>
        </p:spPr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Past history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H/o chicken pox – 20 days back, not treated</a:t>
            </a:r>
          </a:p>
          <a:p>
            <a:r>
              <a:rPr lang="en-IN" sz="2000" dirty="0" smtClean="0"/>
              <a:t>k/c/o type 2 diabetes mellitus on </a:t>
            </a:r>
            <a:r>
              <a:rPr lang="en-IN" sz="2000" dirty="0" err="1" smtClean="0"/>
              <a:t>T.Metformin</a:t>
            </a:r>
            <a:r>
              <a:rPr lang="en-IN" sz="2000" dirty="0" smtClean="0"/>
              <a:t> 1 BD for the past 8 years</a:t>
            </a:r>
          </a:p>
          <a:p>
            <a:r>
              <a:rPr lang="en-IN" sz="2000" dirty="0" smtClean="0"/>
              <a:t>Not a k/c/o SHTN/ TB / Bronchial asthma / CAD/ seizures</a:t>
            </a:r>
            <a:endParaRPr lang="en-IN" sz="2000" dirty="0"/>
          </a:p>
        </p:txBody>
      </p:sp>
      <p:pic>
        <p:nvPicPr>
          <p:cNvPr id="4" name="Picture 2" descr="C:\Users\Pragatheesh\Music\cll\past histo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42" y="1899076"/>
            <a:ext cx="1964871" cy="3592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Personal history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Not a smoker</a:t>
            </a:r>
          </a:p>
          <a:p>
            <a:r>
              <a:rPr lang="en-IN" sz="2400" dirty="0" smtClean="0"/>
              <a:t>Not an alcoholic</a:t>
            </a:r>
          </a:p>
          <a:p>
            <a:r>
              <a:rPr lang="en-IN" sz="2400" dirty="0" smtClean="0"/>
              <a:t>Bowel and bladder habits normal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320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 smtClean="0">
                <a:solidFill>
                  <a:srgbClr val="FF0000"/>
                </a:solidFill>
              </a:rPr>
              <a:t>Family history</a:t>
            </a:r>
            <a:endParaRPr lang="en-IN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 </a:t>
            </a:r>
            <a:r>
              <a:rPr lang="en-IN" sz="2800" dirty="0"/>
              <a:t>h</a:t>
            </a:r>
            <a:r>
              <a:rPr lang="en-IN" sz="2800" dirty="0" smtClean="0"/>
              <a:t>/o chicken pox infection in the family members in the recent past.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8100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GENERAL EXAMINATION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1983346"/>
            <a:ext cx="8761412" cy="4036454"/>
          </a:xfrm>
        </p:spPr>
        <p:txBody>
          <a:bodyPr>
            <a:normAutofit/>
          </a:bodyPr>
          <a:lstStyle/>
          <a:p>
            <a:r>
              <a:rPr lang="en-IN" sz="2800" dirty="0" smtClean="0"/>
              <a:t>Conscious</a:t>
            </a:r>
          </a:p>
          <a:p>
            <a:r>
              <a:rPr lang="en-IN" sz="2800" dirty="0" smtClean="0"/>
              <a:t>Oriented</a:t>
            </a:r>
          </a:p>
          <a:p>
            <a:r>
              <a:rPr lang="en-IN" sz="2800" dirty="0" smtClean="0"/>
              <a:t>Afebrile</a:t>
            </a:r>
          </a:p>
          <a:p>
            <a:r>
              <a:rPr lang="en-IN" sz="2800" dirty="0" smtClean="0"/>
              <a:t>Not dyspnoeic / not </a:t>
            </a:r>
            <a:r>
              <a:rPr lang="en-IN" sz="2800" dirty="0" err="1" smtClean="0"/>
              <a:t>tachypnoeic</a:t>
            </a:r>
            <a:endParaRPr lang="en-IN" sz="2800" dirty="0" smtClean="0"/>
          </a:p>
          <a:p>
            <a:r>
              <a:rPr lang="en-IN" sz="2800" dirty="0" smtClean="0"/>
              <a:t>No pallor</a:t>
            </a:r>
          </a:p>
          <a:p>
            <a:r>
              <a:rPr lang="en-IN" sz="2800" dirty="0" smtClean="0"/>
              <a:t>No icterus/ cyanosis/ clubbing/ pedal </a:t>
            </a:r>
            <a:r>
              <a:rPr lang="en-IN" sz="2800" dirty="0" err="1" smtClean="0"/>
              <a:t>edema</a:t>
            </a:r>
            <a:endParaRPr lang="en-IN" sz="2800" dirty="0" smtClean="0"/>
          </a:p>
          <a:p>
            <a:r>
              <a:rPr lang="en-IN" sz="2800" dirty="0" smtClean="0"/>
              <a:t>No generalised lymphadenopathy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793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190</TotalTime>
  <Words>564</Words>
  <Application>Microsoft Office PowerPoint</Application>
  <PresentationFormat>Widescreen</PresentationFormat>
  <Paragraphs>123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Aldhabi</vt:lpstr>
      <vt:lpstr>Arial</vt:lpstr>
      <vt:lpstr>Century Gothic</vt:lpstr>
      <vt:lpstr>Wingdings</vt:lpstr>
      <vt:lpstr>Wingdings 3</vt:lpstr>
      <vt:lpstr>Wisp</vt:lpstr>
      <vt:lpstr>A RARE CAUSE FOR COMPLETE HEART BLOCK</vt:lpstr>
      <vt:lpstr>Chief complaints</vt:lpstr>
      <vt:lpstr>History of presenting illness</vt:lpstr>
      <vt:lpstr>PowerPoint Presentation</vt:lpstr>
      <vt:lpstr>PowerPoint Presentation</vt:lpstr>
      <vt:lpstr>Past history</vt:lpstr>
      <vt:lpstr>Personal history</vt:lpstr>
      <vt:lpstr>Family history</vt:lpstr>
      <vt:lpstr>GENERAL EXAMINATION</vt:lpstr>
      <vt:lpstr>PowerPoint Presentation</vt:lpstr>
      <vt:lpstr>PowerPoint Presentation</vt:lpstr>
      <vt:lpstr>PowerPoint Presentation</vt:lpstr>
      <vt:lpstr>VITALS</vt:lpstr>
      <vt:lpstr>SYSTEM EXAMINATION</vt:lpstr>
      <vt:lpstr>PowerPoint Presentation</vt:lpstr>
      <vt:lpstr>INVESTIGATIONS</vt:lpstr>
      <vt:lpstr>Biochemistry </vt:lpstr>
      <vt:lpstr>PowerPoint Presentation</vt:lpstr>
      <vt:lpstr>ECG on admission</vt:lpstr>
      <vt:lpstr>PowerPoint Presentation</vt:lpstr>
      <vt:lpstr>PowerPoint Presentation</vt:lpstr>
      <vt:lpstr>Provisional Diagnosis</vt:lpstr>
      <vt:lpstr>TREATMENT</vt:lpstr>
      <vt:lpstr>Follow up </vt:lpstr>
      <vt:lpstr>REPEAT ECG </vt:lpstr>
      <vt:lpstr>PowerPoint Presentation</vt:lpstr>
      <vt:lpstr>PowerPoint Presentation</vt:lpstr>
      <vt:lpstr>PowerPoint Presentation</vt:lpstr>
      <vt:lpstr>AIM OF THE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RARE CAUSE FOR COMPLETE HEART BLOCK</dc:title>
  <dc:creator>Windows User</dc:creator>
  <cp:lastModifiedBy>Paul Joy</cp:lastModifiedBy>
  <cp:revision>16</cp:revision>
  <dcterms:created xsi:type="dcterms:W3CDTF">2017-01-31T13:49:14Z</dcterms:created>
  <dcterms:modified xsi:type="dcterms:W3CDTF">2017-02-01T09:29:50Z</dcterms:modified>
</cp:coreProperties>
</file>