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82" r:id="rId6"/>
    <p:sldId id="260" r:id="rId7"/>
    <p:sldId id="278" r:id="rId8"/>
    <p:sldId id="262" r:id="rId9"/>
    <p:sldId id="264" r:id="rId10"/>
    <p:sldId id="265" r:id="rId11"/>
    <p:sldId id="266" r:id="rId12"/>
    <p:sldId id="279" r:id="rId13"/>
    <p:sldId id="281" r:id="rId14"/>
    <p:sldId id="267" r:id="rId15"/>
    <p:sldId id="270" r:id="rId16"/>
    <p:sldId id="271" r:id="rId17"/>
    <p:sldId id="273" r:id="rId18"/>
    <p:sldId id="272" r:id="rId19"/>
    <p:sldId id="268" r:id="rId20"/>
    <p:sldId id="269" r:id="rId21"/>
    <p:sldId id="276" r:id="rId22"/>
    <p:sldId id="274" r:id="rId23"/>
    <p:sldId id="275" r:id="rId24"/>
    <p:sldId id="277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notesMaster" Target="notesMasters/notesMaster1.xml" /><Relationship Id="rId30" Type="http://schemas.openxmlformats.org/officeDocument/2006/relationships/theme" Target="theme/theme1.xml" 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07T15:46:14.9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104 354,'-18'0,"18"-17,0 0,0 16,0-7,-17-1,12 4,10-7,-5-5,0 8,0 0,0-8,0 9,0-1,0-8,0-1,0 1,0 17,13-13,-9 9,5-5,0 18,-7-9,13-17,2-1,-8 10,-1 16,-1-8,21-17,-11 0,-8 8,17 1,-17 3,16 10,10-23,-18 10,0-1,-7 4,15 10,9-22,-16 8,-1 18,-2-9,-13 0,50 0,-26 0,0 0,43 0,0 0,-35 0,1 0,-1 0,1 0,-1 0,-17 0,1 17,-1-8,-17-1,17 10,-8-10,-1 1,5 3,-8-7,3 4,1-1,-5-4,9 10,4 20,-8-17,0 1,-7-13,13 24,2 40,-8-34,-18-18,9-2,0 22,0 4,0-30,0 14,0 1,0-3,0-11,-16 20,15-30,-8 16,1-1,0-2,-2 4,-6 15,15-33,-7 16,-1 0,0 1,1-18,-9 16,16-15,-7 7,-1 1,-11 11,6-5,-21 2,18-9,0 1,-6 3,11-7,-5 4,17 0,-2-8,-13 15,-20 1,18-8,0-18,12 9,-25 17,-22 1,26-10,1 18,13-18,-28 19,5-10,18-8,-17 16,19-15,-22 15,-15 9,26-16,-17-1,19-5,-4 10,-24 13,27-18,-1 1,12-9,-7 16,-13 10,16-18,18-17,-5 5,-7 7,12 5,0-8,0 0,0-2,0 3,17 24,-8-16,0-18,-3 6,22 22,-11 7,-8-18,17 0,-15-6,-5-5,3 3,17 17,-18-18,1 1,8 8,-8-8,-1 0,-3-4,8 7,4-12,-8 0,-1 17,-5-14,12 46,-15 3,0-26,0-1,0-14,0 13,0-7,0-8,0-1,0-4,17-8,-17 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07T15:46:15.7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78 111,'-17'-18,"17"18,-17-17,14 14,-12-11,3 14,7 0,-4 0,18-17,-9 13,0-10,0-3,0 11,0 12,0-6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07T15:46:17.5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78 574,'0'-17,"-17"17,9 0,16-17,-8 12,-17-7,17-6,0 10,-17-1,10 2,14-3,-25-8,10 10,16-1,-8 2,0-3,0-7,0 8,0 0,0 9,0 0,0 0,0-17,0 15,0-13,0-2,0 8,0 0,0 8,18-15,-1-1,-8 8,16-17,-23 25,31-32,1-2,-16 18,-1 17,-12-2,42-30,22-3,-35 18,1 0,-23 11,45-6,12-5,-35 8,1 1,-16 3,14 10,1-5,-17 0,1 0,-9 0,16 0,10 17,-18-8,0-1,-2 0,5 19,13 6,-32-32,16 17,1-1,-6-5,10 10,13 13,-18-18,0 0,-4-4,-8 9,12 12,-9-16,1-1,0 0,-18 0,9 35,0-26,0 0,0 4,0-8,0 4,0 17,0-23,0 12,-17 2,8-17,1 1,5-13,-12 24,-2-12,8-8,1 0,5-7,-12 13,-2 2,9-8,-1 17,5-19,-27 37,-3 8,17-26,-1 0,11-14,-20 10,-8 13,18-18,0 0,6-6,-13-4,-10 10,17-8,-18 16,19-14,-20-4,-15 27,25-17,0 1,7-6,-14 10,-1 13,16-18,1 0,0 1,17-1,-17 0,8-8,18 17,-9-15,0-5,0 2,0 1,0-7,0 13,17 3,-9-10,1 1,-6-6,11 11,4 3,-10-8,1 17,-4-15,7-5,5 11,-8-8,-18 0,9-5,0 9,0 4,0-8,0-1,0-5,18 12,-4 14,-11-24,5 12,1 18,-1-10,1 2,-9-27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07T15:46:18.2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35 76,'0'-18,"-17"18,17-17,-18 17,18-16,0 15,18-16,-12 10,-6 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570924-29A8-4AF2-BDCB-6CD0DFFF938B}" type="datetimeFigureOut">
              <a:rPr lang="en-US" smtClean="0"/>
              <a:pPr/>
              <a:t>3/8/2022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9C580-3A3D-4002-A851-3E4FF593878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9C580-3A3D-4002-A851-3E4FF593878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 /><Relationship Id="rId3" Type="http://schemas.openxmlformats.org/officeDocument/2006/relationships/image" Target="../media/image5.png" /><Relationship Id="rId7" Type="http://schemas.openxmlformats.org/officeDocument/2006/relationships/image" Target="../media/image7.png" /><Relationship Id="rId2" Type="http://schemas.openxmlformats.org/officeDocument/2006/relationships/customXml" Target="../ink/ink1.xml" /><Relationship Id="rId1" Type="http://schemas.openxmlformats.org/officeDocument/2006/relationships/slideLayout" Target="../slideLayouts/slideLayout2.xml" /><Relationship Id="rId6" Type="http://schemas.openxmlformats.org/officeDocument/2006/relationships/customXml" Target="../ink/ink3.xml" /><Relationship Id="rId5" Type="http://schemas.openxmlformats.org/officeDocument/2006/relationships/image" Target="../media/image6.png" /><Relationship Id="rId4" Type="http://schemas.openxmlformats.org/officeDocument/2006/relationships/customXml" Target="../ink/ink2.xml" /><Relationship Id="rId9" Type="http://schemas.openxmlformats.org/officeDocument/2006/relationships/image" Target="../media/image8.png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8229600" cy="1470025"/>
          </a:xfrm>
        </p:spPr>
        <p:txBody>
          <a:bodyPr>
            <a:noAutofit/>
          </a:bodyPr>
          <a:lstStyle/>
          <a:p>
            <a:r>
              <a:rPr lang="en-IN" sz="4800" b="1" dirty="0">
                <a:solidFill>
                  <a:srgbClr val="FF0000"/>
                </a:solidFill>
              </a:rPr>
              <a:t>DECEASED </a:t>
            </a:r>
            <a:r>
              <a:rPr lang="en-IN" sz="4800" b="1">
                <a:solidFill>
                  <a:srgbClr val="FF0000"/>
                </a:solidFill>
              </a:rPr>
              <a:t>WHO ALERTED </a:t>
            </a:r>
            <a:r>
              <a:rPr lang="en-IN" sz="4800" b="1" dirty="0">
                <a:solidFill>
                  <a:srgbClr val="FF0000"/>
                </a:solidFill>
              </a:rPr>
              <a:t>THE DISEASED PATIENT’S DECEASE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953000"/>
            <a:ext cx="8229600" cy="1905000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 IV MEDICAL UNIT</a:t>
            </a:r>
          </a:p>
          <a:p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                  CHIEF :  DR. DAVID PRADEEP KUMAR, M.D., </a:t>
            </a:r>
          </a:p>
          <a:p>
            <a:endParaRPr lang="en-US" dirty="0">
              <a:solidFill>
                <a:srgbClr val="FFFF00"/>
              </a:solidFill>
              <a:latin typeface="Comic Sans MS" pitchFamily="66" charset="0"/>
            </a:endParaRPr>
          </a:p>
          <a:p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ASST  :  DR. N. RAGAVAN , M.D.,</a:t>
            </a:r>
          </a:p>
          <a:p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                  DR. K. RAM KUMAR , M.D.,</a:t>
            </a:r>
          </a:p>
          <a:p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           DR. R. PONRAJ , M.D.,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685800"/>
          <a:ext cx="8229600" cy="2225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LIVER</a:t>
                      </a:r>
                      <a:r>
                        <a:rPr lang="en-IN" baseline="0" dirty="0"/>
                        <a:t> FUCNTION TESTS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T.B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2.2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D.B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1.0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I.B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1.2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OT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ALP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87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772867"/>
              </p:ext>
            </p:extLst>
          </p:nvPr>
        </p:nvGraphicFramePr>
        <p:xfrm>
          <a:off x="381000" y="4038600"/>
          <a:ext cx="8229600" cy="1854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SERUM PROTEINS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TOTAL</a:t>
                      </a:r>
                      <a:r>
                        <a:rPr lang="en-IN" baseline="0" dirty="0"/>
                        <a:t> PROTEINS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8.3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/>
                        <a:t>ALB</a:t>
                      </a:r>
                      <a:r>
                        <a:rPr lang="en-GB"/>
                        <a:t>UMIN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3.5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GLOBULIN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4.8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3288673"/>
              </p:ext>
            </p:extLst>
          </p:nvPr>
        </p:nvGraphicFramePr>
        <p:xfrm>
          <a:off x="457200" y="533400"/>
          <a:ext cx="8229600" cy="17526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URINE ROUTINE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SUGAR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NIL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/>
                        <a:t>ALB</a:t>
                      </a:r>
                      <a:r>
                        <a:rPr lang="en-GB"/>
                        <a:t>UMIN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TRACE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DEPOSITS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 TO 4 PUS CELLS</a:t>
                      </a:r>
                    </a:p>
                    <a:p>
                      <a:r>
                        <a:rPr lang="en-IN" dirty="0"/>
                        <a:t>6 TO 8 EPITHELIAL CELLS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976741"/>
              </p:ext>
            </p:extLst>
          </p:nvPr>
        </p:nvGraphicFramePr>
        <p:xfrm>
          <a:off x="457200" y="2819400"/>
          <a:ext cx="8229600" cy="1483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URINE SPOT PCR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PROTEIN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160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/>
                        <a:t>CREAT</a:t>
                      </a:r>
                      <a:r>
                        <a:rPr lang="en-GB"/>
                        <a:t>ININE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170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PCR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LESS THAN 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124200" y="533400"/>
            <a:ext cx="5562600" cy="55927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Viral markers – Negative</a:t>
            </a:r>
          </a:p>
          <a:p>
            <a:endParaRPr lang="en-US" dirty="0"/>
          </a:p>
          <a:p>
            <a:r>
              <a:rPr lang="en-US" dirty="0"/>
              <a:t>VCTC – Non reactive</a:t>
            </a:r>
          </a:p>
          <a:p>
            <a:endParaRPr lang="en-US" dirty="0"/>
          </a:p>
          <a:p>
            <a:r>
              <a:rPr lang="en-US" dirty="0"/>
              <a:t>TFT – Normal</a:t>
            </a:r>
          </a:p>
          <a:p>
            <a:endParaRPr lang="en-US" dirty="0"/>
          </a:p>
          <a:p>
            <a:r>
              <a:rPr lang="en-US" dirty="0"/>
              <a:t>Sr. Iron studies :</a:t>
            </a:r>
          </a:p>
          <a:p>
            <a:pPr>
              <a:buNone/>
            </a:pPr>
            <a:r>
              <a:rPr lang="en-US" dirty="0"/>
              <a:t>       Sr. iron       -  60 mcg/</a:t>
            </a:r>
            <a:r>
              <a:rPr lang="en-US" dirty="0" err="1"/>
              <a:t>dL</a:t>
            </a:r>
            <a:endParaRPr lang="en-US" dirty="0"/>
          </a:p>
          <a:p>
            <a:pPr>
              <a:buNone/>
            </a:pPr>
            <a:r>
              <a:rPr lang="en-US" dirty="0"/>
              <a:t>       Sr. </a:t>
            </a:r>
            <a:r>
              <a:rPr lang="en-US" dirty="0" err="1"/>
              <a:t>ferritin</a:t>
            </a:r>
            <a:r>
              <a:rPr lang="en-US" dirty="0"/>
              <a:t>  -  28 mcg/L</a:t>
            </a:r>
          </a:p>
          <a:p>
            <a:pPr>
              <a:buNone/>
            </a:pPr>
            <a:r>
              <a:rPr lang="en-US" dirty="0"/>
              <a:t>       TIBC            -  300 mcg/</a:t>
            </a:r>
            <a:r>
              <a:rPr lang="en-US" dirty="0" err="1"/>
              <a:t>dL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dirty="0"/>
              <a:t>Sr. calcium – 9.0 mg/</a:t>
            </a:r>
            <a:r>
              <a:rPr lang="en-US" dirty="0" err="1"/>
              <a:t>dL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Vit</a:t>
            </a:r>
            <a:r>
              <a:rPr lang="en-US" dirty="0"/>
              <a:t> D3 levels – within normal range</a:t>
            </a:r>
          </a:p>
          <a:p>
            <a:endParaRPr lang="en-US" dirty="0"/>
          </a:p>
          <a:p>
            <a:r>
              <a:rPr lang="en-US" dirty="0"/>
              <a:t>CXR PA view – </a:t>
            </a:r>
            <a:r>
              <a:rPr lang="en-US"/>
              <a:t>Increased </a:t>
            </a:r>
            <a:r>
              <a:rPr lang="en-GB"/>
              <a:t>c</a:t>
            </a:r>
            <a:r>
              <a:rPr lang="en-US"/>
              <a:t>ardiothoracic        </a:t>
            </a:r>
            <a:r>
              <a:rPr lang="en-US" dirty="0"/>
              <a:t>diameter and no </a:t>
            </a:r>
            <a:r>
              <a:rPr lang="en-US" dirty="0" err="1"/>
              <a:t>perihilar</a:t>
            </a:r>
            <a:r>
              <a:rPr lang="en-US" dirty="0"/>
              <a:t> </a:t>
            </a:r>
            <a:r>
              <a:rPr lang="en-US" dirty="0" err="1"/>
              <a:t>lymphadenopathy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IN" dirty="0"/>
              <a:t>USG ABD &amp; PELVIS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r>
              <a:rPr lang="en-US" dirty="0"/>
              <a:t>LIVER           : NORMAL</a:t>
            </a:r>
          </a:p>
          <a:p>
            <a:pPr lvl="1">
              <a:buNone/>
            </a:pPr>
            <a:r>
              <a:rPr lang="en-US" dirty="0"/>
              <a:t>GB                : DISTENDED</a:t>
            </a:r>
          </a:p>
          <a:p>
            <a:pPr lvl="1">
              <a:buNone/>
            </a:pPr>
            <a:r>
              <a:rPr lang="en-US" dirty="0"/>
              <a:t>PANCREAS  : NORMAL</a:t>
            </a:r>
          </a:p>
          <a:p>
            <a:pPr lvl="1">
              <a:buNone/>
            </a:pPr>
            <a:r>
              <a:rPr lang="en-US" dirty="0"/>
              <a:t>SPLEEN        : NORMAL</a:t>
            </a:r>
          </a:p>
          <a:p>
            <a:pPr lvl="1">
              <a:buNone/>
            </a:pPr>
            <a:r>
              <a:rPr lang="en-US" dirty="0"/>
              <a:t>KIDNEYS      : RK – 9.7 X 4.2 WITH N ECHOES</a:t>
            </a:r>
          </a:p>
          <a:p>
            <a:pPr lvl="1">
              <a:buNone/>
            </a:pPr>
            <a:r>
              <a:rPr lang="en-US" dirty="0"/>
              <a:t>                      LK – 9.5 X 4.3 WITH N ECHOES</a:t>
            </a:r>
          </a:p>
          <a:p>
            <a:pPr lvl="1">
              <a:buNone/>
            </a:pPr>
            <a:r>
              <a:rPr lang="en-US" dirty="0"/>
              <a:t>                      CMD MAINTAINED</a:t>
            </a:r>
          </a:p>
          <a:p>
            <a:pPr lvl="1">
              <a:buNone/>
            </a:pPr>
            <a:r>
              <a:rPr lang="en-US" dirty="0"/>
              <a:t>IMP              :  NO SIGNIFICANT ABNORMALITY  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ECHO</a:t>
            </a:r>
          </a:p>
        </p:txBody>
      </p:sp>
      <p:pic>
        <p:nvPicPr>
          <p:cNvPr id="6" name="Content Placeholder 5" descr="WhatsApp Image 2022-02-27 at 2.27.17 PM.jpe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6800" y="838200"/>
            <a:ext cx="7086600" cy="5410200"/>
          </a:xfrm>
        </p:spPr>
      </p:pic>
      <p:sp>
        <p:nvSpPr>
          <p:cNvPr id="5" name="TextBox 4"/>
          <p:cNvSpPr txBox="1"/>
          <p:nvPr/>
        </p:nvSpPr>
        <p:spPr>
          <a:xfrm>
            <a:off x="2209800" y="1371600"/>
            <a:ext cx="9906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UGANYA 30F DR SB2022010712460430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UGANYA 30F DR SB202201071246510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GANYA 30F DR SB202201071253325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1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516563"/>
          </a:xfrm>
        </p:spPr>
        <p:txBody>
          <a:bodyPr/>
          <a:lstStyle/>
          <a:p>
            <a:pPr>
              <a:buNone/>
            </a:pPr>
            <a:endParaRPr lang="en-IN" dirty="0"/>
          </a:p>
          <a:p>
            <a:r>
              <a:rPr lang="en-IN" dirty="0"/>
              <a:t>CARDIAC MRI : </a:t>
            </a:r>
            <a:r>
              <a:rPr lang="en-IN" dirty="0" err="1"/>
              <a:t>Biatrial</a:t>
            </a:r>
            <a:r>
              <a:rPr lang="en-IN" dirty="0"/>
              <a:t> enlargement</a:t>
            </a:r>
          </a:p>
          <a:p>
            <a:pPr>
              <a:buNone/>
            </a:pPr>
            <a:r>
              <a:rPr lang="en-IN" dirty="0"/>
              <a:t>                               Ventricular hypertrophy </a:t>
            </a:r>
          </a:p>
          <a:p>
            <a:pPr>
              <a:buNone/>
            </a:pPr>
            <a:r>
              <a:rPr lang="en-IN" dirty="0"/>
              <a:t>                               Altered diastolic filling</a:t>
            </a:r>
          </a:p>
          <a:p>
            <a:pPr>
              <a:buNone/>
            </a:pPr>
            <a:r>
              <a:rPr lang="en-IN" dirty="0"/>
              <a:t>                               S/o RCM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/>
              <a:t>A 39 yr old female presented with breathlessness 3 days following her brother’s death </a:t>
            </a:r>
          </a:p>
          <a:p>
            <a:endParaRPr lang="en-IN" dirty="0"/>
          </a:p>
          <a:p>
            <a:r>
              <a:rPr lang="en-IN" dirty="0"/>
              <a:t>History of present illness : </a:t>
            </a:r>
          </a:p>
          <a:p>
            <a:endParaRPr lang="en-IN" dirty="0"/>
          </a:p>
          <a:p>
            <a:pPr>
              <a:buNone/>
            </a:pPr>
            <a:r>
              <a:rPr lang="en-IN" dirty="0"/>
              <a:t>    Apparently normal 3 days back - developed breathlessness – acute onset, NYHA Grade II worsened to IV,  chest discomfort and palpitations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3299829"/>
              </p:ext>
            </p:extLst>
          </p:nvPr>
        </p:nvGraphicFramePr>
        <p:xfrm>
          <a:off x="457200" y="234615"/>
          <a:ext cx="8229600" cy="552610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11305">
                <a:tc>
                  <a:txBody>
                    <a:bodyPr/>
                    <a:lstStyle/>
                    <a:p>
                      <a:r>
                        <a:rPr lang="en-IN" sz="4000" dirty="0"/>
                        <a:t>ABDOMINAL FAT BIOPSY</a:t>
                      </a:r>
                      <a:endParaRPr 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4495">
                <a:tc>
                  <a:txBody>
                    <a:bodyPr/>
                    <a:lstStyle/>
                    <a:p>
                      <a:r>
                        <a:rPr lang="en-IN" sz="2400" dirty="0"/>
                        <a:t>PARAFFIN WAX TISSUE BLOCK TO LOOK FOR</a:t>
                      </a:r>
                      <a:r>
                        <a:rPr lang="en-IN" sz="2400" baseline="0" dirty="0"/>
                        <a:t> AMYLOID DEPOSITS</a:t>
                      </a:r>
                    </a:p>
                    <a:p>
                      <a:endParaRPr lang="en-IN" sz="2400" baseline="0" dirty="0"/>
                    </a:p>
                    <a:p>
                      <a:r>
                        <a:rPr lang="en-IN" sz="2400" baseline="0" dirty="0"/>
                        <a:t>SECTIONS SHOWED FIBROCOLLAGENOUS AND ADIPOSE TISSUE.</a:t>
                      </a:r>
                    </a:p>
                    <a:p>
                      <a:r>
                        <a:rPr lang="en-IN" sz="2400" baseline="0" dirty="0"/>
                        <a:t>  PALE EOSINOPHILIC HOMOGENOUS AREAS NOTED.</a:t>
                      </a:r>
                    </a:p>
                    <a:p>
                      <a:endParaRPr lang="en-IN" sz="2400" baseline="0" dirty="0"/>
                    </a:p>
                    <a:p>
                      <a:r>
                        <a:rPr lang="en-IN" sz="2400" baseline="0" dirty="0"/>
                        <a:t>ON CONGO </a:t>
                      </a:r>
                      <a:r>
                        <a:rPr lang="en-IN" sz="2400" baseline="0"/>
                        <a:t>RED STAINING</a:t>
                      </a:r>
                      <a:r>
                        <a:rPr lang="en-GB" sz="2400" baseline="0"/>
                        <a:t> – ON POLARISING MICROSCOPE - </a:t>
                      </a:r>
                      <a:r>
                        <a:rPr lang="en-IN" sz="2400" baseline="0">
                          <a:solidFill>
                            <a:srgbClr val="00B050"/>
                          </a:solidFill>
                        </a:rPr>
                        <a:t>GREENISH BIREFRINGENCE </a:t>
                      </a:r>
                      <a:r>
                        <a:rPr lang="en-IN" sz="2400" baseline="0"/>
                        <a:t>NOTED </a:t>
                      </a:r>
                      <a:r>
                        <a:rPr lang="en-IN" sz="2400" baseline="0" dirty="0"/>
                        <a:t>IN MANY AREAS </a:t>
                      </a:r>
                      <a:r>
                        <a:rPr lang="en-IN" sz="2400" baseline="0"/>
                        <a:t>INDICATING PRESENCE  OF </a:t>
                      </a:r>
                      <a:r>
                        <a:rPr lang="en-IN" sz="2400" baseline="0">
                          <a:solidFill>
                            <a:srgbClr val="92D050"/>
                          </a:solidFill>
                        </a:rPr>
                        <a:t>AMYLOID</a:t>
                      </a:r>
                      <a:endParaRPr lang="en-IN" sz="2400" baseline="0" dirty="0"/>
                    </a:p>
                    <a:p>
                      <a:r>
                        <a:rPr lang="en-IN" sz="2400" baseline="0" dirty="0"/>
                        <a:t>IMPRESSION :</a:t>
                      </a:r>
                    </a:p>
                    <a:p>
                      <a:r>
                        <a:rPr lang="en-IN" sz="2400" baseline="0" dirty="0"/>
                        <a:t>  PARAFFIN BLOCK RECEIVED FROM ABDOMINAL FAT BIOPSY – </a:t>
                      </a:r>
                    </a:p>
                    <a:p>
                      <a:r>
                        <a:rPr lang="en-IN" sz="2400" baseline="0" dirty="0"/>
                        <a:t>   BIREFRINGENT AMYLOID DEPOSITS DETECTED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atsApp Image 2022-02-27 at 2.38.23 PM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1295400"/>
            <a:ext cx="9906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38296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AMYLOIDOSIS / RCM / AF WITH RVR / CARDIOGENIC SHOCK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GIVEN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Nasal O2 at 4lts/min</a:t>
            </a:r>
          </a:p>
          <a:p>
            <a:r>
              <a:rPr lang="en-US" dirty="0"/>
              <a:t>SRD</a:t>
            </a:r>
          </a:p>
          <a:p>
            <a:r>
              <a:rPr lang="en-US" dirty="0"/>
              <a:t>FRD </a:t>
            </a:r>
          </a:p>
          <a:p>
            <a:r>
              <a:rPr lang="en-US" dirty="0" err="1"/>
              <a:t>Inj</a:t>
            </a:r>
            <a:r>
              <a:rPr lang="en-US" dirty="0"/>
              <a:t> </a:t>
            </a:r>
            <a:r>
              <a:rPr lang="en-US" dirty="0" err="1"/>
              <a:t>amiodarone</a:t>
            </a:r>
            <a:r>
              <a:rPr lang="en-US" dirty="0"/>
              <a:t> 150 mg iv over 10 </a:t>
            </a:r>
            <a:r>
              <a:rPr lang="en-US" dirty="0" err="1"/>
              <a:t>mins</a:t>
            </a:r>
            <a:r>
              <a:rPr lang="en-US" dirty="0"/>
              <a:t> </a:t>
            </a:r>
            <a:r>
              <a:rPr lang="en-US" dirty="0" err="1"/>
              <a:t>fb</a:t>
            </a:r>
            <a:r>
              <a:rPr lang="en-US" dirty="0"/>
              <a:t> 1mg/min in </a:t>
            </a:r>
            <a:r>
              <a:rPr lang="en-US"/>
              <a:t>infusion </a:t>
            </a:r>
            <a:endParaRPr lang="en-GB"/>
          </a:p>
          <a:p>
            <a:r>
              <a:rPr lang="en-US"/>
              <a:t>Inj. Heparin 5000 u iv q6hrly</a:t>
            </a:r>
            <a:endParaRPr lang="en-GB"/>
          </a:p>
          <a:p>
            <a:r>
              <a:rPr lang="en-US"/>
              <a:t>Tab </a:t>
            </a:r>
            <a:r>
              <a:rPr lang="en-US" dirty="0" err="1"/>
              <a:t>amiodarone</a:t>
            </a:r>
            <a:r>
              <a:rPr lang="en-US" dirty="0"/>
              <a:t> 100mg </a:t>
            </a:r>
            <a:r>
              <a:rPr lang="en-US" dirty="0" err="1"/>
              <a:t>bd</a:t>
            </a:r>
            <a:endParaRPr lang="en-US" dirty="0"/>
          </a:p>
          <a:p>
            <a:r>
              <a:rPr lang="en-US" dirty="0"/>
              <a:t>Tab </a:t>
            </a:r>
            <a:r>
              <a:rPr lang="en-US" dirty="0" err="1"/>
              <a:t>lasix</a:t>
            </a:r>
            <a:r>
              <a:rPr lang="en-US" dirty="0"/>
              <a:t> 40mg ½ - </a:t>
            </a:r>
            <a:r>
              <a:rPr lang="en-US"/>
              <a:t>½ </a:t>
            </a:r>
            <a:r>
              <a:rPr lang="en-GB"/>
              <a:t>- 0</a:t>
            </a:r>
            <a:endParaRPr lang="en-US" dirty="0"/>
          </a:p>
          <a:p>
            <a:r>
              <a:rPr lang="en-US" dirty="0"/>
              <a:t>BP/TPR/IO CHART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AIM OF THE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r>
              <a:rPr lang="en-US" dirty="0"/>
              <a:t>TO PRESENT A RARE CASE OF AMYLOIDOSIS</a:t>
            </a:r>
          </a:p>
          <a:p>
            <a:endParaRPr lang="en-US" dirty="0"/>
          </a:p>
          <a:p>
            <a:r>
              <a:rPr lang="en-US" dirty="0"/>
              <a:t>TO HIGHLIGHT THE DIFFERNCE IN </a:t>
            </a:r>
            <a:r>
              <a:rPr lang="en-US"/>
              <a:t>MANAGEMENT OF </a:t>
            </a:r>
            <a:r>
              <a:rPr lang="en-US" dirty="0"/>
              <a:t>AF IN </a:t>
            </a:r>
            <a:r>
              <a:rPr lang="en-US"/>
              <a:t>AMYLOID P</a:t>
            </a:r>
            <a:r>
              <a:rPr lang="en-GB"/>
              <a:t>ATIEN</a:t>
            </a:r>
            <a:r>
              <a:rPr lang="en-US"/>
              <a:t>TS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control of AF, pt was discharge home with T. </a:t>
            </a:r>
            <a:r>
              <a:rPr lang="en-US" dirty="0" err="1"/>
              <a:t>amiodarone</a:t>
            </a:r>
            <a:r>
              <a:rPr lang="en-US" dirty="0"/>
              <a:t> 100 mg </a:t>
            </a:r>
            <a:r>
              <a:rPr lang="en-US" dirty="0" err="1"/>
              <a:t>bd</a:t>
            </a:r>
            <a:endParaRPr lang="en-US" dirty="0"/>
          </a:p>
          <a:p>
            <a:endParaRPr lang="en-US" dirty="0"/>
          </a:p>
          <a:p>
            <a:r>
              <a:rPr lang="en-US" dirty="0"/>
              <a:t>After 2 weeks, pt presented with volume overload state and succumbed to sepsis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2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8077200" cy="4983163"/>
          </a:xfrm>
        </p:spPr>
        <p:txBody>
          <a:bodyPr>
            <a:normAutofit fontScale="92500" lnSpcReduction="20000"/>
          </a:bodyPr>
          <a:lstStyle/>
          <a:p>
            <a:r>
              <a:rPr lang="en-IN" dirty="0"/>
              <a:t>Palpitations  3 days, irregularly irregular with giddiness and profuse sweating</a:t>
            </a:r>
          </a:p>
          <a:p>
            <a:r>
              <a:rPr lang="en-IN" dirty="0" err="1"/>
              <a:t>Orthopnea</a:t>
            </a:r>
            <a:r>
              <a:rPr lang="en-IN" dirty="0"/>
              <a:t> </a:t>
            </a:r>
          </a:p>
          <a:p>
            <a:endParaRPr lang="en-IN" dirty="0"/>
          </a:p>
          <a:p>
            <a:r>
              <a:rPr lang="en-IN" dirty="0"/>
              <a:t>No h/o chest pain/ fever</a:t>
            </a:r>
          </a:p>
          <a:p>
            <a:r>
              <a:rPr lang="en-GB"/>
              <a:t>             </a:t>
            </a:r>
            <a:r>
              <a:rPr lang="en-IN"/>
              <a:t> </a:t>
            </a:r>
            <a:r>
              <a:rPr lang="en-IN" dirty="0"/>
              <a:t>syncope</a:t>
            </a:r>
            <a:r>
              <a:rPr lang="en-IN"/>
              <a:t>/ seizures</a:t>
            </a:r>
            <a:endParaRPr lang="en-GB"/>
          </a:p>
          <a:p>
            <a:r>
              <a:rPr lang="en-GB"/>
              <a:t>              </a:t>
            </a:r>
            <a:r>
              <a:rPr lang="en-IN"/>
              <a:t>swelling o</a:t>
            </a:r>
            <a:r>
              <a:rPr lang="en-GB"/>
              <a:t>f legs</a:t>
            </a:r>
          </a:p>
          <a:p>
            <a:r>
              <a:rPr lang="en-GB"/>
              <a:t>             </a:t>
            </a:r>
            <a:r>
              <a:rPr lang="en-IN"/>
              <a:t> </a:t>
            </a:r>
            <a:r>
              <a:rPr lang="en-IN" dirty="0"/>
              <a:t>yellowish discolouration of </a:t>
            </a:r>
            <a:r>
              <a:rPr lang="en-IN" dirty="0" err="1"/>
              <a:t>eyes,skin</a:t>
            </a:r>
            <a:endParaRPr lang="en-IN" dirty="0"/>
          </a:p>
          <a:p>
            <a:r>
              <a:rPr lang="en-GB"/>
              <a:t>              </a:t>
            </a:r>
            <a:r>
              <a:rPr lang="en-IN"/>
              <a:t>weakness </a:t>
            </a:r>
            <a:r>
              <a:rPr lang="en-IN" dirty="0"/>
              <a:t>of limbs</a:t>
            </a:r>
          </a:p>
          <a:p>
            <a:r>
              <a:rPr lang="en-GB"/>
              <a:t>              </a:t>
            </a:r>
            <a:r>
              <a:rPr lang="en-IN"/>
              <a:t>decreased </a:t>
            </a:r>
            <a:r>
              <a:rPr lang="en-IN" dirty="0"/>
              <a:t>urine output</a:t>
            </a:r>
          </a:p>
          <a:p>
            <a:r>
              <a:rPr lang="en-GB"/>
              <a:t>              ab</a:t>
            </a:r>
            <a:r>
              <a:rPr lang="en-IN"/>
              <a:t>dominal </a:t>
            </a:r>
            <a:r>
              <a:rPr lang="en-IN" dirty="0"/>
              <a:t>pain/distension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3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914400"/>
            <a:ext cx="6858000" cy="5638799"/>
          </a:xfrm>
        </p:spPr>
        <p:txBody>
          <a:bodyPr>
            <a:normAutofit fontScale="85000" lnSpcReduction="20000"/>
          </a:bodyPr>
          <a:lstStyle/>
          <a:p>
            <a:r>
              <a:rPr lang="en-IN" dirty="0"/>
              <a:t>Past history : </a:t>
            </a:r>
          </a:p>
          <a:p>
            <a:pPr>
              <a:buNone/>
            </a:pPr>
            <a:r>
              <a:rPr lang="en-IN" dirty="0"/>
              <a:t>            Not a k/c/o DM/SHTN/CAD/BA/CKD/TB/epilepsy</a:t>
            </a:r>
          </a:p>
          <a:p>
            <a:pPr>
              <a:buNone/>
            </a:pPr>
            <a:r>
              <a:rPr lang="en-IN" dirty="0"/>
              <a:t>          - PAOD </a:t>
            </a:r>
            <a:r>
              <a:rPr lang="en-IN" dirty="0" err="1"/>
              <a:t>thrombectomy</a:t>
            </a:r>
            <a:r>
              <a:rPr lang="en-IN" dirty="0"/>
              <a:t>  done </a:t>
            </a:r>
          </a:p>
          <a:p>
            <a:endParaRPr lang="en-IN" dirty="0"/>
          </a:p>
          <a:p>
            <a:r>
              <a:rPr lang="en-IN" dirty="0"/>
              <a:t>Personal history : mixed diet </a:t>
            </a:r>
          </a:p>
          <a:p>
            <a:pPr>
              <a:buNone/>
            </a:pPr>
            <a:r>
              <a:rPr lang="en-IN" dirty="0"/>
              <a:t>                                    bowel and bladder habits N</a:t>
            </a:r>
          </a:p>
          <a:p>
            <a:pPr>
              <a:buNone/>
            </a:pPr>
            <a:endParaRPr lang="en-IN" dirty="0"/>
          </a:p>
          <a:p>
            <a:r>
              <a:rPr lang="en-IN" dirty="0"/>
              <a:t>Menstrual History : LMP – 20 days before admission</a:t>
            </a:r>
          </a:p>
          <a:p>
            <a:endParaRPr lang="en-IN" dirty="0"/>
          </a:p>
          <a:p>
            <a:r>
              <a:rPr lang="en-IN" dirty="0"/>
              <a:t>Family history :  SCD - younger brother 28 yrs, 3 days back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r>
              <a:rPr lang="en-US" dirty="0"/>
              <a:t>PEDIGREE CHART</a:t>
            </a:r>
          </a:p>
        </p:txBody>
      </p:sp>
      <p:sp>
        <p:nvSpPr>
          <p:cNvPr id="4" name="Oval 3"/>
          <p:cNvSpPr/>
          <p:nvPr/>
        </p:nvSpPr>
        <p:spPr>
          <a:xfrm>
            <a:off x="4803913" y="1287118"/>
            <a:ext cx="914400" cy="838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0" y="1287118"/>
            <a:ext cx="8382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 flipH="1">
            <a:off x="3888202" y="1790700"/>
            <a:ext cx="1" cy="10233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373602" y="2865126"/>
            <a:ext cx="5029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 flipH="1">
            <a:off x="1372014" y="2941326"/>
            <a:ext cx="1591" cy="5560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6402802" y="2835479"/>
            <a:ext cx="0" cy="4868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838614" y="3497332"/>
            <a:ext cx="10668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793202" y="3352644"/>
            <a:ext cx="1219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3124200" y="1752600"/>
            <a:ext cx="167640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D63B5AF-CF81-FA44-B607-5ACBD0DEAD0E}"/>
              </a:ext>
            </a:extLst>
          </p:cNvPr>
          <p:cNvCxnSpPr>
            <a:cxnSpLocks/>
            <a:stCxn id="17" idx="6"/>
          </p:cNvCxnSpPr>
          <p:nvPr/>
        </p:nvCxnSpPr>
        <p:spPr>
          <a:xfrm>
            <a:off x="1905414" y="3954532"/>
            <a:ext cx="560733" cy="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C5C1B957-7261-FF42-8EE5-1B4E85A07595}"/>
              </a:ext>
            </a:extLst>
          </p:cNvPr>
          <p:cNvSpPr/>
          <p:nvPr/>
        </p:nvSpPr>
        <p:spPr>
          <a:xfrm>
            <a:off x="2466147" y="3531498"/>
            <a:ext cx="884652" cy="8493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C268A75-90E7-2E4D-9CE5-298E5247DD33}"/>
              </a:ext>
            </a:extLst>
          </p:cNvPr>
          <p:cNvCxnSpPr>
            <a:cxnSpLocks/>
          </p:cNvCxnSpPr>
          <p:nvPr/>
        </p:nvCxnSpPr>
        <p:spPr>
          <a:xfrm>
            <a:off x="2106647" y="3911720"/>
            <a:ext cx="0" cy="1064057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0EA3A68-A505-3649-AE8E-5A4A3AE96271}"/>
              </a:ext>
            </a:extLst>
          </p:cNvPr>
          <p:cNvCxnSpPr>
            <a:cxnSpLocks/>
          </p:cNvCxnSpPr>
          <p:nvPr/>
        </p:nvCxnSpPr>
        <p:spPr>
          <a:xfrm>
            <a:off x="969065" y="4949101"/>
            <a:ext cx="2478571" cy="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CE070E7-539F-2648-BE7D-1161F8CC203B}"/>
              </a:ext>
            </a:extLst>
          </p:cNvPr>
          <p:cNvCxnSpPr>
            <a:cxnSpLocks/>
          </p:cNvCxnSpPr>
          <p:nvPr/>
        </p:nvCxnSpPr>
        <p:spPr>
          <a:xfrm>
            <a:off x="1017673" y="4949101"/>
            <a:ext cx="0" cy="801238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71546E0-4E6F-494C-9AFE-D39FD7B6B323}"/>
              </a:ext>
            </a:extLst>
          </p:cNvPr>
          <p:cNvCxnSpPr>
            <a:cxnSpLocks/>
          </p:cNvCxnSpPr>
          <p:nvPr/>
        </p:nvCxnSpPr>
        <p:spPr>
          <a:xfrm>
            <a:off x="3447636" y="4949101"/>
            <a:ext cx="0" cy="871502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A1AF9B03-0488-5541-A770-E42805A1BDA1}"/>
              </a:ext>
            </a:extLst>
          </p:cNvPr>
          <p:cNvSpPr/>
          <p:nvPr/>
        </p:nvSpPr>
        <p:spPr>
          <a:xfrm>
            <a:off x="2971396" y="5793763"/>
            <a:ext cx="787863" cy="8175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79EEB73D-A52B-AA49-AF95-94A1418F6843}"/>
              </a:ext>
            </a:extLst>
          </p:cNvPr>
          <p:cNvSpPr/>
          <p:nvPr/>
        </p:nvSpPr>
        <p:spPr>
          <a:xfrm>
            <a:off x="637598" y="5756984"/>
            <a:ext cx="787864" cy="8175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Lightning Bolt 65">
            <a:extLst>
              <a:ext uri="{FF2B5EF4-FFF2-40B4-BE49-F238E27FC236}">
                <a16:creationId xmlns:a16="http://schemas.microsoft.com/office/drawing/2014/main" id="{B1D34B97-D54E-BB40-A896-F24C174D3700}"/>
              </a:ext>
            </a:extLst>
          </p:cNvPr>
          <p:cNvSpPr/>
          <p:nvPr/>
        </p:nvSpPr>
        <p:spPr>
          <a:xfrm>
            <a:off x="277881" y="3012135"/>
            <a:ext cx="787859" cy="554677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Lightning Bolt 66">
            <a:extLst>
              <a:ext uri="{FF2B5EF4-FFF2-40B4-BE49-F238E27FC236}">
                <a16:creationId xmlns:a16="http://schemas.microsoft.com/office/drawing/2014/main" id="{37657E27-7C89-3046-92EE-77C84E145E6B}"/>
              </a:ext>
            </a:extLst>
          </p:cNvPr>
          <p:cNvSpPr/>
          <p:nvPr/>
        </p:nvSpPr>
        <p:spPr>
          <a:xfrm>
            <a:off x="4716945" y="3235757"/>
            <a:ext cx="1088335" cy="486847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B8B2FC58-F1EE-C84B-80E0-2FC588143D68}"/>
                  </a:ext>
                </a:extLst>
              </p14:cNvPr>
              <p14:cNvContentPartPr/>
              <p14:nvPr/>
            </p14:nvContentPartPr>
            <p14:xfrm>
              <a:off x="1702017" y="5755295"/>
              <a:ext cx="394920" cy="7002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B8B2FC58-F1EE-C84B-80E0-2FC588143D6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95897" y="5749175"/>
                <a:ext cx="407160" cy="71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4E104D61-A171-8E4F-80A2-6534F5DCEC23}"/>
                  </a:ext>
                </a:extLst>
              </p14:cNvPr>
              <p14:cNvContentPartPr/>
              <p14:nvPr/>
            </p14:nvContentPartPr>
            <p14:xfrm>
              <a:off x="1916217" y="6588335"/>
              <a:ext cx="28440" cy="399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4E104D61-A171-8E4F-80A2-6534F5DCEC2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10097" y="6582215"/>
                <a:ext cx="4068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B8FA5465-EB03-2249-A206-7576963096FA}"/>
                  </a:ext>
                </a:extLst>
              </p14:cNvPr>
              <p14:cNvContentPartPr/>
              <p14:nvPr/>
            </p14:nvContentPartPr>
            <p14:xfrm>
              <a:off x="4015737" y="5731895"/>
              <a:ext cx="385560" cy="6793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B8FA5465-EB03-2249-A206-7576963096F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09617" y="5725775"/>
                <a:ext cx="397800" cy="69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670328CC-FBDF-BF4E-B88E-0CE6CA24D66E}"/>
                  </a:ext>
                </a:extLst>
              </p14:cNvPr>
              <p14:cNvContentPartPr/>
              <p14:nvPr/>
            </p14:nvContentPartPr>
            <p14:xfrm>
              <a:off x="4261257" y="6576095"/>
              <a:ext cx="12960" cy="273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670328CC-FBDF-BF4E-B88E-0CE6CA24D66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55137" y="6569975"/>
                <a:ext cx="25200" cy="39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 fontScale="85000" lnSpcReduction="20000"/>
          </a:bodyPr>
          <a:lstStyle/>
          <a:p>
            <a:r>
              <a:rPr lang="en-IN" dirty="0"/>
              <a:t>Condition </a:t>
            </a:r>
            <a:r>
              <a:rPr lang="en-IN"/>
              <a:t>on </a:t>
            </a:r>
            <a:r>
              <a:rPr lang="en-GB"/>
              <a:t>a</a:t>
            </a:r>
            <a:r>
              <a:rPr lang="en-IN"/>
              <a:t>dmission </a:t>
            </a:r>
            <a:r>
              <a:rPr lang="en-IN" dirty="0"/>
              <a:t>:</a:t>
            </a:r>
          </a:p>
          <a:p>
            <a:pPr>
              <a:buNone/>
            </a:pPr>
            <a:r>
              <a:rPr lang="en-IN" dirty="0"/>
              <a:t>           O/E -  Pt conscious</a:t>
            </a:r>
          </a:p>
          <a:p>
            <a:pPr>
              <a:buNone/>
            </a:pPr>
            <a:r>
              <a:rPr lang="en-IN"/>
              <a:t>                           tachypnoic</a:t>
            </a:r>
            <a:endParaRPr lang="en-IN" dirty="0"/>
          </a:p>
          <a:p>
            <a:pPr>
              <a:buNone/>
            </a:pPr>
            <a:r>
              <a:rPr lang="en-IN" dirty="0"/>
              <a:t>                           no pallor</a:t>
            </a:r>
          </a:p>
          <a:p>
            <a:pPr>
              <a:buNone/>
            </a:pPr>
            <a:r>
              <a:rPr lang="en-IN"/>
              <a:t>                           </a:t>
            </a:r>
            <a:r>
              <a:rPr lang="en-GB"/>
              <a:t>an</a:t>
            </a:r>
            <a:r>
              <a:rPr lang="en-IN"/>
              <a:t>icteric</a:t>
            </a:r>
            <a:endParaRPr lang="en-IN" dirty="0"/>
          </a:p>
          <a:p>
            <a:pPr>
              <a:buNone/>
            </a:pPr>
            <a:r>
              <a:rPr lang="en-IN" dirty="0"/>
              <a:t>                           no cyanosis</a:t>
            </a:r>
          </a:p>
          <a:p>
            <a:pPr>
              <a:buNone/>
            </a:pPr>
            <a:r>
              <a:rPr lang="en-IN" dirty="0"/>
              <a:t>                           no clubbing</a:t>
            </a:r>
          </a:p>
          <a:p>
            <a:pPr>
              <a:buNone/>
            </a:pPr>
            <a:r>
              <a:rPr lang="en-IN" dirty="0"/>
              <a:t>                           no pedal </a:t>
            </a:r>
            <a:r>
              <a:rPr lang="en-IN" dirty="0" err="1"/>
              <a:t>edema</a:t>
            </a:r>
            <a:r>
              <a:rPr lang="en-IN" dirty="0"/>
              <a:t>      </a:t>
            </a:r>
          </a:p>
          <a:p>
            <a:pPr>
              <a:buNone/>
            </a:pPr>
            <a:r>
              <a:rPr lang="en-IN"/>
              <a:t>                           no lymphadenopathy</a:t>
            </a:r>
            <a:endParaRPr lang="en-GB"/>
          </a:p>
          <a:p>
            <a:pPr>
              <a:buNone/>
            </a:pPr>
            <a:r>
              <a:rPr lang="en-GB"/>
              <a:t>                           fundus-normal</a:t>
            </a:r>
            <a:endParaRPr lang="en-IN" dirty="0"/>
          </a:p>
          <a:p>
            <a:pPr>
              <a:buNone/>
            </a:pPr>
            <a:r>
              <a:rPr lang="en-IN"/>
              <a:t>                        </a:t>
            </a:r>
            <a:r>
              <a:rPr lang="en-GB"/>
              <a:t> </a:t>
            </a:r>
            <a:r>
              <a:rPr lang="en-IN"/>
              <a:t>  </a:t>
            </a:r>
            <a:r>
              <a:rPr lang="en-IN" dirty="0"/>
              <a:t>JVP – 3 </a:t>
            </a:r>
            <a:r>
              <a:rPr lang="en-IN" dirty="0" err="1"/>
              <a:t>cms</a:t>
            </a:r>
            <a:r>
              <a:rPr lang="en-IN" dirty="0"/>
              <a:t> </a:t>
            </a:r>
            <a:r>
              <a:rPr lang="en-IN"/>
              <a:t>above clavicle </a:t>
            </a:r>
            <a:r>
              <a:rPr lang="en-IN" dirty="0"/>
              <a:t>at 45 degree                    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r>
              <a:rPr lang="en-IN" dirty="0"/>
              <a:t>Systemic examination :</a:t>
            </a:r>
          </a:p>
          <a:p>
            <a:endParaRPr lang="en-IN" dirty="0"/>
          </a:p>
          <a:p>
            <a:pPr>
              <a:buNone/>
            </a:pPr>
            <a:r>
              <a:rPr lang="en-IN" dirty="0"/>
              <a:t>     CVS : </a:t>
            </a:r>
            <a:r>
              <a:rPr lang="en-IN"/>
              <a:t>S1 S2, variable S1</a:t>
            </a:r>
            <a:r>
              <a:rPr lang="en-GB"/>
              <a:t>, no murmur</a:t>
            </a:r>
            <a:endParaRPr lang="en-US" dirty="0"/>
          </a:p>
          <a:p>
            <a:pPr>
              <a:buNone/>
            </a:pPr>
            <a:r>
              <a:rPr lang="en-IN" dirty="0"/>
              <a:t>     RS    : </a:t>
            </a:r>
            <a:r>
              <a:rPr lang="en-IN" err="1"/>
              <a:t>Bil</a:t>
            </a:r>
            <a:r>
              <a:rPr lang="en-IN"/>
              <a:t> AE, </a:t>
            </a:r>
            <a:r>
              <a:rPr lang="en-IN" dirty="0"/>
              <a:t>basal </a:t>
            </a:r>
            <a:r>
              <a:rPr lang="en-IN" dirty="0" err="1"/>
              <a:t>inspiratory</a:t>
            </a:r>
            <a:r>
              <a:rPr lang="en-IN" dirty="0"/>
              <a:t> </a:t>
            </a:r>
            <a:r>
              <a:rPr lang="en-IN" dirty="0" err="1"/>
              <a:t>crepts</a:t>
            </a:r>
            <a:r>
              <a:rPr lang="en-IN" dirty="0"/>
              <a:t> </a:t>
            </a:r>
          </a:p>
          <a:p>
            <a:pPr>
              <a:buNone/>
            </a:pPr>
            <a:r>
              <a:rPr lang="en-IN" dirty="0"/>
              <a:t>     PA    : Soft</a:t>
            </a:r>
          </a:p>
          <a:p>
            <a:pPr>
              <a:buNone/>
            </a:pPr>
            <a:r>
              <a:rPr lang="en-IN" dirty="0"/>
              <a:t>     CNS : Conscious</a:t>
            </a:r>
          </a:p>
          <a:p>
            <a:pPr>
              <a:buNone/>
            </a:pPr>
            <a:r>
              <a:rPr lang="en-IN" dirty="0"/>
              <a:t>                oriented</a:t>
            </a:r>
          </a:p>
          <a:p>
            <a:pPr>
              <a:buNone/>
            </a:pPr>
            <a:r>
              <a:rPr lang="en-IN" dirty="0"/>
              <a:t>                </a:t>
            </a:r>
            <a:r>
              <a:rPr lang="en-IN" dirty="0" err="1"/>
              <a:t>Bil</a:t>
            </a:r>
            <a:r>
              <a:rPr lang="en-IN" dirty="0"/>
              <a:t> pupil 2.5mm RTL </a:t>
            </a:r>
          </a:p>
          <a:p>
            <a:pPr>
              <a:buNone/>
            </a:pPr>
            <a:r>
              <a:rPr lang="en-IN" dirty="0"/>
              <a:t>                NFND</a:t>
            </a:r>
          </a:p>
          <a:p>
            <a:pPr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172200"/>
          </a:xfrm>
        </p:spPr>
        <p:txBody>
          <a:bodyPr>
            <a:normAutofit fontScale="92500" lnSpcReduction="10000"/>
          </a:bodyPr>
          <a:lstStyle/>
          <a:p>
            <a:r>
              <a:rPr lang="en-IN" dirty="0"/>
              <a:t>Vital signs :</a:t>
            </a:r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r>
              <a:rPr lang="en-IN" dirty="0"/>
              <a:t>ECG :  absent P</a:t>
            </a:r>
          </a:p>
          <a:p>
            <a:pPr>
              <a:buNone/>
            </a:pPr>
            <a:r>
              <a:rPr lang="en-IN" dirty="0"/>
              <a:t>               irregular RR</a:t>
            </a:r>
          </a:p>
          <a:p>
            <a:pPr>
              <a:buNone/>
            </a:pPr>
            <a:r>
              <a:rPr lang="en-IN" dirty="0"/>
              <a:t>               </a:t>
            </a:r>
            <a:r>
              <a:rPr lang="en-IN" dirty="0" err="1"/>
              <a:t>fibrillatory</a:t>
            </a:r>
            <a:r>
              <a:rPr lang="en-IN" dirty="0"/>
              <a:t> waves</a:t>
            </a: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00200" y="1371600"/>
          <a:ext cx="5029200" cy="3200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r>
                        <a:rPr lang="en-IN" dirty="0"/>
                        <a:t>BLOOD PRESSURE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70/40</a:t>
                      </a:r>
                      <a:r>
                        <a:rPr lang="en-IN" baseline="0" dirty="0"/>
                        <a:t> mmHg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IN" dirty="0"/>
                        <a:t>SATURATION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95</a:t>
                      </a:r>
                      <a:r>
                        <a:rPr lang="en-IN" baseline="0" dirty="0"/>
                        <a:t> % on RA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IN" dirty="0"/>
                        <a:t>PULSE</a:t>
                      </a:r>
                      <a:r>
                        <a:rPr lang="en-IN" baseline="0" dirty="0"/>
                        <a:t> 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106/min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IN" dirty="0"/>
                        <a:t>HEART 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136/min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IN" dirty="0"/>
                        <a:t>PULSE</a:t>
                      </a:r>
                      <a:r>
                        <a:rPr lang="en-IN" baseline="0" dirty="0"/>
                        <a:t> DEFICIT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 30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IN" dirty="0"/>
                        <a:t>TEMPERATURE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err="1"/>
                        <a:t>Afebrile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Investigations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225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COMPLETE</a:t>
                      </a:r>
                      <a:r>
                        <a:rPr lang="en-IN" baseline="0" dirty="0"/>
                        <a:t> BLOOD COUNT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TC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10,700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DC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76/17/7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err="1"/>
                        <a:t>Hb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13.0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PCV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err="1"/>
                        <a:t>Plt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 </a:t>
                      </a:r>
                      <a:r>
                        <a:rPr lang="en-IN" dirty="0" err="1"/>
                        <a:t>lakhs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4038600"/>
          <a:ext cx="8229600" cy="2595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RENAL</a:t>
                      </a:r>
                      <a:r>
                        <a:rPr lang="en-IN" baseline="0" dirty="0"/>
                        <a:t> FUCNTION TESTS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UREA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CREAT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1.7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RBS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132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rgbClr val="FF0000"/>
                          </a:solidFill>
                        </a:rPr>
                        <a:t>SERUM ELECTROLYTES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Na 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123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K 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3.2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675</Words>
  <Application>Microsoft Office PowerPoint</Application>
  <PresentationFormat>On-screen Show (4:3)</PresentationFormat>
  <Paragraphs>197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DECEASED WHO ALERTED THE DISEASED PATIENT’S DECEASE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Investigations</vt:lpstr>
      <vt:lpstr>PowerPoint Presentation</vt:lpstr>
      <vt:lpstr>PowerPoint Presentation</vt:lpstr>
      <vt:lpstr>PowerPoint Presentation</vt:lpstr>
      <vt:lpstr>PowerPoint Presentation</vt:lpstr>
      <vt:lpstr>USG ABD &amp; PELVIS</vt:lpstr>
      <vt:lpstr>ECHO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FINAL DIAGNOSIS</vt:lpstr>
      <vt:lpstr>TREATMENT GIVEN</vt:lpstr>
      <vt:lpstr>AIM OF THE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Death which prevented Death</dc:title>
  <dc:creator>Hp</dc:creator>
  <cp:lastModifiedBy>Unknown User</cp:lastModifiedBy>
  <cp:revision>26</cp:revision>
  <dcterms:created xsi:type="dcterms:W3CDTF">2006-08-16T00:00:00Z</dcterms:created>
  <dcterms:modified xsi:type="dcterms:W3CDTF">2022-03-08T07:55:49Z</dcterms:modified>
</cp:coreProperties>
</file>