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3" r:id="rId6"/>
    <p:sldId id="265" r:id="rId7"/>
    <p:sldId id="266" r:id="rId8"/>
    <p:sldId id="264" r:id="rId9"/>
    <p:sldId id="269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53226-C32F-4F5A-A044-01E183980E02}" type="datetimeFigureOut">
              <a:rPr lang="en-US" smtClean="0"/>
              <a:t>9/7/2016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BC658-CA4C-4FF7-85FF-62A407E4214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BC658-CA4C-4FF7-85FF-62A407E42148}" type="slidenum">
              <a:rPr lang="en-IN" smtClean="0"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222A27-B992-47D6-B56E-2470BA65C6BC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5A4A1C-7D0D-4D1C-A6FE-46B25A220A4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 case of male infertility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992" y="4214818"/>
            <a:ext cx="5114778" cy="1458438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III MEDICAL UNIT</a:t>
            </a:r>
          </a:p>
          <a:p>
            <a:r>
              <a:rPr lang="en-IN" dirty="0" err="1" smtClean="0"/>
              <a:t>PROF.Dr.M.NATARAJAN</a:t>
            </a:r>
            <a:r>
              <a:rPr lang="en-IN" dirty="0" smtClean="0"/>
              <a:t> M.D</a:t>
            </a:r>
          </a:p>
          <a:p>
            <a:r>
              <a:rPr lang="en-IN" dirty="0" smtClean="0"/>
              <a:t>ASST </a:t>
            </a:r>
            <a:r>
              <a:rPr lang="en-IN" dirty="0" err="1" smtClean="0"/>
              <a:t>PROF:Dr.P.S.ARULRAJAMURUGAN</a:t>
            </a:r>
            <a:r>
              <a:rPr lang="en-IN" dirty="0" smtClean="0"/>
              <a:t> M.D.,D.M</a:t>
            </a:r>
          </a:p>
          <a:p>
            <a:r>
              <a:rPr lang="en-IN" dirty="0" err="1" smtClean="0"/>
              <a:t>Dr.B.PALANIKUMAR</a:t>
            </a:r>
            <a:r>
              <a:rPr lang="en-IN" dirty="0" smtClean="0"/>
              <a:t> M.D</a:t>
            </a:r>
          </a:p>
          <a:p>
            <a:r>
              <a:rPr lang="en-IN" dirty="0" err="1" smtClean="0"/>
              <a:t>PG:Dr.S.Sugadev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Diagnostic possibilities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IN" dirty="0" smtClean="0"/>
              <a:t>                              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                                                     </a:t>
            </a:r>
            <a:r>
              <a:rPr lang="en-IN" sz="59600" dirty="0" smtClean="0"/>
              <a:t>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 25 yr old male has been evaluated for primary infertility</a:t>
            </a:r>
          </a:p>
          <a:p>
            <a:endParaRPr lang="en-IN" dirty="0" smtClean="0"/>
          </a:p>
          <a:p>
            <a:r>
              <a:rPr lang="en-IN" dirty="0" smtClean="0"/>
              <a:t>Farmer by occupation</a:t>
            </a:r>
          </a:p>
          <a:p>
            <a:endParaRPr lang="en-IN" dirty="0" smtClean="0"/>
          </a:p>
          <a:p>
            <a:r>
              <a:rPr lang="en-IN" dirty="0" smtClean="0"/>
              <a:t>No h/o loss of libido</a:t>
            </a:r>
          </a:p>
          <a:p>
            <a:endParaRPr lang="en-IN" dirty="0" smtClean="0"/>
          </a:p>
          <a:p>
            <a:r>
              <a:rPr lang="en-IN" dirty="0" smtClean="0"/>
              <a:t>No h/o erectile dysfunction</a:t>
            </a:r>
          </a:p>
          <a:p>
            <a:endParaRPr lang="en-IN" dirty="0" smtClean="0"/>
          </a:p>
          <a:p>
            <a:r>
              <a:rPr lang="en-IN" dirty="0" smtClean="0"/>
              <a:t>No history suggestive of any other systemic illness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Past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No h/o –TB</a:t>
            </a:r>
            <a:br>
              <a:rPr lang="en-IN" dirty="0" smtClean="0"/>
            </a:br>
            <a:r>
              <a:rPr lang="en-IN" dirty="0" smtClean="0"/>
              <a:t>           -MUMPS</a:t>
            </a:r>
            <a:br>
              <a:rPr lang="en-IN" dirty="0" smtClean="0"/>
            </a:br>
            <a:r>
              <a:rPr lang="en-IN" dirty="0" smtClean="0"/>
              <a:t>           -T2DM</a:t>
            </a:r>
            <a:br>
              <a:rPr lang="en-IN" dirty="0" smtClean="0"/>
            </a:br>
            <a:r>
              <a:rPr lang="en-IN" dirty="0" smtClean="0"/>
              <a:t>           -SHT</a:t>
            </a:r>
            <a:br>
              <a:rPr lang="en-IN" dirty="0" smtClean="0"/>
            </a:br>
            <a:r>
              <a:rPr lang="en-IN" dirty="0" smtClean="0"/>
              <a:t>           -IRRADIATION</a:t>
            </a:r>
          </a:p>
          <a:p>
            <a:endParaRPr lang="en-IN" dirty="0" smtClean="0"/>
          </a:p>
          <a:p>
            <a:r>
              <a:rPr lang="en-IN" dirty="0" smtClean="0"/>
              <a:t>PERSONAL HISTORY:</a:t>
            </a:r>
            <a:br>
              <a:rPr lang="en-IN" dirty="0" smtClean="0"/>
            </a:br>
            <a:r>
              <a:rPr lang="en-IN" dirty="0" smtClean="0"/>
              <a:t>           occasional smoker and alcoholic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/>
          <a:lstStyle/>
          <a:p>
            <a:r>
              <a:rPr lang="en-IN" dirty="0" smtClean="0"/>
              <a:t>General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conscious </a:t>
            </a:r>
          </a:p>
          <a:p>
            <a:r>
              <a:rPr lang="en-IN" dirty="0" smtClean="0"/>
              <a:t>oriented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afebrile</a:t>
            </a:r>
            <a:endParaRPr lang="en-IN" dirty="0" smtClean="0"/>
          </a:p>
          <a:p>
            <a:r>
              <a:rPr lang="en-IN" dirty="0" smtClean="0"/>
              <a:t>No pallor/</a:t>
            </a:r>
            <a:r>
              <a:rPr lang="en-IN" dirty="0" err="1" smtClean="0"/>
              <a:t>icterus</a:t>
            </a:r>
            <a:r>
              <a:rPr lang="en-IN" dirty="0" smtClean="0"/>
              <a:t>/cyanosis/clubbing/pedal </a:t>
            </a:r>
            <a:r>
              <a:rPr lang="en-IN" dirty="0" err="1" smtClean="0"/>
              <a:t>edema</a:t>
            </a:r>
            <a:r>
              <a:rPr lang="en-IN" dirty="0" smtClean="0"/>
              <a:t>/ </a:t>
            </a:r>
            <a:r>
              <a:rPr lang="en-IN" dirty="0" err="1" smtClean="0"/>
              <a:t>gen.lymphadenopathy</a:t>
            </a:r>
            <a:r>
              <a:rPr lang="en-IN" dirty="0" smtClean="0"/>
              <a:t>/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Secondary sexual characters normal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Testis – 3*2*1cm, sensation normal</a:t>
            </a:r>
          </a:p>
          <a:p>
            <a:r>
              <a:rPr lang="en-IN" dirty="0" smtClean="0"/>
              <a:t>Vitals</a:t>
            </a:r>
          </a:p>
          <a:p>
            <a:pPr>
              <a:buNone/>
            </a:pPr>
            <a:r>
              <a:rPr lang="en-IN" dirty="0" smtClean="0"/>
              <a:t>        PR- 82/min</a:t>
            </a:r>
          </a:p>
          <a:p>
            <a:pPr>
              <a:buNone/>
            </a:pPr>
            <a:r>
              <a:rPr lang="en-IN" dirty="0" smtClean="0"/>
              <a:t>        BP- 130/90 mm Hg</a:t>
            </a:r>
          </a:p>
          <a:p>
            <a:pPr>
              <a:buNone/>
            </a:pPr>
            <a:r>
              <a:rPr lang="en-IN" dirty="0" smtClean="0"/>
              <a:t>        SpO2 – 96% in room air</a:t>
            </a:r>
          </a:p>
          <a:p>
            <a:pPr>
              <a:buNone/>
            </a:pPr>
            <a:r>
              <a:rPr lang="en-IN" dirty="0" smtClean="0"/>
              <a:t>         RR -20/min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systemic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CVS:</a:t>
            </a:r>
          </a:p>
          <a:p>
            <a:pPr>
              <a:buNone/>
            </a:pPr>
            <a:r>
              <a:rPr lang="en-IN" dirty="0" smtClean="0"/>
              <a:t>      S1 S2 +, no murmur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RS:</a:t>
            </a:r>
          </a:p>
          <a:p>
            <a:pPr>
              <a:buNone/>
            </a:pPr>
            <a:r>
              <a:rPr lang="en-IN" dirty="0" smtClean="0"/>
              <a:t>      NVBS+, BAE +, No added sounds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ABDOMEN:</a:t>
            </a:r>
          </a:p>
          <a:p>
            <a:pPr>
              <a:buNone/>
            </a:pPr>
            <a:r>
              <a:rPr lang="en-IN" dirty="0" smtClean="0"/>
              <a:t>     Soft, not tender, no </a:t>
            </a:r>
            <a:r>
              <a:rPr lang="en-IN" dirty="0" err="1" smtClean="0"/>
              <a:t>organomegaly</a:t>
            </a:r>
            <a:endParaRPr lang="en-IN" dirty="0" smtClean="0"/>
          </a:p>
          <a:p>
            <a:r>
              <a:rPr lang="en-IN" dirty="0" smtClean="0"/>
              <a:t>CNS:</a:t>
            </a:r>
          </a:p>
          <a:p>
            <a:pPr>
              <a:buNone/>
            </a:pPr>
            <a:r>
              <a:rPr lang="en-IN" dirty="0" smtClean="0"/>
              <a:t>     No FND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n-IN" dirty="0" smtClean="0"/>
              <a:t>investigations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0" y="928668"/>
          <a:ext cx="6143668" cy="2551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3071834"/>
              </a:tblGrid>
              <a:tr h="425292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Hb</a:t>
                      </a:r>
                      <a:r>
                        <a:rPr lang="en-IN" dirty="0" smtClean="0"/>
                        <a:t> 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14.8g%</a:t>
                      </a:r>
                      <a:endParaRPr lang="en-IN" dirty="0"/>
                    </a:p>
                  </a:txBody>
                  <a:tcPr/>
                </a:tc>
              </a:tr>
              <a:tr h="425292">
                <a:tc>
                  <a:txBody>
                    <a:bodyPr/>
                    <a:lstStyle/>
                    <a:p>
                      <a:r>
                        <a:rPr lang="en-IN" dirty="0" smtClean="0"/>
                        <a:t>TC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7,700</a:t>
                      </a:r>
                      <a:endParaRPr lang="en-IN" dirty="0"/>
                    </a:p>
                  </a:txBody>
                  <a:tcPr/>
                </a:tc>
              </a:tr>
              <a:tr h="425292">
                <a:tc>
                  <a:txBody>
                    <a:bodyPr/>
                    <a:lstStyle/>
                    <a:p>
                      <a:r>
                        <a:rPr lang="en-IN" dirty="0" smtClean="0"/>
                        <a:t>DC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P64/L30/M6</a:t>
                      </a:r>
                      <a:endParaRPr lang="en-IN" dirty="0"/>
                    </a:p>
                  </a:txBody>
                  <a:tcPr/>
                </a:tc>
              </a:tr>
              <a:tr h="425292">
                <a:tc>
                  <a:txBody>
                    <a:bodyPr/>
                    <a:lstStyle/>
                    <a:p>
                      <a:r>
                        <a:rPr lang="en-IN" dirty="0" smtClean="0"/>
                        <a:t>ESR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16mm in 1 hr</a:t>
                      </a:r>
                      <a:endParaRPr lang="en-IN" dirty="0"/>
                    </a:p>
                  </a:txBody>
                  <a:tcPr/>
                </a:tc>
              </a:tr>
              <a:tr h="425292">
                <a:tc>
                  <a:txBody>
                    <a:bodyPr/>
                    <a:lstStyle/>
                    <a:p>
                      <a:r>
                        <a:rPr lang="en-IN" dirty="0" smtClean="0"/>
                        <a:t>Platelet</a:t>
                      </a:r>
                      <a:r>
                        <a:rPr lang="en-IN" baseline="0" dirty="0" smtClean="0"/>
                        <a:t> count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3.14 l/mm3</a:t>
                      </a:r>
                      <a:endParaRPr lang="en-IN" dirty="0"/>
                    </a:p>
                  </a:txBody>
                  <a:tcPr/>
                </a:tc>
              </a:tr>
              <a:tr h="425292">
                <a:tc>
                  <a:txBody>
                    <a:bodyPr/>
                    <a:lstStyle/>
                    <a:p>
                      <a:r>
                        <a:rPr lang="en-IN" dirty="0" smtClean="0"/>
                        <a:t>PCV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38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4357694"/>
          <a:ext cx="6072230" cy="1785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115"/>
                <a:gridCol w="3036115"/>
              </a:tblGrid>
              <a:tr h="595317">
                <a:tc>
                  <a:txBody>
                    <a:bodyPr/>
                    <a:lstStyle/>
                    <a:p>
                      <a:r>
                        <a:rPr lang="en-IN" dirty="0" smtClean="0"/>
                        <a:t>RBS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118 </a:t>
                      </a:r>
                      <a:r>
                        <a:rPr lang="en-IN" dirty="0" smtClean="0"/>
                        <a:t>mg%</a:t>
                      </a:r>
                      <a:endParaRPr lang="en-IN" dirty="0"/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en-IN" dirty="0" smtClean="0"/>
                        <a:t>Bl. urea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26</a:t>
                      </a:r>
                      <a:r>
                        <a:rPr lang="en-IN" baseline="0" dirty="0" smtClean="0"/>
                        <a:t> mg%</a:t>
                      </a:r>
                      <a:endParaRPr lang="en-IN" dirty="0"/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en-IN" dirty="0" smtClean="0"/>
                        <a:t>Sr. </a:t>
                      </a:r>
                      <a:r>
                        <a:rPr lang="en-IN" dirty="0" err="1" smtClean="0"/>
                        <a:t>creatinine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0.9g%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IMG-20160906-WA0001.jpg"/>
          <p:cNvPicPr>
            <a:picLocks noGrp="1" noChangeAspect="1"/>
          </p:cNvPicPr>
          <p:nvPr>
            <p:ph idx="1"/>
          </p:nvPr>
        </p:nvPicPr>
        <p:blipFill>
          <a:blip r:embed="rId2"/>
          <a:srcRect t="22797" r="6360" b="15296"/>
          <a:stretch>
            <a:fillRect/>
          </a:stretch>
        </p:blipFill>
        <p:spPr>
          <a:xfrm>
            <a:off x="285720" y="0"/>
            <a:ext cx="7715303" cy="60007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28670"/>
          </a:xfrm>
        </p:spPr>
        <p:txBody>
          <a:bodyPr/>
          <a:lstStyle/>
          <a:p>
            <a:r>
              <a:rPr lang="en-IN" dirty="0" smtClean="0"/>
              <a:t>HORMONE ASSAY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715040"/>
          </a:xfrm>
        </p:spPr>
        <p:txBody>
          <a:bodyPr>
            <a:normAutofit/>
          </a:bodyPr>
          <a:lstStyle/>
          <a:p>
            <a:r>
              <a:rPr lang="en-IN" dirty="0" smtClean="0"/>
              <a:t>Sr. LH                       - 7.89 </a:t>
            </a:r>
            <a:r>
              <a:rPr lang="en-IN" dirty="0" err="1" smtClean="0"/>
              <a:t>microIU</a:t>
            </a:r>
            <a:r>
              <a:rPr lang="en-IN" dirty="0" smtClean="0"/>
              <a:t>/L</a:t>
            </a:r>
            <a:br>
              <a:rPr lang="en-IN" dirty="0" smtClean="0"/>
            </a:br>
            <a:r>
              <a:rPr lang="en-IN" dirty="0" smtClean="0"/>
              <a:t>                                  (N-1.24-8.62)</a:t>
            </a:r>
          </a:p>
          <a:p>
            <a:endParaRPr lang="en-IN" dirty="0" smtClean="0"/>
          </a:p>
          <a:p>
            <a:r>
              <a:rPr lang="en-IN" sz="2800" dirty="0" smtClean="0">
                <a:solidFill>
                  <a:srgbClr val="FF0000"/>
                </a:solidFill>
              </a:rPr>
              <a:t>Sr.FSH                      -33.94 </a:t>
            </a:r>
            <a:r>
              <a:rPr lang="en-IN" sz="2800" dirty="0" err="1" smtClean="0">
                <a:solidFill>
                  <a:srgbClr val="FF0000"/>
                </a:solidFill>
              </a:rPr>
              <a:t>microIU</a:t>
            </a:r>
            <a:r>
              <a:rPr lang="en-IN" sz="2800" dirty="0" smtClean="0">
                <a:solidFill>
                  <a:srgbClr val="FF0000"/>
                </a:solidFill>
              </a:rPr>
              <a:t>/L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                              (N-  1.27-19.26)</a:t>
            </a:r>
          </a:p>
          <a:p>
            <a:endParaRPr lang="en-IN" dirty="0" smtClean="0"/>
          </a:p>
          <a:p>
            <a:r>
              <a:rPr lang="en-IN" dirty="0" err="1" smtClean="0"/>
              <a:t>Sr.PROLACTIN</a:t>
            </a:r>
            <a:r>
              <a:rPr lang="en-IN" dirty="0" smtClean="0"/>
              <a:t>          -7.81ng/ml</a:t>
            </a:r>
            <a:br>
              <a:rPr lang="en-IN" dirty="0" smtClean="0"/>
            </a:br>
            <a:r>
              <a:rPr lang="en-IN" dirty="0" smtClean="0"/>
              <a:t>                                  (N-2.64-13.13)</a:t>
            </a:r>
          </a:p>
          <a:p>
            <a:endParaRPr lang="en-IN" dirty="0" smtClean="0"/>
          </a:p>
          <a:p>
            <a:r>
              <a:rPr lang="en-IN" dirty="0" smtClean="0"/>
              <a:t>Sr. Total testosterone-3.82ng/ml</a:t>
            </a:r>
            <a:br>
              <a:rPr lang="en-IN" dirty="0" smtClean="0"/>
            </a:br>
            <a:r>
              <a:rPr lang="en-IN" dirty="0" smtClean="0"/>
              <a:t>                                 (N-1.75-7.81)</a:t>
            </a:r>
          </a:p>
          <a:p>
            <a:pPr>
              <a:buNone/>
            </a:pP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USG SCROTUM:</a:t>
            </a:r>
            <a:br>
              <a:rPr lang="en-IN" dirty="0" smtClean="0"/>
            </a:br>
            <a:r>
              <a:rPr lang="en-IN" dirty="0" smtClean="0"/>
              <a:t>     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           NORMAL STUDY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BUCCAL SMEAR :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         BARR BODY not detected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190</Words>
  <Application>Microsoft Office PowerPoint</Application>
  <PresentationFormat>On-screen Show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A case of male infertility</vt:lpstr>
      <vt:lpstr>Slide 2</vt:lpstr>
      <vt:lpstr>Past history</vt:lpstr>
      <vt:lpstr>General examination</vt:lpstr>
      <vt:lpstr> systemic examination</vt:lpstr>
      <vt:lpstr>investigations</vt:lpstr>
      <vt:lpstr>Slide 7</vt:lpstr>
      <vt:lpstr>HORMONE ASSAY</vt:lpstr>
      <vt:lpstr>Slide 9</vt:lpstr>
      <vt:lpstr>Diagnostic possibilities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of male infertility</dc:title>
  <dc:creator>Dr.Sugadev</dc:creator>
  <cp:lastModifiedBy>Dr.Sugadev</cp:lastModifiedBy>
  <cp:revision>9</cp:revision>
  <dcterms:created xsi:type="dcterms:W3CDTF">2016-09-06T13:59:43Z</dcterms:created>
  <dcterms:modified xsi:type="dcterms:W3CDTF">2016-09-07T03:58:46Z</dcterms:modified>
</cp:coreProperties>
</file>