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57" r:id="rId3"/>
    <p:sldId id="282" r:id="rId4"/>
    <p:sldId id="260" r:id="rId5"/>
    <p:sldId id="261" r:id="rId6"/>
    <p:sldId id="262" r:id="rId7"/>
    <p:sldId id="264" r:id="rId8"/>
    <p:sldId id="265" r:id="rId9"/>
    <p:sldId id="272" r:id="rId10"/>
    <p:sldId id="266" r:id="rId11"/>
    <p:sldId id="271" r:id="rId12"/>
    <p:sldId id="273" r:id="rId13"/>
    <p:sldId id="269" r:id="rId14"/>
    <p:sldId id="267" r:id="rId15"/>
    <p:sldId id="283" r:id="rId16"/>
    <p:sldId id="284" r:id="rId17"/>
    <p:sldId id="286" r:id="rId18"/>
    <p:sldId id="288" r:id="rId19"/>
    <p:sldId id="278" r:id="rId20"/>
    <p:sldId id="274" r:id="rId21"/>
    <p:sldId id="290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52FB2-81DA-4F3F-9E52-A17CBBEAFC1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75402C6-196C-412B-B4A0-AA094563EE9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IN" sz="1800" b="0" dirty="0" smtClean="0"/>
            <a:t>*Typhoid</a:t>
          </a:r>
        </a:p>
        <a:p>
          <a:r>
            <a:rPr lang="en-IN" sz="1800" b="0" dirty="0" smtClean="0"/>
            <a:t>*</a:t>
          </a:r>
          <a:r>
            <a:rPr lang="en-IN" sz="1800" b="0" dirty="0" err="1" smtClean="0"/>
            <a:t>Usg</a:t>
          </a:r>
          <a:r>
            <a:rPr lang="en-IN" sz="1800" b="0" dirty="0" smtClean="0"/>
            <a:t> abdomen : tiny intra renal calculus left kidney</a:t>
          </a:r>
        </a:p>
        <a:p>
          <a:r>
            <a:rPr lang="en-IN" sz="1800" b="0" dirty="0" smtClean="0"/>
            <a:t>*Pain in both the hip joints</a:t>
          </a:r>
          <a:endParaRPr lang="en-IN" sz="1800" b="0" dirty="0"/>
        </a:p>
      </dgm:t>
    </dgm:pt>
    <dgm:pt modelId="{21D369BA-1F37-454D-B2E9-9E3C9549D03C}" type="parTrans" cxnId="{C493BD95-3E0F-42EC-B250-438446F7D48A}">
      <dgm:prSet/>
      <dgm:spPr/>
      <dgm:t>
        <a:bodyPr/>
        <a:lstStyle/>
        <a:p>
          <a:endParaRPr lang="en-IN"/>
        </a:p>
      </dgm:t>
    </dgm:pt>
    <dgm:pt modelId="{F048C0D7-455F-4FC4-A427-C137FA999472}" type="sibTrans" cxnId="{C493BD95-3E0F-42EC-B250-438446F7D48A}">
      <dgm:prSet/>
      <dgm:spPr/>
      <dgm:t>
        <a:bodyPr/>
        <a:lstStyle/>
        <a:p>
          <a:endParaRPr lang="en-IN"/>
        </a:p>
      </dgm:t>
    </dgm:pt>
    <dgm:pt modelId="{C28BE931-6E36-41E3-B569-ACC776310471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dirty="0" smtClean="0"/>
            <a:t>*Fracture left proximal </a:t>
          </a:r>
          <a:r>
            <a:rPr lang="en-IN" sz="1600" dirty="0" err="1" smtClean="0"/>
            <a:t>humerus</a:t>
          </a:r>
          <a:r>
            <a:rPr lang="en-IN" sz="1600" dirty="0" smtClean="0"/>
            <a:t> ( conservatively)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smtClean="0"/>
            <a:t>*Difficulty in walking</a:t>
          </a:r>
          <a:endParaRPr lang="en-IN" sz="1600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dirty="0" smtClean="0"/>
            <a:t>*X-Ray Thoracolumbar spine AP and Lateral </a:t>
          </a:r>
          <a:r>
            <a:rPr lang="en-IN" sz="1600" dirty="0" err="1" smtClean="0"/>
            <a:t>views:loss</a:t>
          </a:r>
          <a:r>
            <a:rPr lang="en-IN" sz="1600" dirty="0" smtClean="0"/>
            <a:t> of lumbar </a:t>
          </a:r>
          <a:r>
            <a:rPr lang="en-IN" sz="1600" dirty="0" err="1" smtClean="0"/>
            <a:t>lordosis</a:t>
          </a:r>
          <a:r>
            <a:rPr lang="en-IN" sz="1600" dirty="0" smtClean="0"/>
            <a:t>, degenerative changes involving both SI joints (R&gt;L)</a:t>
          </a:r>
          <a:endParaRPr lang="en-IN" sz="2000" dirty="0"/>
        </a:p>
      </dgm:t>
    </dgm:pt>
    <dgm:pt modelId="{2CFB6419-913E-4DB6-A519-88340522096E}" type="parTrans" cxnId="{ADDB4D86-AF7C-4704-B881-32A238902F00}">
      <dgm:prSet/>
      <dgm:spPr/>
      <dgm:t>
        <a:bodyPr/>
        <a:lstStyle/>
        <a:p>
          <a:endParaRPr lang="en-IN"/>
        </a:p>
      </dgm:t>
    </dgm:pt>
    <dgm:pt modelId="{B188EE91-B3F7-4EAC-B961-2116E32CE5E2}" type="sibTrans" cxnId="{ADDB4D86-AF7C-4704-B881-32A238902F00}">
      <dgm:prSet/>
      <dgm:spPr/>
      <dgm:t>
        <a:bodyPr/>
        <a:lstStyle/>
        <a:p>
          <a:endParaRPr lang="en-IN"/>
        </a:p>
      </dgm:t>
    </dgm:pt>
    <dgm:pt modelId="{5E97052F-776D-47F1-A825-C123184E8B99}">
      <dgm:prSet phldrT="[Text]"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dirty="0"/>
        </a:p>
      </dgm:t>
    </dgm:pt>
    <dgm:pt modelId="{F18D2559-E473-4148-AC36-DE9FF4A9EF60}" type="parTrans" cxnId="{34C89F76-4B69-4FC4-ADD7-879D9F7DC5B2}">
      <dgm:prSet/>
      <dgm:spPr/>
      <dgm:t>
        <a:bodyPr/>
        <a:lstStyle/>
        <a:p>
          <a:endParaRPr lang="en-IN"/>
        </a:p>
      </dgm:t>
    </dgm:pt>
    <dgm:pt modelId="{4C11C64F-6A08-4397-A0B1-CE4676BA4B08}" type="sibTrans" cxnId="{34C89F76-4B69-4FC4-ADD7-879D9F7DC5B2}">
      <dgm:prSet/>
      <dgm:spPr/>
      <dgm:t>
        <a:bodyPr/>
        <a:lstStyle/>
        <a:p>
          <a:endParaRPr lang="en-IN"/>
        </a:p>
      </dgm:t>
    </dgm:pt>
    <dgm:pt modelId="{FEEA6338-C7CF-4236-898C-9E636D63C382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600" dirty="0" smtClean="0"/>
            <a:t>Difficulty in walking </a:t>
          </a:r>
          <a:endParaRPr lang="en-IN" sz="1600" dirty="0"/>
        </a:p>
      </dgm:t>
    </dgm:pt>
    <dgm:pt modelId="{50AC3B1A-7986-4268-B13C-4ECD64D0C2F2}" type="parTrans" cxnId="{81FE1D82-4C65-4C16-BBE8-DAF2D2B73781}">
      <dgm:prSet/>
      <dgm:spPr/>
      <dgm:t>
        <a:bodyPr/>
        <a:lstStyle/>
        <a:p>
          <a:endParaRPr lang="en-IN"/>
        </a:p>
      </dgm:t>
    </dgm:pt>
    <dgm:pt modelId="{02607741-FCC7-4BDD-9993-BF98D2C3BD1F}" type="sibTrans" cxnId="{81FE1D82-4C65-4C16-BBE8-DAF2D2B73781}">
      <dgm:prSet/>
      <dgm:spPr/>
      <dgm:t>
        <a:bodyPr/>
        <a:lstStyle/>
        <a:p>
          <a:endParaRPr lang="en-IN"/>
        </a:p>
      </dgm:t>
    </dgm:pt>
    <dgm:pt modelId="{AACD8910-1638-4DFA-889A-892711CCB66B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600" dirty="0" smtClean="0"/>
            <a:t>left subtrochanteric femur fracture-pathological fracture</a:t>
          </a:r>
          <a:endParaRPr lang="en-IN" sz="1600" dirty="0"/>
        </a:p>
      </dgm:t>
    </dgm:pt>
    <dgm:pt modelId="{24EFA4F3-FB64-4C39-B13D-E5996F951DFA}" type="parTrans" cxnId="{4889557C-7A47-4E34-80CD-5CD3ECEF1406}">
      <dgm:prSet/>
      <dgm:spPr/>
      <dgm:t>
        <a:bodyPr/>
        <a:lstStyle/>
        <a:p>
          <a:endParaRPr lang="en-IN"/>
        </a:p>
      </dgm:t>
    </dgm:pt>
    <dgm:pt modelId="{6A0A7450-E815-4749-8754-0BBF58C34B62}" type="sibTrans" cxnId="{4889557C-7A47-4E34-80CD-5CD3ECEF1406}">
      <dgm:prSet/>
      <dgm:spPr/>
      <dgm:t>
        <a:bodyPr/>
        <a:lstStyle/>
        <a:p>
          <a:endParaRPr lang="en-IN"/>
        </a:p>
      </dgm:t>
    </dgm:pt>
    <dgm:pt modelId="{4394C6A9-E9B5-4D30-B80A-62E9DE7456D3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600" dirty="0" smtClean="0"/>
            <a:t>Sustained trivial injury in GRH </a:t>
          </a:r>
          <a:endParaRPr lang="en-IN" sz="1600" dirty="0"/>
        </a:p>
      </dgm:t>
    </dgm:pt>
    <dgm:pt modelId="{88DFFCDC-59CC-4714-B81D-AD3120D95662}" type="parTrans" cxnId="{714784D3-54BA-4112-89AC-DDE1130CD9FA}">
      <dgm:prSet/>
      <dgm:spPr/>
      <dgm:t>
        <a:bodyPr/>
        <a:lstStyle/>
        <a:p>
          <a:endParaRPr lang="en-IN"/>
        </a:p>
      </dgm:t>
    </dgm:pt>
    <dgm:pt modelId="{E6A0AED2-B9EB-4481-B180-4977583276B2}" type="sibTrans" cxnId="{714784D3-54BA-4112-89AC-DDE1130CD9FA}">
      <dgm:prSet/>
      <dgm:spPr/>
      <dgm:t>
        <a:bodyPr/>
        <a:lstStyle/>
        <a:p>
          <a:endParaRPr lang="en-IN"/>
        </a:p>
      </dgm:t>
    </dgm:pt>
    <dgm:pt modelId="{6C86C17C-511E-4E7B-9C8F-05BC36C583C1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N" sz="1600" dirty="0"/>
        </a:p>
      </dgm:t>
    </dgm:pt>
    <dgm:pt modelId="{CA54BE2B-C24F-4089-B4BE-D612D51513A4}" type="parTrans" cxnId="{13D301D2-C905-4286-BE83-F6DBE84CA162}">
      <dgm:prSet/>
      <dgm:spPr/>
      <dgm:t>
        <a:bodyPr/>
        <a:lstStyle/>
        <a:p>
          <a:endParaRPr lang="en-IN"/>
        </a:p>
      </dgm:t>
    </dgm:pt>
    <dgm:pt modelId="{F7BE4D30-9464-44DF-A1DA-C2F16B1A0143}" type="sibTrans" cxnId="{13D301D2-C905-4286-BE83-F6DBE84CA162}">
      <dgm:prSet/>
      <dgm:spPr/>
      <dgm:t>
        <a:bodyPr/>
        <a:lstStyle/>
        <a:p>
          <a:endParaRPr lang="en-IN"/>
        </a:p>
      </dgm:t>
    </dgm:pt>
    <dgm:pt modelId="{EB267AB8-F6D6-4A4A-9CB1-B353B4882CD6}" type="pres">
      <dgm:prSet presAssocID="{23352FB2-81DA-4F3F-9E52-A17CBBEAFC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8DF7240A-C1D5-480E-84C7-987F41E85A8F}" type="pres">
      <dgm:prSet presAssocID="{23352FB2-81DA-4F3F-9E52-A17CBBEAFC1D}" presName="Name1" presStyleCnt="0"/>
      <dgm:spPr/>
    </dgm:pt>
    <dgm:pt modelId="{A9C83CFC-9816-4C36-9E6A-5391A3A58B67}" type="pres">
      <dgm:prSet presAssocID="{23352FB2-81DA-4F3F-9E52-A17CBBEAFC1D}" presName="cycle" presStyleCnt="0"/>
      <dgm:spPr/>
    </dgm:pt>
    <dgm:pt modelId="{1D9086FE-584F-4653-94B5-CE585E23B6A7}" type="pres">
      <dgm:prSet presAssocID="{23352FB2-81DA-4F3F-9E52-A17CBBEAFC1D}" presName="srcNode" presStyleLbl="node1" presStyleIdx="0" presStyleCnt="3"/>
      <dgm:spPr/>
    </dgm:pt>
    <dgm:pt modelId="{304FA872-6B9B-4BF3-ADF8-3D649A140D48}" type="pres">
      <dgm:prSet presAssocID="{23352FB2-81DA-4F3F-9E52-A17CBBEAFC1D}" presName="conn" presStyleLbl="parChTrans1D2" presStyleIdx="0" presStyleCnt="1"/>
      <dgm:spPr/>
      <dgm:t>
        <a:bodyPr/>
        <a:lstStyle/>
        <a:p>
          <a:endParaRPr lang="en-IN"/>
        </a:p>
      </dgm:t>
    </dgm:pt>
    <dgm:pt modelId="{01797706-8AF1-459F-A748-1641B8110500}" type="pres">
      <dgm:prSet presAssocID="{23352FB2-81DA-4F3F-9E52-A17CBBEAFC1D}" presName="extraNode" presStyleLbl="node1" presStyleIdx="0" presStyleCnt="3"/>
      <dgm:spPr/>
    </dgm:pt>
    <dgm:pt modelId="{3CBC7FA5-ED10-47D3-8A98-E8B04D027DAD}" type="pres">
      <dgm:prSet presAssocID="{23352FB2-81DA-4F3F-9E52-A17CBBEAFC1D}" presName="dstNode" presStyleLbl="node1" presStyleIdx="0" presStyleCnt="3"/>
      <dgm:spPr/>
    </dgm:pt>
    <dgm:pt modelId="{41109F18-4E22-4A9D-8DBF-9ADE3BA65173}" type="pres">
      <dgm:prSet presAssocID="{275402C6-196C-412B-B4A0-AA094563EE9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BCBE0F-0D8D-4C68-80A1-45470D8B1CD6}" type="pres">
      <dgm:prSet presAssocID="{275402C6-196C-412B-B4A0-AA094563EE90}" presName="accent_1" presStyleCnt="0"/>
      <dgm:spPr/>
    </dgm:pt>
    <dgm:pt modelId="{5C2105FB-99BC-454F-ADD0-1D963164585C}" type="pres">
      <dgm:prSet presAssocID="{275402C6-196C-412B-B4A0-AA094563EE90}" presName="accentRepeatNode" presStyleLbl="solidFgAcc1" presStyleIdx="0" presStyleCnt="3"/>
      <dgm:spPr/>
    </dgm:pt>
    <dgm:pt modelId="{A6BDDAE4-8F24-4377-8559-D245BDAEB3F3}" type="pres">
      <dgm:prSet presAssocID="{C28BE931-6E36-41E3-B569-ACC776310471}" presName="text_2" presStyleLbl="node1" presStyleIdx="1" presStyleCnt="3" custScaleY="12352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72C9B5B-9CE0-4F33-A8F8-B06288E2FDED}" type="pres">
      <dgm:prSet presAssocID="{C28BE931-6E36-41E3-B569-ACC776310471}" presName="accent_2" presStyleCnt="0"/>
      <dgm:spPr/>
    </dgm:pt>
    <dgm:pt modelId="{B5E84C7C-3AD3-45B8-B4F0-0E047D369A65}" type="pres">
      <dgm:prSet presAssocID="{C28BE931-6E36-41E3-B569-ACC776310471}" presName="accentRepeatNode" presStyleLbl="solidFgAcc1" presStyleIdx="1" presStyleCnt="3"/>
      <dgm:spPr/>
      <dgm:t>
        <a:bodyPr/>
        <a:lstStyle/>
        <a:p>
          <a:endParaRPr lang="en-IN"/>
        </a:p>
      </dgm:t>
    </dgm:pt>
    <dgm:pt modelId="{3995F986-3108-4308-A403-ED00C78CFEB7}" type="pres">
      <dgm:prSet presAssocID="{5E97052F-776D-47F1-A825-C123184E8B9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C0B8E34-C14E-4C62-89D5-AE3D80E46D1F}" type="pres">
      <dgm:prSet presAssocID="{5E97052F-776D-47F1-A825-C123184E8B99}" presName="accent_3" presStyleCnt="0"/>
      <dgm:spPr/>
    </dgm:pt>
    <dgm:pt modelId="{E40CDA7A-CA90-4DDD-B09D-B5D7556C3C35}" type="pres">
      <dgm:prSet presAssocID="{5E97052F-776D-47F1-A825-C123184E8B99}" presName="accentRepeatNode" presStyleLbl="solidFgAcc1" presStyleIdx="2" presStyleCnt="3"/>
      <dgm:spPr/>
    </dgm:pt>
  </dgm:ptLst>
  <dgm:cxnLst>
    <dgm:cxn modelId="{5A728BEC-58BA-4A3E-992B-31C778BEF5BB}" type="presOf" srcId="{C28BE931-6E36-41E3-B569-ACC776310471}" destId="{A6BDDAE4-8F24-4377-8559-D245BDAEB3F3}" srcOrd="0" destOrd="0" presId="urn:microsoft.com/office/officeart/2008/layout/VerticalCurvedList"/>
    <dgm:cxn modelId="{5AF97411-BEC9-4CF3-A097-254A607B513E}" type="presOf" srcId="{6C86C17C-511E-4E7B-9C8F-05BC36C583C1}" destId="{3995F986-3108-4308-A403-ED00C78CFEB7}" srcOrd="0" destOrd="4" presId="urn:microsoft.com/office/officeart/2008/layout/VerticalCurvedList"/>
    <dgm:cxn modelId="{81FE1D82-4C65-4C16-BBE8-DAF2D2B73781}" srcId="{5E97052F-776D-47F1-A825-C123184E8B99}" destId="{FEEA6338-C7CF-4236-898C-9E636D63C382}" srcOrd="0" destOrd="0" parTransId="{50AC3B1A-7986-4268-B13C-4ECD64D0C2F2}" sibTransId="{02607741-FCC7-4BDD-9993-BF98D2C3BD1F}"/>
    <dgm:cxn modelId="{C493BD95-3E0F-42EC-B250-438446F7D48A}" srcId="{23352FB2-81DA-4F3F-9E52-A17CBBEAFC1D}" destId="{275402C6-196C-412B-B4A0-AA094563EE90}" srcOrd="0" destOrd="0" parTransId="{21D369BA-1F37-454D-B2E9-9E3C9549D03C}" sibTransId="{F048C0D7-455F-4FC4-A427-C137FA999472}"/>
    <dgm:cxn modelId="{86118B42-F2EF-4F63-9998-F01CF2D1F8B7}" type="presOf" srcId="{F048C0D7-455F-4FC4-A427-C137FA999472}" destId="{304FA872-6B9B-4BF3-ADF8-3D649A140D48}" srcOrd="0" destOrd="0" presId="urn:microsoft.com/office/officeart/2008/layout/VerticalCurvedList"/>
    <dgm:cxn modelId="{73678D2B-7049-4D35-AC34-1502D654B87E}" type="presOf" srcId="{275402C6-196C-412B-B4A0-AA094563EE90}" destId="{41109F18-4E22-4A9D-8DBF-9ADE3BA65173}" srcOrd="0" destOrd="0" presId="urn:microsoft.com/office/officeart/2008/layout/VerticalCurvedList"/>
    <dgm:cxn modelId="{ADDB4D86-AF7C-4704-B881-32A238902F00}" srcId="{23352FB2-81DA-4F3F-9E52-A17CBBEAFC1D}" destId="{C28BE931-6E36-41E3-B569-ACC776310471}" srcOrd="1" destOrd="0" parTransId="{2CFB6419-913E-4DB6-A519-88340522096E}" sibTransId="{B188EE91-B3F7-4EAC-B961-2116E32CE5E2}"/>
    <dgm:cxn modelId="{BB805090-AC44-4073-8B34-85F48BE6791D}" type="presOf" srcId="{5E97052F-776D-47F1-A825-C123184E8B99}" destId="{3995F986-3108-4308-A403-ED00C78CFEB7}" srcOrd="0" destOrd="0" presId="urn:microsoft.com/office/officeart/2008/layout/VerticalCurvedList"/>
    <dgm:cxn modelId="{34C89F76-4B69-4FC4-ADD7-879D9F7DC5B2}" srcId="{23352FB2-81DA-4F3F-9E52-A17CBBEAFC1D}" destId="{5E97052F-776D-47F1-A825-C123184E8B99}" srcOrd="2" destOrd="0" parTransId="{F18D2559-E473-4148-AC36-DE9FF4A9EF60}" sibTransId="{4C11C64F-6A08-4397-A0B1-CE4676BA4B08}"/>
    <dgm:cxn modelId="{75540A10-EEC5-45CE-A04B-E1256B41FDFA}" type="presOf" srcId="{23352FB2-81DA-4F3F-9E52-A17CBBEAFC1D}" destId="{EB267AB8-F6D6-4A4A-9CB1-B353B4882CD6}" srcOrd="0" destOrd="0" presId="urn:microsoft.com/office/officeart/2008/layout/VerticalCurvedList"/>
    <dgm:cxn modelId="{D7CB32E4-4341-4977-9124-8CB095F6CCE0}" type="presOf" srcId="{FEEA6338-C7CF-4236-898C-9E636D63C382}" destId="{3995F986-3108-4308-A403-ED00C78CFEB7}" srcOrd="0" destOrd="1" presId="urn:microsoft.com/office/officeart/2008/layout/VerticalCurvedList"/>
    <dgm:cxn modelId="{714784D3-54BA-4112-89AC-DDE1130CD9FA}" srcId="{5E97052F-776D-47F1-A825-C123184E8B99}" destId="{4394C6A9-E9B5-4D30-B80A-62E9DE7456D3}" srcOrd="1" destOrd="0" parTransId="{88DFFCDC-59CC-4714-B81D-AD3120D95662}" sibTransId="{E6A0AED2-B9EB-4481-B180-4977583276B2}"/>
    <dgm:cxn modelId="{DC8BFC0C-56E6-4E1B-8A58-BB89A982DA73}" type="presOf" srcId="{AACD8910-1638-4DFA-889A-892711CCB66B}" destId="{3995F986-3108-4308-A403-ED00C78CFEB7}" srcOrd="0" destOrd="3" presId="urn:microsoft.com/office/officeart/2008/layout/VerticalCurvedList"/>
    <dgm:cxn modelId="{E365ED37-4E70-474F-B3D0-6728CCFBFE7A}" type="presOf" srcId="{4394C6A9-E9B5-4D30-B80A-62E9DE7456D3}" destId="{3995F986-3108-4308-A403-ED00C78CFEB7}" srcOrd="0" destOrd="2" presId="urn:microsoft.com/office/officeart/2008/layout/VerticalCurvedList"/>
    <dgm:cxn modelId="{13D301D2-C905-4286-BE83-F6DBE84CA162}" srcId="{5E97052F-776D-47F1-A825-C123184E8B99}" destId="{6C86C17C-511E-4E7B-9C8F-05BC36C583C1}" srcOrd="3" destOrd="0" parTransId="{CA54BE2B-C24F-4089-B4BE-D612D51513A4}" sibTransId="{F7BE4D30-9464-44DF-A1DA-C2F16B1A0143}"/>
    <dgm:cxn modelId="{4889557C-7A47-4E34-80CD-5CD3ECEF1406}" srcId="{5E97052F-776D-47F1-A825-C123184E8B99}" destId="{AACD8910-1638-4DFA-889A-892711CCB66B}" srcOrd="2" destOrd="0" parTransId="{24EFA4F3-FB64-4C39-B13D-E5996F951DFA}" sibTransId="{6A0A7450-E815-4749-8754-0BBF58C34B62}"/>
    <dgm:cxn modelId="{90FA255B-56C3-4E1D-ACCE-16799CF16440}" type="presParOf" srcId="{EB267AB8-F6D6-4A4A-9CB1-B353B4882CD6}" destId="{8DF7240A-C1D5-480E-84C7-987F41E85A8F}" srcOrd="0" destOrd="0" presId="urn:microsoft.com/office/officeart/2008/layout/VerticalCurvedList"/>
    <dgm:cxn modelId="{C3028C35-7623-4A61-AEF0-1B61D87805CE}" type="presParOf" srcId="{8DF7240A-C1D5-480E-84C7-987F41E85A8F}" destId="{A9C83CFC-9816-4C36-9E6A-5391A3A58B67}" srcOrd="0" destOrd="0" presId="urn:microsoft.com/office/officeart/2008/layout/VerticalCurvedList"/>
    <dgm:cxn modelId="{15F40637-4BBE-47CA-A55A-DE2D80AA8379}" type="presParOf" srcId="{A9C83CFC-9816-4C36-9E6A-5391A3A58B67}" destId="{1D9086FE-584F-4653-94B5-CE585E23B6A7}" srcOrd="0" destOrd="0" presId="urn:microsoft.com/office/officeart/2008/layout/VerticalCurvedList"/>
    <dgm:cxn modelId="{BA961764-02CC-4221-B219-0F9B52DE6E89}" type="presParOf" srcId="{A9C83CFC-9816-4C36-9E6A-5391A3A58B67}" destId="{304FA872-6B9B-4BF3-ADF8-3D649A140D48}" srcOrd="1" destOrd="0" presId="urn:microsoft.com/office/officeart/2008/layout/VerticalCurvedList"/>
    <dgm:cxn modelId="{2A4C49EB-726A-4D83-9DD3-827CF225F7BA}" type="presParOf" srcId="{A9C83CFC-9816-4C36-9E6A-5391A3A58B67}" destId="{01797706-8AF1-459F-A748-1641B8110500}" srcOrd="2" destOrd="0" presId="urn:microsoft.com/office/officeart/2008/layout/VerticalCurvedList"/>
    <dgm:cxn modelId="{E91F5F50-9484-43B5-9651-29CC53DA859A}" type="presParOf" srcId="{A9C83CFC-9816-4C36-9E6A-5391A3A58B67}" destId="{3CBC7FA5-ED10-47D3-8A98-E8B04D027DAD}" srcOrd="3" destOrd="0" presId="urn:microsoft.com/office/officeart/2008/layout/VerticalCurvedList"/>
    <dgm:cxn modelId="{B0A041B0-FE09-4657-80A6-98AEAAB706B4}" type="presParOf" srcId="{8DF7240A-C1D5-480E-84C7-987F41E85A8F}" destId="{41109F18-4E22-4A9D-8DBF-9ADE3BA65173}" srcOrd="1" destOrd="0" presId="urn:microsoft.com/office/officeart/2008/layout/VerticalCurvedList"/>
    <dgm:cxn modelId="{AC6E29CD-CD43-48AD-82C7-04B812C85E10}" type="presParOf" srcId="{8DF7240A-C1D5-480E-84C7-987F41E85A8F}" destId="{DBBCBE0F-0D8D-4C68-80A1-45470D8B1CD6}" srcOrd="2" destOrd="0" presId="urn:microsoft.com/office/officeart/2008/layout/VerticalCurvedList"/>
    <dgm:cxn modelId="{86A53ED6-1620-4F43-89C2-8D53AF5FAAC7}" type="presParOf" srcId="{DBBCBE0F-0D8D-4C68-80A1-45470D8B1CD6}" destId="{5C2105FB-99BC-454F-ADD0-1D963164585C}" srcOrd="0" destOrd="0" presId="urn:microsoft.com/office/officeart/2008/layout/VerticalCurvedList"/>
    <dgm:cxn modelId="{F54B2802-879D-418A-A006-E4184318E844}" type="presParOf" srcId="{8DF7240A-C1D5-480E-84C7-987F41E85A8F}" destId="{A6BDDAE4-8F24-4377-8559-D245BDAEB3F3}" srcOrd="3" destOrd="0" presId="urn:microsoft.com/office/officeart/2008/layout/VerticalCurvedList"/>
    <dgm:cxn modelId="{64089CD7-A87E-45AD-8EB9-5D9109024CB1}" type="presParOf" srcId="{8DF7240A-C1D5-480E-84C7-987F41E85A8F}" destId="{B72C9B5B-9CE0-4F33-A8F8-B06288E2FDED}" srcOrd="4" destOrd="0" presId="urn:microsoft.com/office/officeart/2008/layout/VerticalCurvedList"/>
    <dgm:cxn modelId="{89537A14-D055-4B66-9F43-F4BF926EA00A}" type="presParOf" srcId="{B72C9B5B-9CE0-4F33-A8F8-B06288E2FDED}" destId="{B5E84C7C-3AD3-45B8-B4F0-0E047D369A65}" srcOrd="0" destOrd="0" presId="urn:microsoft.com/office/officeart/2008/layout/VerticalCurvedList"/>
    <dgm:cxn modelId="{B8ABB4F7-A979-4FE2-9900-C3AF24BD01F7}" type="presParOf" srcId="{8DF7240A-C1D5-480E-84C7-987F41E85A8F}" destId="{3995F986-3108-4308-A403-ED00C78CFEB7}" srcOrd="5" destOrd="0" presId="urn:microsoft.com/office/officeart/2008/layout/VerticalCurvedList"/>
    <dgm:cxn modelId="{C757ED31-C036-48D7-9232-6D9DAB1DEB53}" type="presParOf" srcId="{8DF7240A-C1D5-480E-84C7-987F41E85A8F}" destId="{FC0B8E34-C14E-4C62-89D5-AE3D80E46D1F}" srcOrd="6" destOrd="0" presId="urn:microsoft.com/office/officeart/2008/layout/VerticalCurvedList"/>
    <dgm:cxn modelId="{9402E88D-CF33-4699-9D7E-EDCCA09387D5}" type="presParOf" srcId="{FC0B8E34-C14E-4C62-89D5-AE3D80E46D1F}" destId="{E40CDA7A-CA90-4DDD-B09D-B5D7556C3C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BCE201-7CED-4A77-9123-B34F88EDBF0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4D4EEF6-BB4E-4304-8ACF-1C66E47C9C70}">
      <dgm:prSet phldrT="[Text]" custT="1"/>
      <dgm:spPr/>
      <dgm:t>
        <a:bodyPr/>
        <a:lstStyle/>
        <a:p>
          <a:r>
            <a:rPr lang="en-IN" sz="5400" dirty="0" smtClean="0"/>
            <a:t>2014</a:t>
          </a:r>
          <a:endParaRPr lang="en-IN" sz="5400" dirty="0"/>
        </a:p>
      </dgm:t>
    </dgm:pt>
    <dgm:pt modelId="{5CBD3B50-2ED4-46B3-993E-8C6CC3EDCFE6}" type="parTrans" cxnId="{739D03F7-5588-4B97-B434-C990984DD704}">
      <dgm:prSet/>
      <dgm:spPr/>
      <dgm:t>
        <a:bodyPr/>
        <a:lstStyle/>
        <a:p>
          <a:endParaRPr lang="en-IN"/>
        </a:p>
      </dgm:t>
    </dgm:pt>
    <dgm:pt modelId="{AA1BF4CA-2104-4A34-970C-DD12EB78E98B}" type="sibTrans" cxnId="{739D03F7-5588-4B97-B434-C990984DD704}">
      <dgm:prSet/>
      <dgm:spPr/>
      <dgm:t>
        <a:bodyPr/>
        <a:lstStyle/>
        <a:p>
          <a:endParaRPr lang="en-IN"/>
        </a:p>
      </dgm:t>
    </dgm:pt>
    <dgm:pt modelId="{0B2E69F5-28B3-410A-9235-88B49D1AD11A}">
      <dgm:prSet phldrT="[Text]"/>
      <dgm:spPr>
        <a:solidFill>
          <a:schemeClr val="bg1"/>
        </a:solidFill>
      </dgm:spPr>
      <dgm:t>
        <a:bodyPr/>
        <a:lstStyle/>
        <a:p>
          <a:r>
            <a:rPr lang="en-IN" dirty="0" smtClean="0">
              <a:solidFill>
                <a:srgbClr val="FF0000"/>
              </a:solidFill>
            </a:rPr>
            <a:t>Serum calcium :12.4mg%</a:t>
          </a:r>
        </a:p>
        <a:p>
          <a:r>
            <a:rPr lang="en-IN" dirty="0" smtClean="0">
              <a:solidFill>
                <a:srgbClr val="FF0000"/>
              </a:solidFill>
            </a:rPr>
            <a:t>Serum phosphorus :4.5mg%</a:t>
          </a:r>
        </a:p>
        <a:p>
          <a:r>
            <a:rPr lang="en-IN" dirty="0" smtClean="0">
              <a:solidFill>
                <a:srgbClr val="FF0000"/>
              </a:solidFill>
            </a:rPr>
            <a:t>Serum ALP:322 U/L</a:t>
          </a:r>
          <a:endParaRPr lang="en-IN" dirty="0">
            <a:solidFill>
              <a:srgbClr val="FF0000"/>
            </a:solidFill>
          </a:endParaRPr>
        </a:p>
      </dgm:t>
    </dgm:pt>
    <dgm:pt modelId="{C431D17F-DD9A-4F65-AA2F-4E6BF05530DE}" type="parTrans" cxnId="{AB6995D0-727B-48F4-8E0D-F96EC8DBB625}">
      <dgm:prSet/>
      <dgm:spPr/>
      <dgm:t>
        <a:bodyPr/>
        <a:lstStyle/>
        <a:p>
          <a:endParaRPr lang="en-IN"/>
        </a:p>
      </dgm:t>
    </dgm:pt>
    <dgm:pt modelId="{DD430117-39E4-449D-8A6B-EDC8DEAFDE34}" type="sibTrans" cxnId="{AB6995D0-727B-48F4-8E0D-F96EC8DBB625}">
      <dgm:prSet/>
      <dgm:spPr/>
      <dgm:t>
        <a:bodyPr/>
        <a:lstStyle/>
        <a:p>
          <a:endParaRPr lang="en-IN"/>
        </a:p>
      </dgm:t>
    </dgm:pt>
    <dgm:pt modelId="{F78EDD93-0BB3-498F-A207-F785262FA156}">
      <dgm:prSet phldrT="[Text]"/>
      <dgm:spPr>
        <a:solidFill>
          <a:srgbClr val="00B050"/>
        </a:solidFill>
      </dgm:spPr>
      <dgm:t>
        <a:bodyPr/>
        <a:lstStyle/>
        <a:p>
          <a:r>
            <a:rPr lang="en-IN" dirty="0" smtClean="0"/>
            <a:t>i-Parathyroid hormone :667.8 </a:t>
          </a:r>
          <a:r>
            <a:rPr lang="en-IN" dirty="0" err="1" smtClean="0"/>
            <a:t>pg</a:t>
          </a:r>
          <a:r>
            <a:rPr lang="en-IN" dirty="0" smtClean="0"/>
            <a:t>/ml</a:t>
          </a:r>
        </a:p>
        <a:p>
          <a:endParaRPr lang="en-IN" dirty="0"/>
        </a:p>
      </dgm:t>
    </dgm:pt>
    <dgm:pt modelId="{08C6DD7D-5F57-4D6E-AB5D-0A5631DCC17E}" type="parTrans" cxnId="{50212585-AA16-4382-8D21-5F665DDDCAFB}">
      <dgm:prSet/>
      <dgm:spPr/>
      <dgm:t>
        <a:bodyPr/>
        <a:lstStyle/>
        <a:p>
          <a:endParaRPr lang="en-IN"/>
        </a:p>
      </dgm:t>
    </dgm:pt>
    <dgm:pt modelId="{14144B5F-0F16-4AD9-9B45-B32C0F744AFB}" type="sibTrans" cxnId="{50212585-AA16-4382-8D21-5F665DDDCAFB}">
      <dgm:prSet/>
      <dgm:spPr/>
      <dgm:t>
        <a:bodyPr/>
        <a:lstStyle/>
        <a:p>
          <a:endParaRPr lang="en-IN"/>
        </a:p>
      </dgm:t>
    </dgm:pt>
    <dgm:pt modelId="{AE3C0189-2EEE-41A5-B21B-EB4390894CB9}">
      <dgm:prSet phldrT="[Text]"/>
      <dgm:spPr/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Bone Biopsy</a:t>
          </a:r>
        </a:p>
        <a:p>
          <a:endParaRPr lang="en-IN" dirty="0" smtClean="0">
            <a:solidFill>
              <a:schemeClr val="tx1"/>
            </a:solidFill>
          </a:endParaRPr>
        </a:p>
        <a:p>
          <a:r>
            <a:rPr lang="en-IN" dirty="0" smtClean="0"/>
            <a:t>Destroyed bony </a:t>
          </a:r>
          <a:r>
            <a:rPr lang="en-IN" dirty="0" err="1" smtClean="0"/>
            <a:t>trabeculae</a:t>
          </a:r>
          <a:r>
            <a:rPr lang="en-IN" dirty="0" smtClean="0"/>
            <a:t>,  proliferation of fibrous tissue.</a:t>
          </a:r>
        </a:p>
        <a:p>
          <a:r>
            <a:rPr lang="en-IN" dirty="0" smtClean="0"/>
            <a:t>no malignancy or </a:t>
          </a:r>
          <a:r>
            <a:rPr lang="en-IN" dirty="0" err="1" smtClean="0"/>
            <a:t>tuberculous</a:t>
          </a:r>
          <a:r>
            <a:rPr lang="en-IN" dirty="0" smtClean="0"/>
            <a:t> lesion in biopsy received</a:t>
          </a:r>
        </a:p>
        <a:p>
          <a:r>
            <a:rPr lang="en-IN" dirty="0" smtClean="0"/>
            <a:t>-Suggestive of fibrous dysplasia</a:t>
          </a:r>
          <a:endParaRPr lang="en-IN" dirty="0"/>
        </a:p>
      </dgm:t>
    </dgm:pt>
    <dgm:pt modelId="{0C5D2AF0-FC15-40A6-98F3-83F5BFC4DD54}" type="parTrans" cxnId="{0091D4BE-A3FB-462B-BD69-E0FF2771396E}">
      <dgm:prSet/>
      <dgm:spPr/>
      <dgm:t>
        <a:bodyPr/>
        <a:lstStyle/>
        <a:p>
          <a:endParaRPr lang="en-IN"/>
        </a:p>
      </dgm:t>
    </dgm:pt>
    <dgm:pt modelId="{7B178B99-F3F5-477A-BC65-FB2B43ED5499}" type="sibTrans" cxnId="{0091D4BE-A3FB-462B-BD69-E0FF2771396E}">
      <dgm:prSet/>
      <dgm:spPr/>
      <dgm:t>
        <a:bodyPr/>
        <a:lstStyle/>
        <a:p>
          <a:endParaRPr lang="en-IN"/>
        </a:p>
      </dgm:t>
    </dgm:pt>
    <dgm:pt modelId="{36FF2828-AE88-4CEA-B125-8EDF3322E8F2}">
      <dgm:prSet phldrT="[Text]"/>
      <dgm:spPr>
        <a:solidFill>
          <a:schemeClr val="bg1"/>
        </a:solidFill>
      </dgm:spPr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Endocrinologist opinion:</a:t>
          </a:r>
        </a:p>
        <a:p>
          <a:r>
            <a:rPr lang="en-IN" dirty="0" smtClean="0">
              <a:solidFill>
                <a:srgbClr val="FF0000"/>
              </a:solidFill>
            </a:rPr>
            <a:t>Subtrochanteric fracture  following trivial trauma</a:t>
          </a:r>
        </a:p>
        <a:p>
          <a:r>
            <a:rPr lang="en-IN" dirty="0" smtClean="0">
              <a:solidFill>
                <a:srgbClr val="FF0000"/>
              </a:solidFill>
            </a:rPr>
            <a:t>Skeletal survey :X-Ray skull, LS Spine</a:t>
          </a:r>
        </a:p>
        <a:p>
          <a:r>
            <a:rPr lang="en-IN" dirty="0" smtClean="0">
              <a:solidFill>
                <a:srgbClr val="FF0000"/>
              </a:solidFill>
            </a:rPr>
            <a:t>Serum calcium, phosphorus, albumin, s.ALP, PTH, USG neck, </a:t>
          </a:r>
          <a:r>
            <a:rPr lang="en-IN" dirty="0" err="1" smtClean="0">
              <a:solidFill>
                <a:srgbClr val="FF0000"/>
              </a:solidFill>
            </a:rPr>
            <a:t>Tc</a:t>
          </a:r>
          <a:r>
            <a:rPr lang="en-IN" dirty="0" smtClean="0">
              <a:solidFill>
                <a:srgbClr val="FF0000"/>
              </a:solidFill>
            </a:rPr>
            <a:t>  </a:t>
          </a:r>
          <a:r>
            <a:rPr lang="en-IN" dirty="0" err="1" smtClean="0">
              <a:solidFill>
                <a:srgbClr val="FF0000"/>
              </a:solidFill>
            </a:rPr>
            <a:t>sestambi</a:t>
          </a:r>
          <a:r>
            <a:rPr lang="en-IN" dirty="0" smtClean="0">
              <a:solidFill>
                <a:srgbClr val="FF0000"/>
              </a:solidFill>
            </a:rPr>
            <a:t> scan</a:t>
          </a:r>
        </a:p>
        <a:p>
          <a:r>
            <a:rPr lang="en-IN" dirty="0" smtClean="0">
              <a:solidFill>
                <a:srgbClr val="FF0000"/>
              </a:solidFill>
            </a:rPr>
            <a:t>-likely primary hyperparathyroidism</a:t>
          </a:r>
          <a:endParaRPr lang="en-IN" dirty="0">
            <a:solidFill>
              <a:srgbClr val="FF0000"/>
            </a:solidFill>
          </a:endParaRPr>
        </a:p>
      </dgm:t>
    </dgm:pt>
    <dgm:pt modelId="{B5A97B78-7B88-405B-B34E-77C2654F4C74}" type="parTrans" cxnId="{7F1CC2BA-A4B1-45C6-A5AE-F0D03C4503B8}">
      <dgm:prSet/>
      <dgm:spPr/>
      <dgm:t>
        <a:bodyPr/>
        <a:lstStyle/>
        <a:p>
          <a:endParaRPr lang="en-IN"/>
        </a:p>
      </dgm:t>
    </dgm:pt>
    <dgm:pt modelId="{432F1885-7C9F-44EC-BF03-4C749F94D729}" type="sibTrans" cxnId="{7F1CC2BA-A4B1-45C6-A5AE-F0D03C4503B8}">
      <dgm:prSet/>
      <dgm:spPr/>
      <dgm:t>
        <a:bodyPr/>
        <a:lstStyle/>
        <a:p>
          <a:endParaRPr lang="en-IN"/>
        </a:p>
      </dgm:t>
    </dgm:pt>
    <dgm:pt modelId="{1318510E-AEBB-4E5B-A96D-25DDC4184633}" type="pres">
      <dgm:prSet presAssocID="{38BCE201-7CED-4A77-9123-B34F88EDBF0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B802C28-75D1-46C2-9929-DF516671862C}" type="pres">
      <dgm:prSet presAssocID="{38BCE201-7CED-4A77-9123-B34F88EDBF08}" presName="matrix" presStyleCnt="0"/>
      <dgm:spPr/>
    </dgm:pt>
    <dgm:pt modelId="{404976E6-4A2F-48CA-AA9A-84CB7028C7E6}" type="pres">
      <dgm:prSet presAssocID="{38BCE201-7CED-4A77-9123-B34F88EDBF08}" presName="tile1" presStyleLbl="node1" presStyleIdx="0" presStyleCnt="4"/>
      <dgm:spPr/>
      <dgm:t>
        <a:bodyPr/>
        <a:lstStyle/>
        <a:p>
          <a:endParaRPr lang="en-IN"/>
        </a:p>
      </dgm:t>
    </dgm:pt>
    <dgm:pt modelId="{E1B1B7A6-B872-445F-8AA6-F5EB6820E157}" type="pres">
      <dgm:prSet presAssocID="{38BCE201-7CED-4A77-9123-B34F88EDBF0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D8CD55-6D37-47E4-BDA0-87D292B79962}" type="pres">
      <dgm:prSet presAssocID="{38BCE201-7CED-4A77-9123-B34F88EDBF08}" presName="tile2" presStyleLbl="node1" presStyleIdx="1" presStyleCnt="4"/>
      <dgm:spPr/>
      <dgm:t>
        <a:bodyPr/>
        <a:lstStyle/>
        <a:p>
          <a:endParaRPr lang="en-IN"/>
        </a:p>
      </dgm:t>
    </dgm:pt>
    <dgm:pt modelId="{A7BDF306-1F7A-46DD-807B-49E7E996BA32}" type="pres">
      <dgm:prSet presAssocID="{38BCE201-7CED-4A77-9123-B34F88EDBF0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2F4A65-9716-4D0A-A54E-C233D2624B27}" type="pres">
      <dgm:prSet presAssocID="{38BCE201-7CED-4A77-9123-B34F88EDBF08}" presName="tile3" presStyleLbl="node1" presStyleIdx="2" presStyleCnt="4"/>
      <dgm:spPr/>
      <dgm:t>
        <a:bodyPr/>
        <a:lstStyle/>
        <a:p>
          <a:endParaRPr lang="en-IN"/>
        </a:p>
      </dgm:t>
    </dgm:pt>
    <dgm:pt modelId="{F075158D-1623-45FB-8575-CEED744B6F1C}" type="pres">
      <dgm:prSet presAssocID="{38BCE201-7CED-4A77-9123-B34F88EDBF0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567FBE0-552F-465F-B821-220EB816DA7D}" type="pres">
      <dgm:prSet presAssocID="{38BCE201-7CED-4A77-9123-B34F88EDBF08}" presName="tile4" presStyleLbl="node1" presStyleIdx="3" presStyleCnt="4"/>
      <dgm:spPr/>
      <dgm:t>
        <a:bodyPr/>
        <a:lstStyle/>
        <a:p>
          <a:endParaRPr lang="en-IN"/>
        </a:p>
      </dgm:t>
    </dgm:pt>
    <dgm:pt modelId="{BFCA32E7-8C5C-473A-BC8E-2157483655DA}" type="pres">
      <dgm:prSet presAssocID="{38BCE201-7CED-4A77-9123-B34F88EDBF0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7F8EA71-1524-47C7-897E-A5DF8ED4C1D3}" type="pres">
      <dgm:prSet presAssocID="{38BCE201-7CED-4A77-9123-B34F88EDBF08}" presName="centerTile" presStyleLbl="fgShp" presStyleIdx="0" presStyleCnt="1" custLinFactNeighborX="3334" custLinFactNeighborY="-746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AB6995D0-727B-48F4-8E0D-F96EC8DBB625}" srcId="{24D4EEF6-BB4E-4304-8ACF-1C66E47C9C70}" destId="{0B2E69F5-28B3-410A-9235-88B49D1AD11A}" srcOrd="0" destOrd="0" parTransId="{C431D17F-DD9A-4F65-AA2F-4E6BF05530DE}" sibTransId="{DD430117-39E4-449D-8A6B-EDC8DEAFDE34}"/>
    <dgm:cxn modelId="{0091D4BE-A3FB-462B-BD69-E0FF2771396E}" srcId="{24D4EEF6-BB4E-4304-8ACF-1C66E47C9C70}" destId="{AE3C0189-2EEE-41A5-B21B-EB4390894CB9}" srcOrd="2" destOrd="0" parTransId="{0C5D2AF0-FC15-40A6-98F3-83F5BFC4DD54}" sibTransId="{7B178B99-F3F5-477A-BC65-FB2B43ED5499}"/>
    <dgm:cxn modelId="{02BE95F7-0583-4256-AC0E-2086ADBBFEBC}" type="presOf" srcId="{24D4EEF6-BB4E-4304-8ACF-1C66E47C9C70}" destId="{E7F8EA71-1524-47C7-897E-A5DF8ED4C1D3}" srcOrd="0" destOrd="0" presId="urn:microsoft.com/office/officeart/2005/8/layout/matrix1"/>
    <dgm:cxn modelId="{50212585-AA16-4382-8D21-5F665DDDCAFB}" srcId="{24D4EEF6-BB4E-4304-8ACF-1C66E47C9C70}" destId="{F78EDD93-0BB3-498F-A207-F785262FA156}" srcOrd="1" destOrd="0" parTransId="{08C6DD7D-5F57-4D6E-AB5D-0A5631DCC17E}" sibTransId="{14144B5F-0F16-4AD9-9B45-B32C0F744AFB}"/>
    <dgm:cxn modelId="{739D03F7-5588-4B97-B434-C990984DD704}" srcId="{38BCE201-7CED-4A77-9123-B34F88EDBF08}" destId="{24D4EEF6-BB4E-4304-8ACF-1C66E47C9C70}" srcOrd="0" destOrd="0" parTransId="{5CBD3B50-2ED4-46B3-993E-8C6CC3EDCFE6}" sibTransId="{AA1BF4CA-2104-4A34-970C-DD12EB78E98B}"/>
    <dgm:cxn modelId="{B705DA2D-E721-499C-928B-4D279F0A8462}" type="presOf" srcId="{AE3C0189-2EEE-41A5-B21B-EB4390894CB9}" destId="{EC2F4A65-9716-4D0A-A54E-C233D2624B27}" srcOrd="0" destOrd="0" presId="urn:microsoft.com/office/officeart/2005/8/layout/matrix1"/>
    <dgm:cxn modelId="{BB9D52BE-BB35-4B1F-8906-93E9078BE278}" type="presOf" srcId="{0B2E69F5-28B3-410A-9235-88B49D1AD11A}" destId="{404976E6-4A2F-48CA-AA9A-84CB7028C7E6}" srcOrd="0" destOrd="0" presId="urn:microsoft.com/office/officeart/2005/8/layout/matrix1"/>
    <dgm:cxn modelId="{4F0FDD5C-2060-4E2D-B3CB-9BA57744A459}" type="presOf" srcId="{36FF2828-AE88-4CEA-B125-8EDF3322E8F2}" destId="{BFCA32E7-8C5C-473A-BC8E-2157483655DA}" srcOrd="1" destOrd="0" presId="urn:microsoft.com/office/officeart/2005/8/layout/matrix1"/>
    <dgm:cxn modelId="{7F1CC2BA-A4B1-45C6-A5AE-F0D03C4503B8}" srcId="{24D4EEF6-BB4E-4304-8ACF-1C66E47C9C70}" destId="{36FF2828-AE88-4CEA-B125-8EDF3322E8F2}" srcOrd="3" destOrd="0" parTransId="{B5A97B78-7B88-405B-B34E-77C2654F4C74}" sibTransId="{432F1885-7C9F-44EC-BF03-4C749F94D729}"/>
    <dgm:cxn modelId="{EC46E4EA-9487-4807-872D-BE59BA67F81D}" type="presOf" srcId="{0B2E69F5-28B3-410A-9235-88B49D1AD11A}" destId="{E1B1B7A6-B872-445F-8AA6-F5EB6820E157}" srcOrd="1" destOrd="0" presId="urn:microsoft.com/office/officeart/2005/8/layout/matrix1"/>
    <dgm:cxn modelId="{BFE0D4B4-25C2-41BA-8875-734D81BDAF51}" type="presOf" srcId="{AE3C0189-2EEE-41A5-B21B-EB4390894CB9}" destId="{F075158D-1623-45FB-8575-CEED744B6F1C}" srcOrd="1" destOrd="0" presId="urn:microsoft.com/office/officeart/2005/8/layout/matrix1"/>
    <dgm:cxn modelId="{CF346029-2B6F-498F-83D5-B2965D755094}" type="presOf" srcId="{38BCE201-7CED-4A77-9123-B34F88EDBF08}" destId="{1318510E-AEBB-4E5B-A96D-25DDC4184633}" srcOrd="0" destOrd="0" presId="urn:microsoft.com/office/officeart/2005/8/layout/matrix1"/>
    <dgm:cxn modelId="{218CBDFF-D683-47BE-82B9-5DDE8C74E1E7}" type="presOf" srcId="{36FF2828-AE88-4CEA-B125-8EDF3322E8F2}" destId="{6567FBE0-552F-465F-B821-220EB816DA7D}" srcOrd="0" destOrd="0" presId="urn:microsoft.com/office/officeart/2005/8/layout/matrix1"/>
    <dgm:cxn modelId="{380238F3-0B5F-43CF-83EF-D80193CFF3C9}" type="presOf" srcId="{F78EDD93-0BB3-498F-A207-F785262FA156}" destId="{A7BDF306-1F7A-46DD-807B-49E7E996BA32}" srcOrd="1" destOrd="0" presId="urn:microsoft.com/office/officeart/2005/8/layout/matrix1"/>
    <dgm:cxn modelId="{DF5E1822-F35E-475F-9710-DEA6C5515647}" type="presOf" srcId="{F78EDD93-0BB3-498F-A207-F785262FA156}" destId="{F3D8CD55-6D37-47E4-BDA0-87D292B79962}" srcOrd="0" destOrd="0" presId="urn:microsoft.com/office/officeart/2005/8/layout/matrix1"/>
    <dgm:cxn modelId="{D0619702-B156-4834-AFBB-D9DFC1A168CB}" type="presParOf" srcId="{1318510E-AEBB-4E5B-A96D-25DDC4184633}" destId="{0B802C28-75D1-46C2-9929-DF516671862C}" srcOrd="0" destOrd="0" presId="urn:microsoft.com/office/officeart/2005/8/layout/matrix1"/>
    <dgm:cxn modelId="{2709A126-7255-4C66-B763-8A39C45C799B}" type="presParOf" srcId="{0B802C28-75D1-46C2-9929-DF516671862C}" destId="{404976E6-4A2F-48CA-AA9A-84CB7028C7E6}" srcOrd="0" destOrd="0" presId="urn:microsoft.com/office/officeart/2005/8/layout/matrix1"/>
    <dgm:cxn modelId="{5EC0A79A-27F0-4520-9DED-2B84D3163313}" type="presParOf" srcId="{0B802C28-75D1-46C2-9929-DF516671862C}" destId="{E1B1B7A6-B872-445F-8AA6-F5EB6820E157}" srcOrd="1" destOrd="0" presId="urn:microsoft.com/office/officeart/2005/8/layout/matrix1"/>
    <dgm:cxn modelId="{BFE3D6D3-5700-4161-91A0-23009FDEBD3D}" type="presParOf" srcId="{0B802C28-75D1-46C2-9929-DF516671862C}" destId="{F3D8CD55-6D37-47E4-BDA0-87D292B79962}" srcOrd="2" destOrd="0" presId="urn:microsoft.com/office/officeart/2005/8/layout/matrix1"/>
    <dgm:cxn modelId="{7AE4D909-8BD6-4D11-AAAC-F9E85DD23B71}" type="presParOf" srcId="{0B802C28-75D1-46C2-9929-DF516671862C}" destId="{A7BDF306-1F7A-46DD-807B-49E7E996BA32}" srcOrd="3" destOrd="0" presId="urn:microsoft.com/office/officeart/2005/8/layout/matrix1"/>
    <dgm:cxn modelId="{CF42BD1F-FFF0-460F-B01E-B958729E4501}" type="presParOf" srcId="{0B802C28-75D1-46C2-9929-DF516671862C}" destId="{EC2F4A65-9716-4D0A-A54E-C233D2624B27}" srcOrd="4" destOrd="0" presId="urn:microsoft.com/office/officeart/2005/8/layout/matrix1"/>
    <dgm:cxn modelId="{BD44C371-4186-4D68-9EC5-1AA165FF1964}" type="presParOf" srcId="{0B802C28-75D1-46C2-9929-DF516671862C}" destId="{F075158D-1623-45FB-8575-CEED744B6F1C}" srcOrd="5" destOrd="0" presId="urn:microsoft.com/office/officeart/2005/8/layout/matrix1"/>
    <dgm:cxn modelId="{54A1EE4A-7330-4DCF-AD80-D213AE392987}" type="presParOf" srcId="{0B802C28-75D1-46C2-9929-DF516671862C}" destId="{6567FBE0-552F-465F-B821-220EB816DA7D}" srcOrd="6" destOrd="0" presId="urn:microsoft.com/office/officeart/2005/8/layout/matrix1"/>
    <dgm:cxn modelId="{1AEF6DB8-CEA7-4A4E-861C-E610EE4E86C9}" type="presParOf" srcId="{0B802C28-75D1-46C2-9929-DF516671862C}" destId="{BFCA32E7-8C5C-473A-BC8E-2157483655DA}" srcOrd="7" destOrd="0" presId="urn:microsoft.com/office/officeart/2005/8/layout/matrix1"/>
    <dgm:cxn modelId="{59CE5666-CE68-484C-86A5-BEF65898BD4D}" type="presParOf" srcId="{1318510E-AEBB-4E5B-A96D-25DDC4184633}" destId="{E7F8EA71-1524-47C7-897E-A5DF8ED4C1D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0E41B9-CAD9-4C9A-A3A6-D39B98F1DD5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C7D4E08-C452-4A4E-8B7E-60E94F8F978E}">
      <dgm:prSet phldrT="[Text]" custT="1"/>
      <dgm:spPr/>
      <dgm:t>
        <a:bodyPr/>
        <a:lstStyle/>
        <a:p>
          <a:r>
            <a:rPr lang="en-IN" sz="6600" dirty="0" smtClean="0"/>
            <a:t>2014</a:t>
          </a:r>
          <a:endParaRPr lang="en-IN" sz="6600" dirty="0"/>
        </a:p>
      </dgm:t>
    </dgm:pt>
    <dgm:pt modelId="{77B24919-4BF5-422E-8D61-6D50E2E8E930}" type="parTrans" cxnId="{FF6D7213-F8DC-4A94-AE39-E9D59189D9B4}">
      <dgm:prSet/>
      <dgm:spPr/>
      <dgm:t>
        <a:bodyPr/>
        <a:lstStyle/>
        <a:p>
          <a:endParaRPr lang="en-IN"/>
        </a:p>
      </dgm:t>
    </dgm:pt>
    <dgm:pt modelId="{D08FCE4A-CCBC-4960-9713-E2AB369D5194}" type="sibTrans" cxnId="{FF6D7213-F8DC-4A94-AE39-E9D59189D9B4}">
      <dgm:prSet/>
      <dgm:spPr/>
      <dgm:t>
        <a:bodyPr/>
        <a:lstStyle/>
        <a:p>
          <a:endParaRPr lang="en-IN"/>
        </a:p>
      </dgm:t>
    </dgm:pt>
    <dgm:pt modelId="{E9C90AB5-21B8-481D-9E6C-77EDB41A3D98}">
      <dgm:prSet phldrT="[Text]"/>
      <dgm:spPr/>
      <dgm:t>
        <a:bodyPr/>
        <a:lstStyle/>
        <a:p>
          <a:r>
            <a:rPr lang="en-IN" dirty="0" smtClean="0"/>
            <a:t> </a:t>
          </a:r>
        </a:p>
      </dgm:t>
    </dgm:pt>
    <dgm:pt modelId="{697348D3-070E-458C-9482-BB16E3F0BD26}" type="parTrans" cxnId="{5F2FDEE4-EDCA-42B4-BC61-86B841869009}">
      <dgm:prSet/>
      <dgm:spPr/>
      <dgm:t>
        <a:bodyPr/>
        <a:lstStyle/>
        <a:p>
          <a:endParaRPr lang="en-IN"/>
        </a:p>
      </dgm:t>
    </dgm:pt>
    <dgm:pt modelId="{94412BB1-E271-4BC1-B50E-6BD9D466D603}" type="sibTrans" cxnId="{5F2FDEE4-EDCA-42B4-BC61-86B841869009}">
      <dgm:prSet/>
      <dgm:spPr/>
      <dgm:t>
        <a:bodyPr/>
        <a:lstStyle/>
        <a:p>
          <a:endParaRPr lang="en-IN"/>
        </a:p>
      </dgm:t>
    </dgm:pt>
    <dgm:pt modelId="{E3368AF0-6365-4A4D-8054-6C584BF3DFCE}">
      <dgm:prSet phldrT="[Text]"/>
      <dgm:spPr>
        <a:solidFill>
          <a:schemeClr val="bg1"/>
        </a:solidFill>
      </dgm:spPr>
      <dgm:t>
        <a:bodyPr/>
        <a:lstStyle/>
        <a:p>
          <a:r>
            <a:rPr lang="en-IN" dirty="0" smtClean="0">
              <a:solidFill>
                <a:srgbClr val="FF0000"/>
              </a:solidFill>
            </a:rPr>
            <a:t> </a:t>
          </a:r>
          <a:endParaRPr lang="en-IN" dirty="0">
            <a:solidFill>
              <a:srgbClr val="FF0000"/>
            </a:solidFill>
          </a:endParaRPr>
        </a:p>
      </dgm:t>
    </dgm:pt>
    <dgm:pt modelId="{9C1B68A5-07F6-4ED4-B491-7A9AD0583A57}" type="parTrans" cxnId="{615437DC-11D7-4444-8F55-0B6C4A8A05E8}">
      <dgm:prSet/>
      <dgm:spPr/>
      <dgm:t>
        <a:bodyPr/>
        <a:lstStyle/>
        <a:p>
          <a:endParaRPr lang="en-IN"/>
        </a:p>
      </dgm:t>
    </dgm:pt>
    <dgm:pt modelId="{069E9D6C-7334-477D-93A6-B0EA035A8060}" type="sibTrans" cxnId="{615437DC-11D7-4444-8F55-0B6C4A8A05E8}">
      <dgm:prSet/>
      <dgm:spPr/>
      <dgm:t>
        <a:bodyPr/>
        <a:lstStyle/>
        <a:p>
          <a:endParaRPr lang="en-IN"/>
        </a:p>
      </dgm:t>
    </dgm:pt>
    <dgm:pt modelId="{7CA536A5-7AB1-435E-BF3B-FD4719BF5256}">
      <dgm:prSet phldrT="[Text]"/>
      <dgm:spPr>
        <a:solidFill>
          <a:schemeClr val="bg1"/>
        </a:solidFill>
      </dgm:spPr>
      <dgm:t>
        <a:bodyPr/>
        <a:lstStyle/>
        <a:p>
          <a:r>
            <a:rPr lang="en-IN" dirty="0" smtClean="0">
              <a:solidFill>
                <a:srgbClr val="FF0000"/>
              </a:solidFill>
            </a:rPr>
            <a:t>MRI NECK</a:t>
          </a:r>
        </a:p>
        <a:p>
          <a:r>
            <a:rPr lang="en-IN" dirty="0" smtClean="0">
              <a:solidFill>
                <a:srgbClr val="FF0000"/>
              </a:solidFill>
            </a:rPr>
            <a:t>Parathyroid adenoma</a:t>
          </a:r>
        </a:p>
        <a:p>
          <a:endParaRPr lang="en-IN" dirty="0" smtClean="0"/>
        </a:p>
        <a:p>
          <a:endParaRPr lang="en-IN" dirty="0" smtClean="0"/>
        </a:p>
        <a:p>
          <a:r>
            <a:rPr lang="en-IN" dirty="0" smtClean="0"/>
            <a:t> </a:t>
          </a:r>
          <a:endParaRPr lang="en-IN" dirty="0"/>
        </a:p>
      </dgm:t>
    </dgm:pt>
    <dgm:pt modelId="{A7FF11E8-D6B9-4D71-B72F-FBC499ADE474}" type="parTrans" cxnId="{617883F4-13E4-4128-919C-50E080C22655}">
      <dgm:prSet/>
      <dgm:spPr/>
      <dgm:t>
        <a:bodyPr/>
        <a:lstStyle/>
        <a:p>
          <a:endParaRPr lang="en-IN"/>
        </a:p>
      </dgm:t>
    </dgm:pt>
    <dgm:pt modelId="{FA6347D0-A2AC-4BB9-80C8-921ECF4C8725}" type="sibTrans" cxnId="{617883F4-13E4-4128-919C-50E080C22655}">
      <dgm:prSet/>
      <dgm:spPr/>
      <dgm:t>
        <a:bodyPr/>
        <a:lstStyle/>
        <a:p>
          <a:endParaRPr lang="en-IN"/>
        </a:p>
      </dgm:t>
    </dgm:pt>
    <dgm:pt modelId="{A501A025-BB40-4C1F-B1A7-BC12C2BFC3FF}">
      <dgm:prSet phldrT="[Text]"/>
      <dgm:spPr>
        <a:solidFill>
          <a:srgbClr val="00B050"/>
        </a:solidFill>
      </dgm:spPr>
      <dgm:t>
        <a:bodyPr/>
        <a:lstStyle/>
        <a:p>
          <a:r>
            <a:rPr lang="en-IN" dirty="0" smtClean="0"/>
            <a:t>MRI WHOLE SPINE SCREENING numerous lytic lesions noted in bilateral iliac bone. </a:t>
          </a:r>
          <a:r>
            <a:rPr lang="en-IN" dirty="0" err="1" smtClean="0"/>
            <a:t>b/l</a:t>
          </a:r>
          <a:r>
            <a:rPr lang="en-IN" dirty="0" smtClean="0"/>
            <a:t> iliac bones appear </a:t>
          </a:r>
          <a:r>
            <a:rPr lang="en-IN" dirty="0" err="1" smtClean="0"/>
            <a:t>expansile</a:t>
          </a:r>
          <a:r>
            <a:rPr lang="en-IN" dirty="0" smtClean="0"/>
            <a:t>.</a:t>
          </a:r>
        </a:p>
        <a:p>
          <a:r>
            <a:rPr lang="en-IN" dirty="0" smtClean="0"/>
            <a:t>Possibility of hyperparathyroidism</a:t>
          </a:r>
        </a:p>
        <a:p>
          <a:r>
            <a:rPr lang="en-IN" dirty="0" smtClean="0"/>
            <a:t>Possibilities of </a:t>
          </a:r>
          <a:r>
            <a:rPr lang="en-IN" dirty="0" err="1" smtClean="0"/>
            <a:t>secondaries</a:t>
          </a:r>
          <a:r>
            <a:rPr lang="en-IN" dirty="0" smtClean="0"/>
            <a:t> in vertebra and iliac bone</a:t>
          </a:r>
          <a:endParaRPr lang="en-IN" dirty="0"/>
        </a:p>
      </dgm:t>
    </dgm:pt>
    <dgm:pt modelId="{FBBAF80A-30D8-4DE5-9BEF-D1F810B7E4CA}" type="parTrans" cxnId="{1E935453-61B2-4000-85FC-A22E162E5114}">
      <dgm:prSet/>
      <dgm:spPr/>
      <dgm:t>
        <a:bodyPr/>
        <a:lstStyle/>
        <a:p>
          <a:endParaRPr lang="en-IN"/>
        </a:p>
      </dgm:t>
    </dgm:pt>
    <dgm:pt modelId="{747AD1EB-67D4-417D-8791-0EF3218C35AE}" type="sibTrans" cxnId="{1E935453-61B2-4000-85FC-A22E162E5114}">
      <dgm:prSet/>
      <dgm:spPr/>
      <dgm:t>
        <a:bodyPr/>
        <a:lstStyle/>
        <a:p>
          <a:endParaRPr lang="en-IN"/>
        </a:p>
      </dgm:t>
    </dgm:pt>
    <dgm:pt modelId="{CA619FD3-AF07-4BE8-9ACB-E48E428536C9}" type="pres">
      <dgm:prSet presAssocID="{850E41B9-CAD9-4C9A-A3A6-D39B98F1DD5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8DE7204-8E90-45F6-A575-9CEC43E4611E}" type="pres">
      <dgm:prSet presAssocID="{850E41B9-CAD9-4C9A-A3A6-D39B98F1DD55}" presName="matrix" presStyleCnt="0"/>
      <dgm:spPr/>
    </dgm:pt>
    <dgm:pt modelId="{B0D4CAF6-46BE-4C6F-AD7A-AEE6C4445CA4}" type="pres">
      <dgm:prSet presAssocID="{850E41B9-CAD9-4C9A-A3A6-D39B98F1DD55}" presName="tile1" presStyleLbl="node1" presStyleIdx="0" presStyleCnt="4"/>
      <dgm:spPr/>
      <dgm:t>
        <a:bodyPr/>
        <a:lstStyle/>
        <a:p>
          <a:endParaRPr lang="en-IN"/>
        </a:p>
      </dgm:t>
    </dgm:pt>
    <dgm:pt modelId="{CF980D24-8296-43AF-B06F-71B50F613C19}" type="pres">
      <dgm:prSet presAssocID="{850E41B9-CAD9-4C9A-A3A6-D39B98F1DD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095B124-1EA2-4A42-99DD-490F8FFC4D51}" type="pres">
      <dgm:prSet presAssocID="{850E41B9-CAD9-4C9A-A3A6-D39B98F1DD55}" presName="tile2" presStyleLbl="node1" presStyleIdx="1" presStyleCnt="4"/>
      <dgm:spPr/>
      <dgm:t>
        <a:bodyPr/>
        <a:lstStyle/>
        <a:p>
          <a:endParaRPr lang="en-IN"/>
        </a:p>
      </dgm:t>
    </dgm:pt>
    <dgm:pt modelId="{6B1BE672-D6B0-4BEB-B4F2-D9FEB868A0AA}" type="pres">
      <dgm:prSet presAssocID="{850E41B9-CAD9-4C9A-A3A6-D39B98F1DD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03559E8-C7F8-44F4-B2EC-BD9E1D912C8B}" type="pres">
      <dgm:prSet presAssocID="{850E41B9-CAD9-4C9A-A3A6-D39B98F1DD55}" presName="tile3" presStyleLbl="node1" presStyleIdx="2" presStyleCnt="4"/>
      <dgm:spPr/>
      <dgm:t>
        <a:bodyPr/>
        <a:lstStyle/>
        <a:p>
          <a:endParaRPr lang="en-IN"/>
        </a:p>
      </dgm:t>
    </dgm:pt>
    <dgm:pt modelId="{2A030251-ACA5-4EBC-AD5F-758E8BB6B475}" type="pres">
      <dgm:prSet presAssocID="{850E41B9-CAD9-4C9A-A3A6-D39B98F1DD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80E6A62-9123-4623-A5EA-739A3E91BD2C}" type="pres">
      <dgm:prSet presAssocID="{850E41B9-CAD9-4C9A-A3A6-D39B98F1DD55}" presName="tile4" presStyleLbl="node1" presStyleIdx="3" presStyleCnt="4"/>
      <dgm:spPr/>
      <dgm:t>
        <a:bodyPr/>
        <a:lstStyle/>
        <a:p>
          <a:endParaRPr lang="en-IN"/>
        </a:p>
      </dgm:t>
    </dgm:pt>
    <dgm:pt modelId="{1F76D8AF-619B-4373-9827-C947540EDB5B}" type="pres">
      <dgm:prSet presAssocID="{850E41B9-CAD9-4C9A-A3A6-D39B98F1DD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9797AB-2616-4631-B8E0-6B926D8B7B82}" type="pres">
      <dgm:prSet presAssocID="{850E41B9-CAD9-4C9A-A3A6-D39B98F1DD5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99A48872-1460-4AAC-BD34-715BF909B89C}" type="presOf" srcId="{E3368AF0-6365-4A4D-8054-6C584BF3DFCE}" destId="{6B1BE672-D6B0-4BEB-B4F2-D9FEB868A0AA}" srcOrd="1" destOrd="0" presId="urn:microsoft.com/office/officeart/2005/8/layout/matrix1"/>
    <dgm:cxn modelId="{1E935453-61B2-4000-85FC-A22E162E5114}" srcId="{9C7D4E08-C452-4A4E-8B7E-60E94F8F978E}" destId="{A501A025-BB40-4C1F-B1A7-BC12C2BFC3FF}" srcOrd="3" destOrd="0" parTransId="{FBBAF80A-30D8-4DE5-9BEF-D1F810B7E4CA}" sibTransId="{747AD1EB-67D4-417D-8791-0EF3218C35AE}"/>
    <dgm:cxn modelId="{AC2EC2A9-4391-4EEC-BF3E-12EF02F5CAFF}" type="presOf" srcId="{E3368AF0-6365-4A4D-8054-6C584BF3DFCE}" destId="{B095B124-1EA2-4A42-99DD-490F8FFC4D51}" srcOrd="0" destOrd="0" presId="urn:microsoft.com/office/officeart/2005/8/layout/matrix1"/>
    <dgm:cxn modelId="{A68E2F59-236F-4CDC-8ACA-450348F34F4A}" type="presOf" srcId="{850E41B9-CAD9-4C9A-A3A6-D39B98F1DD55}" destId="{CA619FD3-AF07-4BE8-9ACB-E48E428536C9}" srcOrd="0" destOrd="0" presId="urn:microsoft.com/office/officeart/2005/8/layout/matrix1"/>
    <dgm:cxn modelId="{615437DC-11D7-4444-8F55-0B6C4A8A05E8}" srcId="{9C7D4E08-C452-4A4E-8B7E-60E94F8F978E}" destId="{E3368AF0-6365-4A4D-8054-6C584BF3DFCE}" srcOrd="1" destOrd="0" parTransId="{9C1B68A5-07F6-4ED4-B491-7A9AD0583A57}" sibTransId="{069E9D6C-7334-477D-93A6-B0EA035A8060}"/>
    <dgm:cxn modelId="{160650F2-F8CE-4EA7-913C-A900F675F908}" type="presOf" srcId="{A501A025-BB40-4C1F-B1A7-BC12C2BFC3FF}" destId="{1F76D8AF-619B-4373-9827-C947540EDB5B}" srcOrd="1" destOrd="0" presId="urn:microsoft.com/office/officeart/2005/8/layout/matrix1"/>
    <dgm:cxn modelId="{36AC3E93-0283-4C3C-AEEC-A5F01BBF9F8C}" type="presOf" srcId="{9C7D4E08-C452-4A4E-8B7E-60E94F8F978E}" destId="{FA9797AB-2616-4631-B8E0-6B926D8B7B82}" srcOrd="0" destOrd="0" presId="urn:microsoft.com/office/officeart/2005/8/layout/matrix1"/>
    <dgm:cxn modelId="{6AE22F3F-773A-48AE-9244-1FBBF642425B}" type="presOf" srcId="{7CA536A5-7AB1-435E-BF3B-FD4719BF5256}" destId="{C03559E8-C7F8-44F4-B2EC-BD9E1D912C8B}" srcOrd="0" destOrd="0" presId="urn:microsoft.com/office/officeart/2005/8/layout/matrix1"/>
    <dgm:cxn modelId="{84CE4434-BAF5-4958-9DA6-749535A2869D}" type="presOf" srcId="{E9C90AB5-21B8-481D-9E6C-77EDB41A3D98}" destId="{CF980D24-8296-43AF-B06F-71B50F613C19}" srcOrd="1" destOrd="0" presId="urn:microsoft.com/office/officeart/2005/8/layout/matrix1"/>
    <dgm:cxn modelId="{5F2FDEE4-EDCA-42B4-BC61-86B841869009}" srcId="{9C7D4E08-C452-4A4E-8B7E-60E94F8F978E}" destId="{E9C90AB5-21B8-481D-9E6C-77EDB41A3D98}" srcOrd="0" destOrd="0" parTransId="{697348D3-070E-458C-9482-BB16E3F0BD26}" sibTransId="{94412BB1-E271-4BC1-B50E-6BD9D466D603}"/>
    <dgm:cxn modelId="{617883F4-13E4-4128-919C-50E080C22655}" srcId="{9C7D4E08-C452-4A4E-8B7E-60E94F8F978E}" destId="{7CA536A5-7AB1-435E-BF3B-FD4719BF5256}" srcOrd="2" destOrd="0" parTransId="{A7FF11E8-D6B9-4D71-B72F-FBC499ADE474}" sibTransId="{FA6347D0-A2AC-4BB9-80C8-921ECF4C8725}"/>
    <dgm:cxn modelId="{BF36502E-C051-4C85-B56E-D04CBAE6BF24}" type="presOf" srcId="{7CA536A5-7AB1-435E-BF3B-FD4719BF5256}" destId="{2A030251-ACA5-4EBC-AD5F-758E8BB6B475}" srcOrd="1" destOrd="0" presId="urn:microsoft.com/office/officeart/2005/8/layout/matrix1"/>
    <dgm:cxn modelId="{FF6D7213-F8DC-4A94-AE39-E9D59189D9B4}" srcId="{850E41B9-CAD9-4C9A-A3A6-D39B98F1DD55}" destId="{9C7D4E08-C452-4A4E-8B7E-60E94F8F978E}" srcOrd="0" destOrd="0" parTransId="{77B24919-4BF5-422E-8D61-6D50E2E8E930}" sibTransId="{D08FCE4A-CCBC-4960-9713-E2AB369D5194}"/>
    <dgm:cxn modelId="{8292CB26-FAEC-4274-A30F-E808538041ED}" type="presOf" srcId="{E9C90AB5-21B8-481D-9E6C-77EDB41A3D98}" destId="{B0D4CAF6-46BE-4C6F-AD7A-AEE6C4445CA4}" srcOrd="0" destOrd="0" presId="urn:microsoft.com/office/officeart/2005/8/layout/matrix1"/>
    <dgm:cxn modelId="{70B40EA0-C93B-4BFF-8C90-43E613A53A30}" type="presOf" srcId="{A501A025-BB40-4C1F-B1A7-BC12C2BFC3FF}" destId="{680E6A62-9123-4623-A5EA-739A3E91BD2C}" srcOrd="0" destOrd="0" presId="urn:microsoft.com/office/officeart/2005/8/layout/matrix1"/>
    <dgm:cxn modelId="{1BF9192E-9B46-494A-A757-38EC3CCF2CC4}" type="presParOf" srcId="{CA619FD3-AF07-4BE8-9ACB-E48E428536C9}" destId="{F8DE7204-8E90-45F6-A575-9CEC43E4611E}" srcOrd="0" destOrd="0" presId="urn:microsoft.com/office/officeart/2005/8/layout/matrix1"/>
    <dgm:cxn modelId="{2F5D20C5-9A43-4D2B-9F21-4F190D6E97B4}" type="presParOf" srcId="{F8DE7204-8E90-45F6-A575-9CEC43E4611E}" destId="{B0D4CAF6-46BE-4C6F-AD7A-AEE6C4445CA4}" srcOrd="0" destOrd="0" presId="urn:microsoft.com/office/officeart/2005/8/layout/matrix1"/>
    <dgm:cxn modelId="{75C90369-503E-4964-97CB-9E1AAEE6FF6B}" type="presParOf" srcId="{F8DE7204-8E90-45F6-A575-9CEC43E4611E}" destId="{CF980D24-8296-43AF-B06F-71B50F613C19}" srcOrd="1" destOrd="0" presId="urn:microsoft.com/office/officeart/2005/8/layout/matrix1"/>
    <dgm:cxn modelId="{40C6427C-ED39-40C3-AD10-3F46D984FEB6}" type="presParOf" srcId="{F8DE7204-8E90-45F6-A575-9CEC43E4611E}" destId="{B095B124-1EA2-4A42-99DD-490F8FFC4D51}" srcOrd="2" destOrd="0" presId="urn:microsoft.com/office/officeart/2005/8/layout/matrix1"/>
    <dgm:cxn modelId="{869329FD-18A6-4760-800F-2F76177856D8}" type="presParOf" srcId="{F8DE7204-8E90-45F6-A575-9CEC43E4611E}" destId="{6B1BE672-D6B0-4BEB-B4F2-D9FEB868A0AA}" srcOrd="3" destOrd="0" presId="urn:microsoft.com/office/officeart/2005/8/layout/matrix1"/>
    <dgm:cxn modelId="{6A4562AB-A12B-4998-9DF0-7162F75C9E71}" type="presParOf" srcId="{F8DE7204-8E90-45F6-A575-9CEC43E4611E}" destId="{C03559E8-C7F8-44F4-B2EC-BD9E1D912C8B}" srcOrd="4" destOrd="0" presId="urn:microsoft.com/office/officeart/2005/8/layout/matrix1"/>
    <dgm:cxn modelId="{D75EE9AD-B444-468B-99BE-905519926770}" type="presParOf" srcId="{F8DE7204-8E90-45F6-A575-9CEC43E4611E}" destId="{2A030251-ACA5-4EBC-AD5F-758E8BB6B475}" srcOrd="5" destOrd="0" presId="urn:microsoft.com/office/officeart/2005/8/layout/matrix1"/>
    <dgm:cxn modelId="{CEA1AD5B-4030-4C25-8E0C-8FBEDFB90740}" type="presParOf" srcId="{F8DE7204-8E90-45F6-A575-9CEC43E4611E}" destId="{680E6A62-9123-4623-A5EA-739A3E91BD2C}" srcOrd="6" destOrd="0" presId="urn:microsoft.com/office/officeart/2005/8/layout/matrix1"/>
    <dgm:cxn modelId="{67634B9D-6AD3-4E0A-96B4-DCB1D22E35BB}" type="presParOf" srcId="{F8DE7204-8E90-45F6-A575-9CEC43E4611E}" destId="{1F76D8AF-619B-4373-9827-C947540EDB5B}" srcOrd="7" destOrd="0" presId="urn:microsoft.com/office/officeart/2005/8/layout/matrix1"/>
    <dgm:cxn modelId="{F48A1E47-B0AD-4224-BD7E-CD6B871BCF9C}" type="presParOf" srcId="{CA619FD3-AF07-4BE8-9ACB-E48E428536C9}" destId="{FA9797AB-2616-4631-B8E0-6B926D8B7B8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8B3D7D-1981-4271-B0CD-AA5AE52A39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B7AD259-225D-4B6F-A3E3-6AFCA3C05820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n-IN" dirty="0" err="1" smtClean="0">
              <a:solidFill>
                <a:schemeClr val="bg1"/>
              </a:solidFill>
            </a:rPr>
            <a:t>Hb</a:t>
          </a:r>
          <a:r>
            <a:rPr lang="en-IN" dirty="0" smtClean="0">
              <a:solidFill>
                <a:schemeClr val="bg1"/>
              </a:solidFill>
            </a:rPr>
            <a:t>=9.6gm%</a:t>
          </a:r>
        </a:p>
        <a:p>
          <a:pPr algn="ctr"/>
          <a:r>
            <a:rPr lang="en-IN" dirty="0" smtClean="0"/>
            <a:t>PLC=1.6 lakhs</a:t>
          </a:r>
        </a:p>
        <a:p>
          <a:pPr algn="ctr"/>
          <a:r>
            <a:rPr lang="en-IN" dirty="0" smtClean="0"/>
            <a:t>PCV=23%</a:t>
          </a:r>
        </a:p>
        <a:p>
          <a:pPr algn="ctr"/>
          <a:r>
            <a:rPr lang="en-IN" dirty="0" smtClean="0"/>
            <a:t>TC=13,100 cells</a:t>
          </a:r>
        </a:p>
        <a:p>
          <a:pPr algn="ctr"/>
          <a:r>
            <a:rPr lang="en-IN" dirty="0" smtClean="0"/>
            <a:t>DC:P86%L11%Mx3%</a:t>
          </a:r>
          <a:endParaRPr lang="en-IN" dirty="0"/>
        </a:p>
      </dgm:t>
    </dgm:pt>
    <dgm:pt modelId="{FB8906AD-3F0D-43F3-A541-87E8451D1CCA}" type="parTrans" cxnId="{389A3DE9-2F15-43C4-BFDD-D06D7B338593}">
      <dgm:prSet/>
      <dgm:spPr/>
      <dgm:t>
        <a:bodyPr/>
        <a:lstStyle/>
        <a:p>
          <a:endParaRPr lang="en-IN"/>
        </a:p>
      </dgm:t>
    </dgm:pt>
    <dgm:pt modelId="{4B8A1C80-20C3-469F-B3A2-1772ABDACED3}" type="sibTrans" cxnId="{389A3DE9-2F15-43C4-BFDD-D06D7B338593}">
      <dgm:prSet/>
      <dgm:spPr/>
      <dgm:t>
        <a:bodyPr/>
        <a:lstStyle/>
        <a:p>
          <a:endParaRPr lang="en-IN"/>
        </a:p>
      </dgm:t>
    </dgm:pt>
    <dgm:pt modelId="{72FBBC1B-E976-47E1-9826-F38D8CEB3C50}">
      <dgm:prSet phldrT="[Text]"/>
      <dgm:spPr>
        <a:solidFill>
          <a:srgbClr val="00B050"/>
        </a:solidFill>
      </dgm:spPr>
      <dgm:t>
        <a:bodyPr/>
        <a:lstStyle/>
        <a:p>
          <a:r>
            <a:rPr lang="en-IN" dirty="0" smtClean="0"/>
            <a:t>RBS=90mg/dl</a:t>
          </a:r>
        </a:p>
        <a:p>
          <a:r>
            <a:rPr lang="en-IN" dirty="0" err="1" smtClean="0"/>
            <a:t>S.Urea</a:t>
          </a:r>
          <a:r>
            <a:rPr lang="en-IN" dirty="0" smtClean="0"/>
            <a:t>=57mg/dl</a:t>
          </a:r>
        </a:p>
        <a:p>
          <a:r>
            <a:rPr lang="en-IN" dirty="0" err="1" smtClean="0"/>
            <a:t>S.Creatinine</a:t>
          </a:r>
          <a:r>
            <a:rPr lang="en-IN" dirty="0" smtClean="0"/>
            <a:t>=1.7mg/dl</a:t>
          </a:r>
          <a:endParaRPr lang="en-IN" dirty="0"/>
        </a:p>
      </dgm:t>
    </dgm:pt>
    <dgm:pt modelId="{FF15549B-5D36-4826-8599-59663DF218E1}" type="parTrans" cxnId="{53AA2998-06BA-4410-8B62-FB833E32AD72}">
      <dgm:prSet/>
      <dgm:spPr/>
      <dgm:t>
        <a:bodyPr/>
        <a:lstStyle/>
        <a:p>
          <a:endParaRPr lang="en-IN"/>
        </a:p>
      </dgm:t>
    </dgm:pt>
    <dgm:pt modelId="{32A3AAC8-C8B2-4456-91E0-B3441A2AA013}" type="sibTrans" cxnId="{53AA2998-06BA-4410-8B62-FB833E32AD72}">
      <dgm:prSet/>
      <dgm:spPr/>
      <dgm:t>
        <a:bodyPr/>
        <a:lstStyle/>
        <a:p>
          <a:endParaRPr lang="en-IN"/>
        </a:p>
      </dgm:t>
    </dgm:pt>
    <dgm:pt modelId="{E5E3826D-0312-401D-922E-FEB2CB21F66D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IN" dirty="0" smtClean="0"/>
            <a:t>Na=130 </a:t>
          </a:r>
          <a:r>
            <a:rPr lang="en-IN" dirty="0" err="1" smtClean="0"/>
            <a:t>mEq</a:t>
          </a:r>
          <a:r>
            <a:rPr lang="en-IN" dirty="0" smtClean="0"/>
            <a:t>/L</a:t>
          </a:r>
        </a:p>
        <a:p>
          <a:r>
            <a:rPr lang="en-IN" dirty="0" smtClean="0"/>
            <a:t>K=5.7 </a:t>
          </a:r>
          <a:r>
            <a:rPr lang="en-IN" dirty="0" err="1" smtClean="0"/>
            <a:t>mEq</a:t>
          </a:r>
          <a:r>
            <a:rPr lang="en-IN" dirty="0" smtClean="0"/>
            <a:t>/L</a:t>
          </a:r>
        </a:p>
        <a:p>
          <a:r>
            <a:rPr lang="en-IN" dirty="0" err="1" smtClean="0"/>
            <a:t>Cl</a:t>
          </a:r>
          <a:r>
            <a:rPr lang="en-IN" dirty="0" smtClean="0"/>
            <a:t>=105 </a:t>
          </a:r>
          <a:r>
            <a:rPr lang="en-IN" dirty="0" err="1" smtClean="0"/>
            <a:t>mEq</a:t>
          </a:r>
          <a:r>
            <a:rPr lang="en-IN" dirty="0" smtClean="0"/>
            <a:t>/L</a:t>
          </a:r>
          <a:endParaRPr lang="en-IN" dirty="0"/>
        </a:p>
      </dgm:t>
    </dgm:pt>
    <dgm:pt modelId="{EA259CB2-45F2-4326-9AE7-791EAED1D2A2}" type="parTrans" cxnId="{3870A372-10F3-4973-BCE4-A0E4CAD98211}">
      <dgm:prSet/>
      <dgm:spPr/>
      <dgm:t>
        <a:bodyPr/>
        <a:lstStyle/>
        <a:p>
          <a:endParaRPr lang="en-IN"/>
        </a:p>
      </dgm:t>
    </dgm:pt>
    <dgm:pt modelId="{F330DC60-95A4-4703-B320-7F49BA317E92}" type="sibTrans" cxnId="{3870A372-10F3-4973-BCE4-A0E4CAD98211}">
      <dgm:prSet/>
      <dgm:spPr/>
      <dgm:t>
        <a:bodyPr/>
        <a:lstStyle/>
        <a:p>
          <a:endParaRPr lang="en-IN"/>
        </a:p>
      </dgm:t>
    </dgm:pt>
    <dgm:pt modelId="{3485ECA9-C20F-4BF6-AFE3-D37DAFC896A8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dirty="0" err="1" smtClean="0"/>
            <a:t>T.Bil</a:t>
          </a:r>
          <a:r>
            <a:rPr lang="en-IN" dirty="0" smtClean="0"/>
            <a:t> =1.2mg%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dirty="0" smtClean="0"/>
            <a:t>SGOT=43 IU/L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dirty="0" smtClean="0"/>
            <a:t>SGPT=40 IU/L</a:t>
          </a:r>
          <a:endParaRPr lang="en-IN" b="1" dirty="0" smtClean="0">
            <a:solidFill>
              <a:schemeClr val="bg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b="1" dirty="0" smtClean="0">
              <a:solidFill>
                <a:schemeClr val="bg1"/>
              </a:solidFill>
            </a:rPr>
            <a:t>ALP=506 IU/L</a:t>
          </a:r>
          <a:endParaRPr lang="en-IN" b="1" dirty="0">
            <a:solidFill>
              <a:schemeClr val="bg1"/>
            </a:solidFill>
          </a:endParaRPr>
        </a:p>
      </dgm:t>
    </dgm:pt>
    <dgm:pt modelId="{8D9F9CFE-5A03-487A-B5CA-A02141FF93A3}" type="sibTrans" cxnId="{E204AC4A-ED4D-4C8F-BF13-AEC852B5AF90}">
      <dgm:prSet/>
      <dgm:spPr/>
      <dgm:t>
        <a:bodyPr/>
        <a:lstStyle/>
        <a:p>
          <a:endParaRPr lang="en-IN"/>
        </a:p>
      </dgm:t>
    </dgm:pt>
    <dgm:pt modelId="{C115ECD5-C3D5-4980-AA5A-383BF1F60919}" type="parTrans" cxnId="{E204AC4A-ED4D-4C8F-BF13-AEC852B5AF90}">
      <dgm:prSet/>
      <dgm:spPr/>
      <dgm:t>
        <a:bodyPr/>
        <a:lstStyle/>
        <a:p>
          <a:endParaRPr lang="en-IN"/>
        </a:p>
      </dgm:t>
    </dgm:pt>
    <dgm:pt modelId="{EEE70336-3446-49E5-B601-17FCE904A29B}" type="pres">
      <dgm:prSet presAssocID="{8E8B3D7D-1981-4271-B0CD-AA5AE52A39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EE277D9-EA5C-4CDB-B6B0-8E55012DDBBE}" type="pres">
      <dgm:prSet presAssocID="{6B7AD259-225D-4B6F-A3E3-6AFCA3C05820}" presName="node" presStyleLbl="node1" presStyleIdx="0" presStyleCnt="4" custScaleX="121438" custScaleY="19006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5DEDFE9-390E-4E4B-B412-501785F277C2}" type="pres">
      <dgm:prSet presAssocID="{4B8A1C80-20C3-469F-B3A2-1772ABDACED3}" presName="sibTrans" presStyleCnt="0"/>
      <dgm:spPr/>
    </dgm:pt>
    <dgm:pt modelId="{1422D758-5569-44B3-8C4A-DAC7BA32ED4E}" type="pres">
      <dgm:prSet presAssocID="{3485ECA9-C20F-4BF6-AFE3-D37DAFC896A8}" presName="node" presStyleLbl="node1" presStyleIdx="1" presStyleCnt="4" custScaleX="120297" custScaleY="153679" custLinFactNeighborX="13409" custLinFactNeighborY="-158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01B072-0394-4D31-A075-6BAFBBCE94F2}" type="pres">
      <dgm:prSet presAssocID="{8D9F9CFE-5A03-487A-B5CA-A02141FF93A3}" presName="sibTrans" presStyleCnt="0"/>
      <dgm:spPr/>
    </dgm:pt>
    <dgm:pt modelId="{F2B0272C-B2BC-4D56-AF19-36967C0E8401}" type="pres">
      <dgm:prSet presAssocID="{72FBBC1B-E976-47E1-9826-F38D8CEB3C50}" presName="node" presStyleLbl="node1" presStyleIdx="2" presStyleCnt="4" custLinFactNeighborX="2431" custLinFactNeighborY="-145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BFB5F5-2D3F-45E3-959C-14B7C8656617}" type="pres">
      <dgm:prSet presAssocID="{32A3AAC8-C8B2-4456-91E0-B3441A2AA013}" presName="sibTrans" presStyleCnt="0"/>
      <dgm:spPr/>
    </dgm:pt>
    <dgm:pt modelId="{941B5091-110C-42AD-A3AD-1907D752EEF9}" type="pres">
      <dgm:prSet presAssocID="{E5E3826D-0312-401D-922E-FEB2CB21F66D}" presName="node" presStyleLbl="node1" presStyleIdx="3" presStyleCnt="4" custScaleX="128812" custScaleY="125387" custLinFactNeighborX="22847" custLinFactNeighborY="-3156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870A372-10F3-4973-BCE4-A0E4CAD98211}" srcId="{8E8B3D7D-1981-4271-B0CD-AA5AE52A3981}" destId="{E5E3826D-0312-401D-922E-FEB2CB21F66D}" srcOrd="3" destOrd="0" parTransId="{EA259CB2-45F2-4326-9AE7-791EAED1D2A2}" sibTransId="{F330DC60-95A4-4703-B320-7F49BA317E92}"/>
    <dgm:cxn modelId="{AC9F99E3-1478-43C6-80FF-77F9B81DD778}" type="presOf" srcId="{E5E3826D-0312-401D-922E-FEB2CB21F66D}" destId="{941B5091-110C-42AD-A3AD-1907D752EEF9}" srcOrd="0" destOrd="0" presId="urn:microsoft.com/office/officeart/2005/8/layout/default"/>
    <dgm:cxn modelId="{E204AC4A-ED4D-4C8F-BF13-AEC852B5AF90}" srcId="{8E8B3D7D-1981-4271-B0CD-AA5AE52A3981}" destId="{3485ECA9-C20F-4BF6-AFE3-D37DAFC896A8}" srcOrd="1" destOrd="0" parTransId="{C115ECD5-C3D5-4980-AA5A-383BF1F60919}" sibTransId="{8D9F9CFE-5A03-487A-B5CA-A02141FF93A3}"/>
    <dgm:cxn modelId="{FA5A7CDE-CD5E-4B13-90F6-90F1EA4B5A38}" type="presOf" srcId="{72FBBC1B-E976-47E1-9826-F38D8CEB3C50}" destId="{F2B0272C-B2BC-4D56-AF19-36967C0E8401}" srcOrd="0" destOrd="0" presId="urn:microsoft.com/office/officeart/2005/8/layout/default"/>
    <dgm:cxn modelId="{D67C2EB6-6B7A-440C-9969-4167D7F0A55F}" type="presOf" srcId="{6B7AD259-225D-4B6F-A3E3-6AFCA3C05820}" destId="{9EE277D9-EA5C-4CDB-B6B0-8E55012DDBBE}" srcOrd="0" destOrd="0" presId="urn:microsoft.com/office/officeart/2005/8/layout/default"/>
    <dgm:cxn modelId="{389A3DE9-2F15-43C4-BFDD-D06D7B338593}" srcId="{8E8B3D7D-1981-4271-B0CD-AA5AE52A3981}" destId="{6B7AD259-225D-4B6F-A3E3-6AFCA3C05820}" srcOrd="0" destOrd="0" parTransId="{FB8906AD-3F0D-43F3-A541-87E8451D1CCA}" sibTransId="{4B8A1C80-20C3-469F-B3A2-1772ABDACED3}"/>
    <dgm:cxn modelId="{FBD9D686-AB34-4051-AB24-D8D3CF5723C2}" type="presOf" srcId="{3485ECA9-C20F-4BF6-AFE3-D37DAFC896A8}" destId="{1422D758-5569-44B3-8C4A-DAC7BA32ED4E}" srcOrd="0" destOrd="0" presId="urn:microsoft.com/office/officeart/2005/8/layout/default"/>
    <dgm:cxn modelId="{CE489BDA-F424-4857-82E1-CCCBCF1ABCFC}" type="presOf" srcId="{8E8B3D7D-1981-4271-B0CD-AA5AE52A3981}" destId="{EEE70336-3446-49E5-B601-17FCE904A29B}" srcOrd="0" destOrd="0" presId="urn:microsoft.com/office/officeart/2005/8/layout/default"/>
    <dgm:cxn modelId="{53AA2998-06BA-4410-8B62-FB833E32AD72}" srcId="{8E8B3D7D-1981-4271-B0CD-AA5AE52A3981}" destId="{72FBBC1B-E976-47E1-9826-F38D8CEB3C50}" srcOrd="2" destOrd="0" parTransId="{FF15549B-5D36-4826-8599-59663DF218E1}" sibTransId="{32A3AAC8-C8B2-4456-91E0-B3441A2AA013}"/>
    <dgm:cxn modelId="{1BFA30F0-220C-4F36-9A96-BB7959B778B1}" type="presParOf" srcId="{EEE70336-3446-49E5-B601-17FCE904A29B}" destId="{9EE277D9-EA5C-4CDB-B6B0-8E55012DDBBE}" srcOrd="0" destOrd="0" presId="urn:microsoft.com/office/officeart/2005/8/layout/default"/>
    <dgm:cxn modelId="{EF1579BD-0526-4742-BB49-BF4CE38A88BB}" type="presParOf" srcId="{EEE70336-3446-49E5-B601-17FCE904A29B}" destId="{C5DEDFE9-390E-4E4B-B412-501785F277C2}" srcOrd="1" destOrd="0" presId="urn:microsoft.com/office/officeart/2005/8/layout/default"/>
    <dgm:cxn modelId="{455826B1-5470-41EA-9948-892933A752E8}" type="presParOf" srcId="{EEE70336-3446-49E5-B601-17FCE904A29B}" destId="{1422D758-5569-44B3-8C4A-DAC7BA32ED4E}" srcOrd="2" destOrd="0" presId="urn:microsoft.com/office/officeart/2005/8/layout/default"/>
    <dgm:cxn modelId="{C2BE7FC6-0D98-4916-90A6-89A93BBD5A14}" type="presParOf" srcId="{EEE70336-3446-49E5-B601-17FCE904A29B}" destId="{5601B072-0394-4D31-A075-6BAFBBCE94F2}" srcOrd="3" destOrd="0" presId="urn:microsoft.com/office/officeart/2005/8/layout/default"/>
    <dgm:cxn modelId="{DF4CC8B1-CDBA-4FC5-BE2E-8F8317755602}" type="presParOf" srcId="{EEE70336-3446-49E5-B601-17FCE904A29B}" destId="{F2B0272C-B2BC-4D56-AF19-36967C0E8401}" srcOrd="4" destOrd="0" presId="urn:microsoft.com/office/officeart/2005/8/layout/default"/>
    <dgm:cxn modelId="{3F8C0A22-830B-48C2-95FA-8A96DABAAB19}" type="presParOf" srcId="{EEE70336-3446-49E5-B601-17FCE904A29B}" destId="{FEBFB5F5-2D3F-45E3-959C-14B7C8656617}" srcOrd="5" destOrd="0" presId="urn:microsoft.com/office/officeart/2005/8/layout/default"/>
    <dgm:cxn modelId="{AA9D2812-C1FF-40D3-85B7-D620A0236A70}" type="presParOf" srcId="{EEE70336-3446-49E5-B601-17FCE904A29B}" destId="{941B5091-110C-42AD-A3AD-1907D752EEF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E3CCE8-0AA6-40CD-A3C6-5A64057124C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C9F843C-A6D9-4A17-B9FE-7B8C0690CA1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IN" dirty="0" smtClean="0">
              <a:solidFill>
                <a:schemeClr val="bg1"/>
              </a:solidFill>
            </a:rPr>
            <a:t>Serum </a:t>
          </a:r>
          <a:r>
            <a:rPr lang="en-IN" dirty="0" err="1" smtClean="0">
              <a:solidFill>
                <a:schemeClr val="bg1"/>
              </a:solidFill>
            </a:rPr>
            <a:t>cal</a:t>
          </a:r>
          <a:r>
            <a:rPr lang="en-IN" dirty="0" smtClean="0">
              <a:solidFill>
                <a:schemeClr val="bg1"/>
              </a:solidFill>
            </a:rPr>
            <a:t>:  13.4 (8.5-10.1mg/dl)</a:t>
          </a:r>
        </a:p>
        <a:p>
          <a:r>
            <a:rPr lang="en-IN" dirty="0" err="1" smtClean="0"/>
            <a:t>Ser</a:t>
          </a:r>
          <a:r>
            <a:rPr lang="en-IN" dirty="0" smtClean="0"/>
            <a:t> P:2.3 (2.5-4.9 mg/dl)</a:t>
          </a:r>
        </a:p>
        <a:p>
          <a:r>
            <a:rPr lang="en-IN" dirty="0" err="1" smtClean="0"/>
            <a:t>Ser</a:t>
          </a:r>
          <a:r>
            <a:rPr lang="en-IN" dirty="0" smtClean="0"/>
            <a:t> ALP:</a:t>
          </a:r>
        </a:p>
        <a:p>
          <a:r>
            <a:rPr lang="en-IN" dirty="0" smtClean="0"/>
            <a:t>Parathyroid hormone: 1673.1 </a:t>
          </a:r>
          <a:r>
            <a:rPr lang="en-IN" dirty="0" err="1" smtClean="0"/>
            <a:t>pg</a:t>
          </a:r>
          <a:r>
            <a:rPr lang="en-IN" dirty="0" smtClean="0"/>
            <a:t>/ml</a:t>
          </a:r>
        </a:p>
        <a:p>
          <a:r>
            <a:rPr lang="en-IN" dirty="0" smtClean="0"/>
            <a:t>25 </a:t>
          </a:r>
          <a:r>
            <a:rPr lang="en-IN" dirty="0" err="1" smtClean="0"/>
            <a:t>hydroxyvitamin</a:t>
          </a:r>
          <a:r>
            <a:rPr lang="en-IN" dirty="0" smtClean="0"/>
            <a:t> D: 6.54 </a:t>
          </a:r>
          <a:r>
            <a:rPr lang="en-IN" dirty="0" err="1" smtClean="0"/>
            <a:t>ng</a:t>
          </a:r>
          <a:r>
            <a:rPr lang="en-IN" dirty="0" smtClean="0"/>
            <a:t>/ml (30-100)</a:t>
          </a:r>
        </a:p>
        <a:p>
          <a:endParaRPr lang="en-IN" dirty="0" smtClean="0"/>
        </a:p>
      </dgm:t>
    </dgm:pt>
    <dgm:pt modelId="{D0B9FB4C-1C11-43CA-98D1-1219CCA9DCB4}" type="parTrans" cxnId="{DF96E84D-1011-4A30-95CB-8229500AC0E4}">
      <dgm:prSet/>
      <dgm:spPr/>
      <dgm:t>
        <a:bodyPr/>
        <a:lstStyle/>
        <a:p>
          <a:endParaRPr lang="en-IN"/>
        </a:p>
      </dgm:t>
    </dgm:pt>
    <dgm:pt modelId="{A01CEED5-F53D-4584-994D-B0A7ED92CB31}" type="sibTrans" cxnId="{DF96E84D-1011-4A30-95CB-8229500AC0E4}">
      <dgm:prSet/>
      <dgm:spPr/>
      <dgm:t>
        <a:bodyPr/>
        <a:lstStyle/>
        <a:p>
          <a:endParaRPr lang="en-IN"/>
        </a:p>
      </dgm:t>
    </dgm:pt>
    <dgm:pt modelId="{5B2DD73F-908F-48C1-A369-B0FD8622E1D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IN" dirty="0" smtClean="0"/>
            <a:t>ECG : WNL</a:t>
          </a:r>
        </a:p>
        <a:p>
          <a:r>
            <a:rPr lang="en-IN" dirty="0" smtClean="0"/>
            <a:t>Echo: normal study</a:t>
          </a:r>
          <a:endParaRPr lang="en-IN" dirty="0"/>
        </a:p>
      </dgm:t>
    </dgm:pt>
    <dgm:pt modelId="{D8C02AB7-D35E-4439-8948-38ABAF789E00}" type="parTrans" cxnId="{63315714-E076-427B-BF52-8244E3CB092A}">
      <dgm:prSet/>
      <dgm:spPr/>
      <dgm:t>
        <a:bodyPr/>
        <a:lstStyle/>
        <a:p>
          <a:endParaRPr lang="en-IN"/>
        </a:p>
      </dgm:t>
    </dgm:pt>
    <dgm:pt modelId="{8ACB22B6-5FFB-43DE-B301-817748145C78}" type="sibTrans" cxnId="{63315714-E076-427B-BF52-8244E3CB092A}">
      <dgm:prSet/>
      <dgm:spPr/>
      <dgm:t>
        <a:bodyPr/>
        <a:lstStyle/>
        <a:p>
          <a:endParaRPr lang="en-IN"/>
        </a:p>
      </dgm:t>
    </dgm:pt>
    <dgm:pt modelId="{0BBC177F-1FB9-47E0-9074-738FD3A493B7}">
      <dgm:prSet phldrT="[Text]"/>
      <dgm:spPr>
        <a:solidFill>
          <a:srgbClr val="C00000"/>
        </a:solidFill>
      </dgm:spPr>
      <dgm:t>
        <a:bodyPr/>
        <a:lstStyle/>
        <a:p>
          <a:r>
            <a:rPr lang="en-IN" dirty="0" smtClean="0"/>
            <a:t>T. protein: 8.9 g/dl</a:t>
          </a:r>
        </a:p>
        <a:p>
          <a:r>
            <a:rPr lang="en-IN" dirty="0" err="1" smtClean="0"/>
            <a:t>Alb</a:t>
          </a:r>
          <a:r>
            <a:rPr lang="en-IN" dirty="0" smtClean="0"/>
            <a:t>=4.5 g/dl</a:t>
          </a:r>
        </a:p>
        <a:p>
          <a:r>
            <a:rPr lang="en-IN" dirty="0" smtClean="0"/>
            <a:t>Globulin=4.4 g/dl</a:t>
          </a:r>
          <a:endParaRPr lang="en-IN" dirty="0"/>
        </a:p>
      </dgm:t>
    </dgm:pt>
    <dgm:pt modelId="{D01FF772-C719-4DBF-A38C-02F3C5104A48}" type="sibTrans" cxnId="{6FCED264-3BF1-470C-84DE-EA74BAE56177}">
      <dgm:prSet/>
      <dgm:spPr/>
      <dgm:t>
        <a:bodyPr/>
        <a:lstStyle/>
        <a:p>
          <a:endParaRPr lang="en-IN"/>
        </a:p>
      </dgm:t>
    </dgm:pt>
    <dgm:pt modelId="{B50EF1D3-D97F-46A1-9A1F-3559DA08BA7E}" type="parTrans" cxnId="{6FCED264-3BF1-470C-84DE-EA74BAE56177}">
      <dgm:prSet/>
      <dgm:spPr/>
      <dgm:t>
        <a:bodyPr/>
        <a:lstStyle/>
        <a:p>
          <a:endParaRPr lang="en-IN"/>
        </a:p>
      </dgm:t>
    </dgm:pt>
    <dgm:pt modelId="{59FA3767-44A7-4873-A5E4-671668309F70}" type="pres">
      <dgm:prSet presAssocID="{70E3CCE8-0AA6-40CD-A3C6-5A64057124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1153B9F-41BF-4085-89CC-953620791000}" type="pres">
      <dgm:prSet presAssocID="{EC9F843C-A6D9-4A17-B9FE-7B8C0690CA13}" presName="node" presStyleLbl="node1" presStyleIdx="0" presStyleCnt="3" custScaleX="152884" custScaleY="182606" custLinFactNeighborX="-3233" custLinFactNeighborY="1242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9FA062-BB00-44C0-952A-809EF7959A99}" type="pres">
      <dgm:prSet presAssocID="{A01CEED5-F53D-4584-994D-B0A7ED92CB31}" presName="sibTrans" presStyleCnt="0"/>
      <dgm:spPr/>
    </dgm:pt>
    <dgm:pt modelId="{A8709888-C617-44AF-93AF-4123680B995B}" type="pres">
      <dgm:prSet presAssocID="{0BBC177F-1FB9-47E0-9074-738FD3A493B7}" presName="node" presStyleLbl="node1" presStyleIdx="1" presStyleCnt="3" custScaleX="93626" custScaleY="151300" custLinFactNeighborX="762" custLinFactNeighborY="992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F6AEE72-3D6A-4CC2-86B9-30C325396BFD}" type="pres">
      <dgm:prSet presAssocID="{D01FF772-C719-4DBF-A38C-02F3C5104A48}" presName="sibTrans" presStyleCnt="0"/>
      <dgm:spPr/>
    </dgm:pt>
    <dgm:pt modelId="{EC17153D-ED43-45D7-BCE4-FFB93BEB29B7}" type="pres">
      <dgm:prSet presAssocID="{5B2DD73F-908F-48C1-A369-B0FD8622E1DE}" presName="node" presStyleLbl="node1" presStyleIdx="2" presStyleCnt="3" custScaleY="116752" custLinFactNeighborX="-79371" custLinFactNeighborY="18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FCED264-3BF1-470C-84DE-EA74BAE56177}" srcId="{70E3CCE8-0AA6-40CD-A3C6-5A64057124C6}" destId="{0BBC177F-1FB9-47E0-9074-738FD3A493B7}" srcOrd="1" destOrd="0" parTransId="{B50EF1D3-D97F-46A1-9A1F-3559DA08BA7E}" sibTransId="{D01FF772-C719-4DBF-A38C-02F3C5104A48}"/>
    <dgm:cxn modelId="{E30FE535-34EB-4DCF-910A-ACEBEF6B913C}" type="presOf" srcId="{0BBC177F-1FB9-47E0-9074-738FD3A493B7}" destId="{A8709888-C617-44AF-93AF-4123680B995B}" srcOrd="0" destOrd="0" presId="urn:microsoft.com/office/officeart/2005/8/layout/default"/>
    <dgm:cxn modelId="{DF96E84D-1011-4A30-95CB-8229500AC0E4}" srcId="{70E3CCE8-0AA6-40CD-A3C6-5A64057124C6}" destId="{EC9F843C-A6D9-4A17-B9FE-7B8C0690CA13}" srcOrd="0" destOrd="0" parTransId="{D0B9FB4C-1C11-43CA-98D1-1219CCA9DCB4}" sibTransId="{A01CEED5-F53D-4584-994D-B0A7ED92CB31}"/>
    <dgm:cxn modelId="{A4668456-4FC4-467E-9EC8-48A116FFCF61}" type="presOf" srcId="{5B2DD73F-908F-48C1-A369-B0FD8622E1DE}" destId="{EC17153D-ED43-45D7-BCE4-FFB93BEB29B7}" srcOrd="0" destOrd="0" presId="urn:microsoft.com/office/officeart/2005/8/layout/default"/>
    <dgm:cxn modelId="{65B8BB43-BB06-4C19-9EC0-B7707AAB268C}" type="presOf" srcId="{EC9F843C-A6D9-4A17-B9FE-7B8C0690CA13}" destId="{21153B9F-41BF-4085-89CC-953620791000}" srcOrd="0" destOrd="0" presId="urn:microsoft.com/office/officeart/2005/8/layout/default"/>
    <dgm:cxn modelId="{63315714-E076-427B-BF52-8244E3CB092A}" srcId="{70E3CCE8-0AA6-40CD-A3C6-5A64057124C6}" destId="{5B2DD73F-908F-48C1-A369-B0FD8622E1DE}" srcOrd="2" destOrd="0" parTransId="{D8C02AB7-D35E-4439-8948-38ABAF789E00}" sibTransId="{8ACB22B6-5FFB-43DE-B301-817748145C78}"/>
    <dgm:cxn modelId="{EF34A7E9-2939-4BAB-9D05-0D6B551A9FE5}" type="presOf" srcId="{70E3CCE8-0AA6-40CD-A3C6-5A64057124C6}" destId="{59FA3767-44A7-4873-A5E4-671668309F70}" srcOrd="0" destOrd="0" presId="urn:microsoft.com/office/officeart/2005/8/layout/default"/>
    <dgm:cxn modelId="{0F9995C5-3516-4378-8C2D-B26489BC5DF1}" type="presParOf" srcId="{59FA3767-44A7-4873-A5E4-671668309F70}" destId="{21153B9F-41BF-4085-89CC-953620791000}" srcOrd="0" destOrd="0" presId="urn:microsoft.com/office/officeart/2005/8/layout/default"/>
    <dgm:cxn modelId="{F8C40DEC-5653-4264-A83B-B8FE8D9F22D8}" type="presParOf" srcId="{59FA3767-44A7-4873-A5E4-671668309F70}" destId="{D79FA062-BB00-44C0-952A-809EF7959A99}" srcOrd="1" destOrd="0" presId="urn:microsoft.com/office/officeart/2005/8/layout/default"/>
    <dgm:cxn modelId="{2C6CAF91-06C1-4C9B-9BF5-B2B360F24CC5}" type="presParOf" srcId="{59FA3767-44A7-4873-A5E4-671668309F70}" destId="{A8709888-C617-44AF-93AF-4123680B995B}" srcOrd="2" destOrd="0" presId="urn:microsoft.com/office/officeart/2005/8/layout/default"/>
    <dgm:cxn modelId="{7B534F2B-FF0F-4EB4-A66E-A1179F39C7E3}" type="presParOf" srcId="{59FA3767-44A7-4873-A5E4-671668309F70}" destId="{FF6AEE72-3D6A-4CC2-86B9-30C325396BFD}" srcOrd="3" destOrd="0" presId="urn:microsoft.com/office/officeart/2005/8/layout/default"/>
    <dgm:cxn modelId="{7AD221FB-09DB-4FB8-8532-71030E1AED30}" type="presParOf" srcId="{59FA3767-44A7-4873-A5E4-671668309F70}" destId="{EC17153D-ED43-45D7-BCE4-FFB93BEB29B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FA872-6B9B-4BF3-ADF8-3D649A140D48}">
      <dsp:nvSpPr>
        <dsp:cNvPr id="0" name=""/>
        <dsp:cNvSpPr/>
      </dsp:nvSpPr>
      <dsp:spPr>
        <a:xfrm>
          <a:off x="-6918021" y="-1058156"/>
          <a:ext cx="8236993" cy="8236993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09F18-4E22-4A9D-8DBF-9ADE3BA65173}">
      <dsp:nvSpPr>
        <dsp:cNvPr id="0" name=""/>
        <dsp:cNvSpPr/>
      </dsp:nvSpPr>
      <dsp:spPr>
        <a:xfrm>
          <a:off x="849550" y="612068"/>
          <a:ext cx="7295584" cy="1224136"/>
        </a:xfrm>
        <a:prstGeom prst="rect">
          <a:avLst/>
        </a:prstGeom>
        <a:solidFill>
          <a:srgbClr val="00B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65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kern="1200" dirty="0" smtClean="0"/>
            <a:t>*Typhoid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kern="1200" dirty="0" smtClean="0"/>
            <a:t>*</a:t>
          </a:r>
          <a:r>
            <a:rPr lang="en-IN" sz="1800" b="0" kern="1200" dirty="0" err="1" smtClean="0"/>
            <a:t>Usg</a:t>
          </a:r>
          <a:r>
            <a:rPr lang="en-IN" sz="1800" b="0" kern="1200" dirty="0" smtClean="0"/>
            <a:t> abdomen : tiny intra renal calculus left kidney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kern="1200" dirty="0" smtClean="0"/>
            <a:t>*Pain in both the hip joints</a:t>
          </a:r>
          <a:endParaRPr lang="en-IN" sz="1800" b="0" kern="1200" dirty="0"/>
        </a:p>
      </dsp:txBody>
      <dsp:txXfrm>
        <a:off x="849550" y="612068"/>
        <a:ext cx="7295584" cy="1224136"/>
      </dsp:txXfrm>
    </dsp:sp>
    <dsp:sp modelId="{5C2105FB-99BC-454F-ADD0-1D963164585C}">
      <dsp:nvSpPr>
        <dsp:cNvPr id="0" name=""/>
        <dsp:cNvSpPr/>
      </dsp:nvSpPr>
      <dsp:spPr>
        <a:xfrm>
          <a:off x="84465" y="459051"/>
          <a:ext cx="1530170" cy="1530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DDAE4-8F24-4377-8559-D245BDAEB3F3}">
      <dsp:nvSpPr>
        <dsp:cNvPr id="0" name=""/>
        <dsp:cNvSpPr/>
      </dsp:nvSpPr>
      <dsp:spPr>
        <a:xfrm>
          <a:off x="1294523" y="2304258"/>
          <a:ext cx="6850610" cy="1512162"/>
        </a:xfrm>
        <a:prstGeom prst="rect">
          <a:avLst/>
        </a:prstGeom>
        <a:solidFill>
          <a:schemeClr val="bg2">
            <a:lumMod val="5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658" tIns="40640" rIns="40640" bIns="406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*Fracture left proximal </a:t>
          </a:r>
          <a:r>
            <a:rPr lang="en-IN" sz="1600" kern="1200" dirty="0" err="1" smtClean="0"/>
            <a:t>humerus</a:t>
          </a:r>
          <a:r>
            <a:rPr lang="en-IN" sz="1600" kern="1200" dirty="0" smtClean="0"/>
            <a:t> ( conservatively)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*Difficulty in walking</a:t>
          </a:r>
          <a:endParaRPr lang="en-IN" sz="16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*X-Ray Thoracolumbar spine AP and Lateral </a:t>
          </a:r>
          <a:r>
            <a:rPr lang="en-IN" sz="1600" kern="1200" dirty="0" err="1" smtClean="0"/>
            <a:t>views:loss</a:t>
          </a:r>
          <a:r>
            <a:rPr lang="en-IN" sz="1600" kern="1200" dirty="0" smtClean="0"/>
            <a:t> of lumbar </a:t>
          </a:r>
          <a:r>
            <a:rPr lang="en-IN" sz="1600" kern="1200" dirty="0" err="1" smtClean="0"/>
            <a:t>lordosis</a:t>
          </a:r>
          <a:r>
            <a:rPr lang="en-IN" sz="1600" kern="1200" dirty="0" smtClean="0"/>
            <a:t>, degenerative changes involving both SI joints (R&gt;L)</a:t>
          </a:r>
          <a:endParaRPr lang="en-IN" sz="2000" kern="1200" dirty="0"/>
        </a:p>
      </dsp:txBody>
      <dsp:txXfrm>
        <a:off x="1294523" y="2304258"/>
        <a:ext cx="6850610" cy="1512162"/>
      </dsp:txXfrm>
    </dsp:sp>
    <dsp:sp modelId="{B5E84C7C-3AD3-45B8-B4F0-0E047D369A65}">
      <dsp:nvSpPr>
        <dsp:cNvPr id="0" name=""/>
        <dsp:cNvSpPr/>
      </dsp:nvSpPr>
      <dsp:spPr>
        <a:xfrm>
          <a:off x="529438" y="2295254"/>
          <a:ext cx="1530170" cy="1530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5F986-3108-4308-A403-ED00C78CFEB7}">
      <dsp:nvSpPr>
        <dsp:cNvPr id="0" name=""/>
        <dsp:cNvSpPr/>
      </dsp:nvSpPr>
      <dsp:spPr>
        <a:xfrm>
          <a:off x="849550" y="4284476"/>
          <a:ext cx="7295584" cy="1224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658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Difficulty in walking </a:t>
          </a:r>
          <a:endParaRPr lang="en-IN" sz="16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Sustained trivial injury in GRH </a:t>
          </a:r>
          <a:endParaRPr lang="en-IN" sz="16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left subtrochanteric femur fracture-pathological fracture</a:t>
          </a:r>
          <a:endParaRPr lang="en-IN" sz="16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600" kern="1200" dirty="0"/>
        </a:p>
      </dsp:txBody>
      <dsp:txXfrm>
        <a:off x="849550" y="4284476"/>
        <a:ext cx="7295584" cy="1224136"/>
      </dsp:txXfrm>
    </dsp:sp>
    <dsp:sp modelId="{E40CDA7A-CA90-4DDD-B09D-B5D7556C3C35}">
      <dsp:nvSpPr>
        <dsp:cNvPr id="0" name=""/>
        <dsp:cNvSpPr/>
      </dsp:nvSpPr>
      <dsp:spPr>
        <a:xfrm>
          <a:off x="84465" y="4131459"/>
          <a:ext cx="1530170" cy="1530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976E6-4A2F-48CA-AA9A-84CB7028C7E6}">
      <dsp:nvSpPr>
        <dsp:cNvPr id="0" name=""/>
        <dsp:cNvSpPr/>
      </dsp:nvSpPr>
      <dsp:spPr>
        <a:xfrm rot="16200000">
          <a:off x="569597" y="-569597"/>
          <a:ext cx="3429000" cy="4568195"/>
        </a:xfrm>
        <a:prstGeom prst="round1Rect">
          <a:avLst/>
        </a:prstGeom>
        <a:solidFill>
          <a:schemeClr val="bg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rgbClr val="FF0000"/>
              </a:solidFill>
            </a:rPr>
            <a:t>Serum calcium :12.4mg%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rgbClr val="FF0000"/>
              </a:solidFill>
            </a:rPr>
            <a:t>Serum phosphorus :4.5mg%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rgbClr val="FF0000"/>
              </a:solidFill>
            </a:rPr>
            <a:t>Serum ALP:322 U/L</a:t>
          </a:r>
          <a:endParaRPr lang="en-IN" sz="1800" kern="1200" dirty="0">
            <a:solidFill>
              <a:srgbClr val="FF0000"/>
            </a:solidFill>
          </a:endParaRPr>
        </a:p>
      </dsp:txBody>
      <dsp:txXfrm rot="5400000">
        <a:off x="0" y="0"/>
        <a:ext cx="4568195" cy="2571750"/>
      </dsp:txXfrm>
    </dsp:sp>
    <dsp:sp modelId="{F3D8CD55-6D37-47E4-BDA0-87D292B79962}">
      <dsp:nvSpPr>
        <dsp:cNvPr id="0" name=""/>
        <dsp:cNvSpPr/>
      </dsp:nvSpPr>
      <dsp:spPr>
        <a:xfrm>
          <a:off x="4568195" y="0"/>
          <a:ext cx="4568195" cy="3429000"/>
        </a:xfrm>
        <a:prstGeom prst="round1Rect">
          <a:avLst/>
        </a:prstGeom>
        <a:solidFill>
          <a:srgbClr val="00B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i-Parathyroid hormone :667.8 </a:t>
          </a:r>
          <a:r>
            <a:rPr lang="en-IN" sz="1800" kern="1200" dirty="0" err="1" smtClean="0"/>
            <a:t>pg</a:t>
          </a:r>
          <a:r>
            <a:rPr lang="en-IN" sz="1800" kern="1200" dirty="0" smtClean="0"/>
            <a:t>/ml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kern="1200" dirty="0"/>
        </a:p>
      </dsp:txBody>
      <dsp:txXfrm>
        <a:off x="4568195" y="0"/>
        <a:ext cx="4568195" cy="2571750"/>
      </dsp:txXfrm>
    </dsp:sp>
    <dsp:sp modelId="{EC2F4A65-9716-4D0A-A54E-C233D2624B27}">
      <dsp:nvSpPr>
        <dsp:cNvPr id="0" name=""/>
        <dsp:cNvSpPr/>
      </dsp:nvSpPr>
      <dsp:spPr>
        <a:xfrm rot="10800000">
          <a:off x="0" y="3429000"/>
          <a:ext cx="4568195" cy="3429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chemeClr val="tx1"/>
              </a:solidFill>
            </a:rPr>
            <a:t>Bone Biopsy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Destroyed bony </a:t>
          </a:r>
          <a:r>
            <a:rPr lang="en-IN" sz="1800" kern="1200" dirty="0" err="1" smtClean="0"/>
            <a:t>trabeculae</a:t>
          </a:r>
          <a:r>
            <a:rPr lang="en-IN" sz="1800" kern="1200" dirty="0" smtClean="0"/>
            <a:t>,  proliferation of fibrous tissue.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no malignancy or </a:t>
          </a:r>
          <a:r>
            <a:rPr lang="en-IN" sz="1800" kern="1200" dirty="0" err="1" smtClean="0"/>
            <a:t>tuberculous</a:t>
          </a:r>
          <a:r>
            <a:rPr lang="en-IN" sz="1800" kern="1200" dirty="0" smtClean="0"/>
            <a:t> lesion in biopsy received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-Suggestive of fibrous dysplasia</a:t>
          </a:r>
          <a:endParaRPr lang="en-IN" sz="1800" kern="1200" dirty="0"/>
        </a:p>
      </dsp:txBody>
      <dsp:txXfrm rot="10800000">
        <a:off x="0" y="4286249"/>
        <a:ext cx="4568195" cy="2571750"/>
      </dsp:txXfrm>
    </dsp:sp>
    <dsp:sp modelId="{6567FBE0-552F-465F-B821-220EB816DA7D}">
      <dsp:nvSpPr>
        <dsp:cNvPr id="0" name=""/>
        <dsp:cNvSpPr/>
      </dsp:nvSpPr>
      <dsp:spPr>
        <a:xfrm rot="5400000">
          <a:off x="5137793" y="2859402"/>
          <a:ext cx="3429000" cy="4568195"/>
        </a:xfrm>
        <a:prstGeom prst="round1Rect">
          <a:avLst/>
        </a:prstGeom>
        <a:solidFill>
          <a:schemeClr val="bg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chemeClr val="tx1"/>
              </a:solidFill>
            </a:rPr>
            <a:t>Endocrinologist opinion: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rgbClr val="FF0000"/>
              </a:solidFill>
            </a:rPr>
            <a:t>Subtrochanteric fracture  following trivial trauma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rgbClr val="FF0000"/>
              </a:solidFill>
            </a:rPr>
            <a:t>Skeletal survey :X-Ray skull, LS Spine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rgbClr val="FF0000"/>
              </a:solidFill>
            </a:rPr>
            <a:t>Serum calcium, phosphorus, albumin, s.ALP, PTH, USG neck, </a:t>
          </a:r>
          <a:r>
            <a:rPr lang="en-IN" sz="1800" kern="1200" dirty="0" err="1" smtClean="0">
              <a:solidFill>
                <a:srgbClr val="FF0000"/>
              </a:solidFill>
            </a:rPr>
            <a:t>Tc</a:t>
          </a:r>
          <a:r>
            <a:rPr lang="en-IN" sz="1800" kern="1200" dirty="0" smtClean="0">
              <a:solidFill>
                <a:srgbClr val="FF0000"/>
              </a:solidFill>
            </a:rPr>
            <a:t>  </a:t>
          </a:r>
          <a:r>
            <a:rPr lang="en-IN" sz="1800" kern="1200" dirty="0" err="1" smtClean="0">
              <a:solidFill>
                <a:srgbClr val="FF0000"/>
              </a:solidFill>
            </a:rPr>
            <a:t>sestambi</a:t>
          </a:r>
          <a:r>
            <a:rPr lang="en-IN" sz="1800" kern="1200" dirty="0" smtClean="0">
              <a:solidFill>
                <a:srgbClr val="FF0000"/>
              </a:solidFill>
            </a:rPr>
            <a:t> scan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rgbClr val="FF0000"/>
              </a:solidFill>
            </a:rPr>
            <a:t>-likely primary hyperparathyroidism</a:t>
          </a:r>
          <a:endParaRPr lang="en-IN" sz="1800" kern="1200" dirty="0">
            <a:solidFill>
              <a:srgbClr val="FF0000"/>
            </a:solidFill>
          </a:endParaRPr>
        </a:p>
      </dsp:txBody>
      <dsp:txXfrm rot="-5400000">
        <a:off x="4568196" y="4286249"/>
        <a:ext cx="4568195" cy="2571750"/>
      </dsp:txXfrm>
    </dsp:sp>
    <dsp:sp modelId="{E7F8EA71-1524-47C7-897E-A5DF8ED4C1D3}">
      <dsp:nvSpPr>
        <dsp:cNvPr id="0" name=""/>
        <dsp:cNvSpPr/>
      </dsp:nvSpPr>
      <dsp:spPr>
        <a:xfrm>
          <a:off x="3289119" y="2558959"/>
          <a:ext cx="2740917" cy="17145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400" kern="1200" dirty="0" smtClean="0"/>
            <a:t>2014</a:t>
          </a:r>
          <a:endParaRPr lang="en-IN" sz="5400" kern="1200" dirty="0"/>
        </a:p>
      </dsp:txBody>
      <dsp:txXfrm>
        <a:off x="3372814" y="2642654"/>
        <a:ext cx="2573527" cy="1547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4CAF6-46BE-4C6F-AD7A-AEE6C4445CA4}">
      <dsp:nvSpPr>
        <dsp:cNvPr id="0" name=""/>
        <dsp:cNvSpPr/>
      </dsp:nvSpPr>
      <dsp:spPr>
        <a:xfrm rot="16200000">
          <a:off x="571500" y="-571500"/>
          <a:ext cx="3429000" cy="457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 </a:t>
          </a:r>
        </a:p>
      </dsp:txBody>
      <dsp:txXfrm rot="5400000">
        <a:off x="-1" y="1"/>
        <a:ext cx="4572000" cy="2571750"/>
      </dsp:txXfrm>
    </dsp:sp>
    <dsp:sp modelId="{B095B124-1EA2-4A42-99DD-490F8FFC4D51}">
      <dsp:nvSpPr>
        <dsp:cNvPr id="0" name=""/>
        <dsp:cNvSpPr/>
      </dsp:nvSpPr>
      <dsp:spPr>
        <a:xfrm>
          <a:off x="4572000" y="0"/>
          <a:ext cx="4572000" cy="3429000"/>
        </a:xfrm>
        <a:prstGeom prst="round1Rect">
          <a:avLst/>
        </a:prstGeom>
        <a:solidFill>
          <a:schemeClr val="bg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>
              <a:solidFill>
                <a:srgbClr val="FF0000"/>
              </a:solidFill>
            </a:rPr>
            <a:t> </a:t>
          </a:r>
          <a:endParaRPr lang="en-IN" sz="2100" kern="1200" dirty="0">
            <a:solidFill>
              <a:srgbClr val="FF0000"/>
            </a:solidFill>
          </a:endParaRPr>
        </a:p>
      </dsp:txBody>
      <dsp:txXfrm>
        <a:off x="4572000" y="0"/>
        <a:ext cx="4572000" cy="2571750"/>
      </dsp:txXfrm>
    </dsp:sp>
    <dsp:sp modelId="{C03559E8-C7F8-44F4-B2EC-BD9E1D912C8B}">
      <dsp:nvSpPr>
        <dsp:cNvPr id="0" name=""/>
        <dsp:cNvSpPr/>
      </dsp:nvSpPr>
      <dsp:spPr>
        <a:xfrm rot="10800000">
          <a:off x="0" y="3429000"/>
          <a:ext cx="4572000" cy="3429000"/>
        </a:xfrm>
        <a:prstGeom prst="round1Rect">
          <a:avLst/>
        </a:prstGeom>
        <a:solidFill>
          <a:schemeClr val="bg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>
              <a:solidFill>
                <a:srgbClr val="FF0000"/>
              </a:solidFill>
            </a:rPr>
            <a:t>MRI NECK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>
              <a:solidFill>
                <a:srgbClr val="FF0000"/>
              </a:solidFill>
            </a:rPr>
            <a:t>Parathyroid adenoma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 </a:t>
          </a:r>
          <a:endParaRPr lang="en-IN" sz="2100" kern="1200" dirty="0"/>
        </a:p>
      </dsp:txBody>
      <dsp:txXfrm rot="10800000">
        <a:off x="0" y="4286249"/>
        <a:ext cx="4572000" cy="2571750"/>
      </dsp:txXfrm>
    </dsp:sp>
    <dsp:sp modelId="{680E6A62-9123-4623-A5EA-739A3E91BD2C}">
      <dsp:nvSpPr>
        <dsp:cNvPr id="0" name=""/>
        <dsp:cNvSpPr/>
      </dsp:nvSpPr>
      <dsp:spPr>
        <a:xfrm rot="5400000">
          <a:off x="5143500" y="2857500"/>
          <a:ext cx="3429000" cy="4572000"/>
        </a:xfrm>
        <a:prstGeom prst="round1Rect">
          <a:avLst/>
        </a:prstGeom>
        <a:solidFill>
          <a:srgbClr val="00B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MRI WHOLE SPINE SCREENING numerous lytic lesions noted in bilateral iliac bone. </a:t>
          </a:r>
          <a:r>
            <a:rPr lang="en-IN" sz="2100" kern="1200" dirty="0" err="1" smtClean="0"/>
            <a:t>b/l</a:t>
          </a:r>
          <a:r>
            <a:rPr lang="en-IN" sz="2100" kern="1200" dirty="0" smtClean="0"/>
            <a:t> iliac bones appear </a:t>
          </a:r>
          <a:r>
            <a:rPr lang="en-IN" sz="2100" kern="1200" dirty="0" err="1" smtClean="0"/>
            <a:t>expansile</a:t>
          </a:r>
          <a:r>
            <a:rPr lang="en-IN" sz="2100" kern="1200" dirty="0" smtClean="0"/>
            <a:t>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Possibility of hyperparathyroidism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Possibilities of </a:t>
          </a:r>
          <a:r>
            <a:rPr lang="en-IN" sz="2100" kern="1200" dirty="0" err="1" smtClean="0"/>
            <a:t>secondaries</a:t>
          </a:r>
          <a:r>
            <a:rPr lang="en-IN" sz="2100" kern="1200" dirty="0" smtClean="0"/>
            <a:t> in vertebra and iliac bone</a:t>
          </a:r>
          <a:endParaRPr lang="en-IN" sz="2100" kern="1200" dirty="0"/>
        </a:p>
      </dsp:txBody>
      <dsp:txXfrm rot="-5400000">
        <a:off x="4572000" y="4286250"/>
        <a:ext cx="4572000" cy="2571750"/>
      </dsp:txXfrm>
    </dsp:sp>
    <dsp:sp modelId="{FA9797AB-2616-4631-B8E0-6B926D8B7B82}">
      <dsp:nvSpPr>
        <dsp:cNvPr id="0" name=""/>
        <dsp:cNvSpPr/>
      </dsp:nvSpPr>
      <dsp:spPr>
        <a:xfrm>
          <a:off x="3200399" y="2571750"/>
          <a:ext cx="2743200" cy="17145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600" kern="1200" dirty="0" smtClean="0"/>
            <a:t>2014</a:t>
          </a:r>
          <a:endParaRPr lang="en-IN" sz="6600" kern="1200" dirty="0"/>
        </a:p>
      </dsp:txBody>
      <dsp:txXfrm>
        <a:off x="3284094" y="2655445"/>
        <a:ext cx="2575810" cy="1547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277D9-EA5C-4CDB-B6B0-8E55012DDBBE}">
      <dsp:nvSpPr>
        <dsp:cNvPr id="0" name=""/>
        <dsp:cNvSpPr/>
      </dsp:nvSpPr>
      <dsp:spPr>
        <a:xfrm>
          <a:off x="1018642" y="1332"/>
          <a:ext cx="3421165" cy="3212787"/>
        </a:xfrm>
        <a:prstGeom prst="rect">
          <a:avLst/>
        </a:prstGeom>
        <a:solidFill>
          <a:schemeClr val="bg2">
            <a:lumMod val="5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err="1" smtClean="0">
              <a:solidFill>
                <a:schemeClr val="bg1"/>
              </a:solidFill>
            </a:rPr>
            <a:t>Hb</a:t>
          </a:r>
          <a:r>
            <a:rPr lang="en-IN" sz="2000" kern="1200" dirty="0" smtClean="0">
              <a:solidFill>
                <a:schemeClr val="bg1"/>
              </a:solidFill>
            </a:rPr>
            <a:t>=9.6gm%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PLC=1.6 lakhs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PCV=23%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TC=13,100 cells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DC:P86%L11%Mx3%</a:t>
          </a:r>
          <a:endParaRPr lang="en-IN" sz="2000" kern="1200" dirty="0"/>
        </a:p>
      </dsp:txBody>
      <dsp:txXfrm>
        <a:off x="1018642" y="1332"/>
        <a:ext cx="3421165" cy="3212787"/>
      </dsp:txXfrm>
    </dsp:sp>
    <dsp:sp modelId="{1422D758-5569-44B3-8C4A-DAC7BA32ED4E}">
      <dsp:nvSpPr>
        <dsp:cNvPr id="0" name=""/>
        <dsp:cNvSpPr/>
      </dsp:nvSpPr>
      <dsp:spPr>
        <a:xfrm>
          <a:off x="5099288" y="41629"/>
          <a:ext cx="3389021" cy="2597677"/>
        </a:xfrm>
        <a:prstGeom prst="rect">
          <a:avLst/>
        </a:prstGeom>
        <a:solidFill>
          <a:schemeClr val="accent5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err="1" smtClean="0"/>
            <a:t>T.Bil</a:t>
          </a:r>
          <a:r>
            <a:rPr lang="en-IN" sz="2000" kern="1200" dirty="0" smtClean="0"/>
            <a:t> =1.2mg%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SGOT=43 IU/L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SGPT=40 IU/L</a:t>
          </a:r>
          <a:endParaRPr lang="en-IN" sz="2000" b="1" kern="1200" dirty="0" smtClean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2000" b="1" kern="1200" dirty="0" smtClean="0">
              <a:solidFill>
                <a:schemeClr val="bg1"/>
              </a:solidFill>
            </a:rPr>
            <a:t>ALP=506 IU/L</a:t>
          </a:r>
          <a:endParaRPr lang="en-IN" sz="2000" b="1" kern="1200" dirty="0">
            <a:solidFill>
              <a:schemeClr val="bg1"/>
            </a:solidFill>
          </a:endParaRPr>
        </a:p>
      </dsp:txBody>
      <dsp:txXfrm>
        <a:off x="5099288" y="41629"/>
        <a:ext cx="3389021" cy="2597677"/>
      </dsp:txXfrm>
    </dsp:sp>
    <dsp:sp modelId="{F2B0272C-B2BC-4D56-AF19-36967C0E8401}">
      <dsp:nvSpPr>
        <dsp:cNvPr id="0" name=""/>
        <dsp:cNvSpPr/>
      </dsp:nvSpPr>
      <dsp:spPr>
        <a:xfrm>
          <a:off x="1269162" y="3463868"/>
          <a:ext cx="2817211" cy="1690326"/>
        </a:xfrm>
        <a:prstGeom prst="rect">
          <a:avLst/>
        </a:prstGeom>
        <a:solidFill>
          <a:srgbClr val="00B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RBS=90mg/dl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err="1" smtClean="0"/>
            <a:t>S.Urea</a:t>
          </a:r>
          <a:r>
            <a:rPr lang="en-IN" sz="2000" kern="1200" dirty="0" smtClean="0"/>
            <a:t>=57mg/dl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err="1" smtClean="0"/>
            <a:t>S.Creatinine</a:t>
          </a:r>
          <a:r>
            <a:rPr lang="en-IN" sz="2000" kern="1200" dirty="0" smtClean="0"/>
            <a:t>=1.7mg/dl</a:t>
          </a:r>
          <a:endParaRPr lang="en-IN" sz="2000" kern="1200" dirty="0"/>
        </a:p>
      </dsp:txBody>
      <dsp:txXfrm>
        <a:off x="1269162" y="3463868"/>
        <a:ext cx="2817211" cy="1690326"/>
      </dsp:txXfrm>
    </dsp:sp>
    <dsp:sp modelId="{941B5091-110C-42AD-A3AD-1907D752EEF9}">
      <dsp:nvSpPr>
        <dsp:cNvPr id="0" name=""/>
        <dsp:cNvSpPr/>
      </dsp:nvSpPr>
      <dsp:spPr>
        <a:xfrm>
          <a:off x="4943257" y="2962357"/>
          <a:ext cx="3628906" cy="211945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Na=130 </a:t>
          </a:r>
          <a:r>
            <a:rPr lang="en-IN" sz="2000" kern="1200" dirty="0" err="1" smtClean="0"/>
            <a:t>mEq</a:t>
          </a:r>
          <a:r>
            <a:rPr lang="en-IN" sz="2000" kern="1200" dirty="0" smtClean="0"/>
            <a:t>/L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K=5.7 </a:t>
          </a:r>
          <a:r>
            <a:rPr lang="en-IN" sz="2000" kern="1200" dirty="0" err="1" smtClean="0"/>
            <a:t>mEq</a:t>
          </a:r>
          <a:r>
            <a:rPr lang="en-IN" sz="2000" kern="1200" dirty="0" smtClean="0"/>
            <a:t>/L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err="1" smtClean="0"/>
            <a:t>Cl</a:t>
          </a:r>
          <a:r>
            <a:rPr lang="en-IN" sz="2000" kern="1200" dirty="0" smtClean="0"/>
            <a:t>=105 </a:t>
          </a:r>
          <a:r>
            <a:rPr lang="en-IN" sz="2000" kern="1200" dirty="0" err="1" smtClean="0"/>
            <a:t>mEq</a:t>
          </a:r>
          <a:r>
            <a:rPr lang="en-IN" sz="2000" kern="1200" dirty="0" smtClean="0"/>
            <a:t>/L</a:t>
          </a:r>
          <a:endParaRPr lang="en-IN" sz="2000" kern="1200" dirty="0"/>
        </a:p>
      </dsp:txBody>
      <dsp:txXfrm>
        <a:off x="4943257" y="2962357"/>
        <a:ext cx="3628906" cy="2119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53B9F-41BF-4085-89CC-953620791000}">
      <dsp:nvSpPr>
        <dsp:cNvPr id="0" name=""/>
        <dsp:cNvSpPr/>
      </dsp:nvSpPr>
      <dsp:spPr>
        <a:xfrm>
          <a:off x="372435" y="228640"/>
          <a:ext cx="4617127" cy="3308842"/>
        </a:xfrm>
        <a:prstGeom prst="rect">
          <a:avLst/>
        </a:prstGeom>
        <a:solidFill>
          <a:schemeClr val="accent5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chemeClr val="bg1"/>
              </a:solidFill>
            </a:rPr>
            <a:t>Serum </a:t>
          </a:r>
          <a:r>
            <a:rPr lang="en-IN" sz="2400" kern="1200" dirty="0" err="1" smtClean="0">
              <a:solidFill>
                <a:schemeClr val="bg1"/>
              </a:solidFill>
            </a:rPr>
            <a:t>cal</a:t>
          </a:r>
          <a:r>
            <a:rPr lang="en-IN" sz="2400" kern="1200" dirty="0" smtClean="0">
              <a:solidFill>
                <a:schemeClr val="bg1"/>
              </a:solidFill>
            </a:rPr>
            <a:t>:  13.4 (8.5-10.1mg/dl)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err="1" smtClean="0"/>
            <a:t>Ser</a:t>
          </a:r>
          <a:r>
            <a:rPr lang="en-IN" sz="2400" kern="1200" dirty="0" smtClean="0"/>
            <a:t> P:2.3 (2.5-4.9 mg/dl)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err="1" smtClean="0"/>
            <a:t>Ser</a:t>
          </a:r>
          <a:r>
            <a:rPr lang="en-IN" sz="2400" kern="1200" dirty="0" smtClean="0"/>
            <a:t> ALP: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Parathyroid hormone: 1673.1 </a:t>
          </a:r>
          <a:r>
            <a:rPr lang="en-IN" sz="2400" kern="1200" dirty="0" err="1" smtClean="0"/>
            <a:t>pg</a:t>
          </a:r>
          <a:r>
            <a:rPr lang="en-IN" sz="2400" kern="1200" dirty="0" smtClean="0"/>
            <a:t>/ml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25 </a:t>
          </a:r>
          <a:r>
            <a:rPr lang="en-IN" sz="2400" kern="1200" dirty="0" err="1" smtClean="0"/>
            <a:t>hydroxyvitamin</a:t>
          </a:r>
          <a:r>
            <a:rPr lang="en-IN" sz="2400" kern="1200" dirty="0" smtClean="0"/>
            <a:t> D: 6.54 </a:t>
          </a:r>
          <a:r>
            <a:rPr lang="en-IN" sz="2400" kern="1200" dirty="0" err="1" smtClean="0"/>
            <a:t>ng</a:t>
          </a:r>
          <a:r>
            <a:rPr lang="en-IN" sz="2400" kern="1200" dirty="0" smtClean="0"/>
            <a:t>/ml (30-100)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kern="1200" dirty="0" smtClean="0"/>
        </a:p>
      </dsp:txBody>
      <dsp:txXfrm>
        <a:off x="372435" y="228640"/>
        <a:ext cx="4617127" cy="3308842"/>
      </dsp:txXfrm>
    </dsp:sp>
    <dsp:sp modelId="{A8709888-C617-44AF-93AF-4123680B995B}">
      <dsp:nvSpPr>
        <dsp:cNvPr id="0" name=""/>
        <dsp:cNvSpPr/>
      </dsp:nvSpPr>
      <dsp:spPr>
        <a:xfrm>
          <a:off x="5412215" y="466956"/>
          <a:ext cx="2827524" cy="2741574"/>
        </a:xfrm>
        <a:prstGeom prst="rect">
          <a:avLst/>
        </a:prstGeom>
        <a:solidFill>
          <a:srgbClr val="C00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T. protein: 8.9 g/dl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err="1" smtClean="0"/>
            <a:t>Alb</a:t>
          </a:r>
          <a:r>
            <a:rPr lang="en-IN" sz="2400" kern="1200" dirty="0" smtClean="0"/>
            <a:t>=4.5 g/dl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Globulin=4.4 g/dl</a:t>
          </a:r>
          <a:endParaRPr lang="en-IN" sz="2400" kern="1200" dirty="0"/>
        </a:p>
      </dsp:txBody>
      <dsp:txXfrm>
        <a:off x="5412215" y="466956"/>
        <a:ext cx="2827524" cy="2741574"/>
      </dsp:txXfrm>
    </dsp:sp>
    <dsp:sp modelId="{EC17153D-ED43-45D7-BCE4-FFB93BEB29B7}">
      <dsp:nvSpPr>
        <dsp:cNvPr id="0" name=""/>
        <dsp:cNvSpPr/>
      </dsp:nvSpPr>
      <dsp:spPr>
        <a:xfrm>
          <a:off x="436369" y="3617694"/>
          <a:ext cx="3020020" cy="2115560"/>
        </a:xfrm>
        <a:prstGeom prst="rect">
          <a:avLst/>
        </a:prstGeom>
        <a:solidFill>
          <a:schemeClr val="accent1">
            <a:lumMod val="5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ECG : WNL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Echo: normal study</a:t>
          </a:r>
          <a:endParaRPr lang="en-IN" sz="2400" kern="1200" dirty="0"/>
        </a:p>
      </dsp:txBody>
      <dsp:txXfrm>
        <a:off x="436369" y="3617694"/>
        <a:ext cx="3020020" cy="2115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EAB59-DD5B-4499-8679-63F820079A20}" type="datetimeFigureOut">
              <a:rPr lang="en-IN" smtClean="0"/>
              <a:t>06-11-2016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369AA-4D22-4B7D-B67B-EAFB5F0949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35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369AA-4D22-4B7D-B67B-EAFB5F0949AD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122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4D8-4660-4666-9A96-7009A41A6211}" type="datetimeFigureOut">
              <a:rPr lang="en-IN" smtClean="0"/>
              <a:t>06-11-2016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D7475B-910F-4980-8780-015AC460899C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4D8-4660-4666-9A96-7009A41A6211}" type="datetimeFigureOut">
              <a:rPr lang="en-IN" smtClean="0"/>
              <a:t>06-11-2016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475B-910F-4980-8780-015AC460899C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5D7475B-910F-4980-8780-015AC460899C}" type="slidenum">
              <a:rPr lang="en-IN" smtClean="0"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4D8-4660-4666-9A96-7009A41A6211}" type="datetimeFigureOut">
              <a:rPr lang="en-IN" smtClean="0"/>
              <a:t>06-11-2016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4D8-4660-4666-9A96-7009A41A6211}" type="datetimeFigureOut">
              <a:rPr lang="en-IN" smtClean="0"/>
              <a:t>06-11-2016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5D7475B-910F-4980-8780-015AC460899C}" type="slidenum">
              <a:rPr lang="en-IN" smtClean="0"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4D8-4660-4666-9A96-7009A41A6211}" type="datetimeFigureOut">
              <a:rPr lang="en-IN" smtClean="0"/>
              <a:t>06-11-2016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D7475B-910F-4980-8780-015AC460899C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2FCC4D8-4660-4666-9A96-7009A41A6211}" type="datetimeFigureOut">
              <a:rPr lang="en-IN" smtClean="0"/>
              <a:t>06-11-2016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475B-910F-4980-8780-015AC460899C}" type="slidenum">
              <a:rPr lang="en-IN" smtClean="0"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4D8-4660-4666-9A96-7009A41A6211}" type="datetimeFigureOut">
              <a:rPr lang="en-IN" smtClean="0"/>
              <a:t>06-11-2016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5D7475B-910F-4980-8780-015AC460899C}" type="slidenum">
              <a:rPr lang="en-IN" smtClean="0"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4D8-4660-4666-9A96-7009A41A6211}" type="datetimeFigureOut">
              <a:rPr lang="en-IN" smtClean="0"/>
              <a:t>06-11-2016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5D7475B-910F-4980-8780-015AC46089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4D8-4660-4666-9A96-7009A41A6211}" type="datetimeFigureOut">
              <a:rPr lang="en-IN" smtClean="0"/>
              <a:t>06-11-2016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7475B-910F-4980-8780-015AC46089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D7475B-910F-4980-8780-015AC460899C}" type="slidenum">
              <a:rPr lang="en-IN" smtClean="0"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4D8-4660-4666-9A96-7009A41A6211}" type="datetimeFigureOut">
              <a:rPr lang="en-IN" smtClean="0"/>
              <a:t>06-11-2016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5D7475B-910F-4980-8780-015AC460899C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FCC4D8-4660-4666-9A96-7009A41A6211}" type="datetimeFigureOut">
              <a:rPr lang="en-IN" smtClean="0"/>
              <a:t>06-11-2016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2FCC4D8-4660-4666-9A96-7009A41A6211}" type="datetimeFigureOut">
              <a:rPr lang="en-IN" smtClean="0"/>
              <a:t>06-11-2016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D7475B-910F-4980-8780-015AC460899C}" type="slidenum">
              <a:rPr lang="en-IN" smtClean="0"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80120"/>
            <a:ext cx="9036496" cy="746144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An interesting case of bone       fracture</a:t>
            </a:r>
            <a:br>
              <a:rPr lang="en-IN" dirty="0" smtClean="0"/>
            </a:br>
            <a:r>
              <a:rPr lang="en-IN" dirty="0" smtClean="0"/>
              <a:t> </a:t>
            </a:r>
            <a:br>
              <a:rPr lang="en-IN" dirty="0" smtClean="0"/>
            </a:br>
            <a:r>
              <a:rPr lang="en-IN" sz="3200" dirty="0" smtClean="0"/>
              <a:t>V Medical unit</a:t>
            </a:r>
            <a:br>
              <a:rPr lang="en-IN" sz="3200" dirty="0" smtClean="0"/>
            </a:br>
            <a:r>
              <a:rPr lang="en-IN" sz="3200" dirty="0"/>
              <a:t/>
            </a:r>
            <a:br>
              <a:rPr lang="en-IN" sz="3200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</a:t>
            </a:r>
            <a:r>
              <a:rPr lang="en-IN" sz="2800" dirty="0" smtClean="0">
                <a:solidFill>
                  <a:schemeClr val="tx1"/>
                </a:solidFill>
              </a:rPr>
              <a:t>Chief: Dr J </a:t>
            </a:r>
            <a:r>
              <a:rPr lang="en-IN" sz="2800" dirty="0" err="1" smtClean="0">
                <a:solidFill>
                  <a:schemeClr val="tx1"/>
                </a:solidFill>
              </a:rPr>
              <a:t>Sangumani</a:t>
            </a:r>
            <a:r>
              <a:rPr lang="en-IN" sz="2800" dirty="0" smtClean="0">
                <a:solidFill>
                  <a:schemeClr val="tx1"/>
                </a:solidFill>
              </a:rPr>
              <a:t> </a:t>
            </a:r>
            <a:r>
              <a:rPr lang="en-IN" sz="2800" dirty="0">
                <a:solidFill>
                  <a:schemeClr val="tx1"/>
                </a:solidFill>
              </a:rPr>
              <a:t>m</a:t>
            </a:r>
            <a:r>
              <a:rPr lang="en-IN" sz="2800" dirty="0" smtClean="0">
                <a:solidFill>
                  <a:schemeClr val="tx1"/>
                </a:solidFill>
              </a:rPr>
              <a:t>.d.,</a:t>
            </a:r>
            <a:r>
              <a:rPr lang="en-IN" sz="2800" dirty="0" err="1" smtClean="0">
                <a:solidFill>
                  <a:schemeClr val="tx1"/>
                </a:solidFill>
              </a:rPr>
              <a:t>d.diab</a:t>
            </a:r>
            <a:r>
              <a:rPr lang="en-IN" sz="2800" dirty="0" smtClean="0">
                <a:solidFill>
                  <a:schemeClr val="tx1"/>
                </a:solidFill>
              </a:rPr>
              <a:t>(</a:t>
            </a:r>
            <a:r>
              <a:rPr lang="en-IN" sz="2800" dirty="0" err="1" smtClean="0">
                <a:solidFill>
                  <a:schemeClr val="tx1"/>
                </a:solidFill>
              </a:rPr>
              <a:t>aus</a:t>
            </a:r>
            <a:r>
              <a:rPr lang="en-IN" sz="2800" dirty="0" smtClean="0">
                <a:solidFill>
                  <a:schemeClr val="tx1"/>
                </a:solidFill>
              </a:rPr>
              <a:t>)</a:t>
            </a:r>
            <a:r>
              <a:rPr lang="en-IN" sz="2800" dirty="0">
                <a:solidFill>
                  <a:schemeClr val="tx1"/>
                </a:solidFill>
              </a:rPr>
              <a:t/>
            </a:r>
            <a:br>
              <a:rPr lang="en-IN" sz="2800" dirty="0">
                <a:solidFill>
                  <a:schemeClr val="tx1"/>
                </a:solidFill>
              </a:rPr>
            </a:br>
            <a:r>
              <a:rPr lang="en-IN" sz="2800" dirty="0" smtClean="0">
                <a:solidFill>
                  <a:schemeClr val="tx1"/>
                </a:solidFill>
              </a:rPr>
              <a:t>Assistant </a:t>
            </a:r>
            <a:r>
              <a:rPr lang="en-IN" sz="2800" dirty="0" err="1" smtClean="0">
                <a:solidFill>
                  <a:schemeClr val="tx1"/>
                </a:solidFill>
              </a:rPr>
              <a:t>professors:Dr</a:t>
            </a:r>
            <a:r>
              <a:rPr lang="en-IN" sz="2800" dirty="0" smtClean="0">
                <a:solidFill>
                  <a:schemeClr val="tx1"/>
                </a:solidFill>
              </a:rPr>
              <a:t> R </a:t>
            </a:r>
            <a:r>
              <a:rPr lang="en-IN" sz="2800" dirty="0" err="1" smtClean="0">
                <a:solidFill>
                  <a:schemeClr val="tx1"/>
                </a:solidFill>
              </a:rPr>
              <a:t>Sundaram</a:t>
            </a:r>
            <a:r>
              <a:rPr lang="en-IN" sz="2800" dirty="0">
                <a:solidFill>
                  <a:schemeClr val="tx1"/>
                </a:solidFill>
              </a:rPr>
              <a:t> </a:t>
            </a:r>
            <a:r>
              <a:rPr lang="en-IN" sz="2800" dirty="0" err="1">
                <a:solidFill>
                  <a:schemeClr val="tx1"/>
                </a:solidFill>
              </a:rPr>
              <a:t>m.d</a:t>
            </a:r>
            <a:r>
              <a:rPr lang="en-IN" sz="2800" dirty="0" err="1" smtClean="0">
                <a:solidFill>
                  <a:schemeClr val="tx1"/>
                </a:solidFill>
              </a:rPr>
              <a:t>.</a:t>
            </a:r>
            <a:r>
              <a:rPr lang="en-IN" sz="2800" dirty="0" smtClean="0">
                <a:solidFill>
                  <a:schemeClr val="tx1"/>
                </a:solidFill>
              </a:rPr>
              <a:t>,</a:t>
            </a:r>
            <a:br>
              <a:rPr lang="en-IN" sz="2800" dirty="0" smtClean="0">
                <a:solidFill>
                  <a:schemeClr val="tx1"/>
                </a:solidFill>
              </a:rPr>
            </a:br>
            <a:r>
              <a:rPr lang="en-IN" sz="2800" dirty="0" smtClean="0">
                <a:solidFill>
                  <a:schemeClr val="tx1"/>
                </a:solidFill>
              </a:rPr>
              <a:t>                                 Dr </a:t>
            </a:r>
            <a:r>
              <a:rPr lang="en-IN" sz="2800" dirty="0" err="1" smtClean="0">
                <a:solidFill>
                  <a:schemeClr val="tx1"/>
                </a:solidFill>
              </a:rPr>
              <a:t>k.S</a:t>
            </a:r>
            <a:r>
              <a:rPr lang="en-IN" sz="2800" dirty="0" smtClean="0">
                <a:solidFill>
                  <a:schemeClr val="tx1"/>
                </a:solidFill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</a:rPr>
              <a:t>Raghavan</a:t>
            </a:r>
            <a:r>
              <a:rPr lang="en-IN" sz="2800" dirty="0" smtClean="0">
                <a:solidFill>
                  <a:schemeClr val="tx1"/>
                </a:solidFill>
              </a:rPr>
              <a:t> m.d.,</a:t>
            </a:r>
            <a:r>
              <a:rPr lang="en-IN" sz="2800" dirty="0" err="1" smtClean="0">
                <a:solidFill>
                  <a:schemeClr val="tx1"/>
                </a:solidFill>
              </a:rPr>
              <a:t>d.diab</a:t>
            </a:r>
            <a:r>
              <a:rPr lang="en-IN" sz="2800" dirty="0" smtClean="0">
                <a:solidFill>
                  <a:schemeClr val="tx1"/>
                </a:solidFill>
              </a:rPr>
              <a:t>.,</a:t>
            </a:r>
            <a:r>
              <a:rPr lang="en-IN" sz="4400" dirty="0" smtClean="0">
                <a:solidFill>
                  <a:schemeClr val="tx1"/>
                </a:solidFill>
              </a:rPr>
              <a:t> 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54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Systemic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CVS : s1s2 heard , no murmur</a:t>
            </a:r>
          </a:p>
          <a:p>
            <a:endParaRPr lang="en-IN" dirty="0" smtClean="0"/>
          </a:p>
          <a:p>
            <a:r>
              <a:rPr lang="en-IN" dirty="0" smtClean="0"/>
              <a:t>RS: NVBS heard, no added sound</a:t>
            </a:r>
          </a:p>
          <a:p>
            <a:endParaRPr lang="en-IN" dirty="0" smtClean="0"/>
          </a:p>
          <a:p>
            <a:r>
              <a:rPr lang="en-IN" dirty="0" smtClean="0"/>
              <a:t>P/A : soft, non tender,  BS+ , no </a:t>
            </a:r>
            <a:r>
              <a:rPr lang="en-IN" dirty="0" err="1" smtClean="0"/>
              <a:t>organomegaly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CNS : patients </a:t>
            </a:r>
            <a:r>
              <a:rPr lang="en-IN" dirty="0"/>
              <a:t> </a:t>
            </a:r>
            <a:r>
              <a:rPr lang="en-IN" dirty="0" smtClean="0"/>
              <a:t>conscious ,oriented</a:t>
            </a:r>
          </a:p>
          <a:p>
            <a:r>
              <a:rPr lang="en-IN" dirty="0"/>
              <a:t> </a:t>
            </a:r>
            <a:r>
              <a:rPr lang="en-IN" dirty="0" smtClean="0"/>
              <a:t>          bulk : normal in all 4 limbs</a:t>
            </a:r>
          </a:p>
          <a:p>
            <a:r>
              <a:rPr lang="en-IN" dirty="0"/>
              <a:t> </a:t>
            </a:r>
            <a:r>
              <a:rPr lang="en-IN" dirty="0" smtClean="0"/>
              <a:t>          tone : could not be tested </a:t>
            </a:r>
          </a:p>
          <a:p>
            <a:r>
              <a:rPr lang="en-IN" dirty="0"/>
              <a:t> </a:t>
            </a:r>
            <a:r>
              <a:rPr lang="en-IN" dirty="0" smtClean="0"/>
              <a:t>          power : could not be elicited</a:t>
            </a:r>
          </a:p>
          <a:p>
            <a:pPr marL="0" indent="0">
              <a:buNone/>
            </a:pPr>
            <a:r>
              <a:rPr lang="en-IN" dirty="0" smtClean="0"/>
              <a:t>               DTR : could not be elicited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55" y="4365104"/>
            <a:ext cx="3203649" cy="21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63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5679845" cy="1143000"/>
          </a:xfrm>
        </p:spPr>
        <p:txBody>
          <a:bodyPr>
            <a:normAutofit fontScale="90000"/>
          </a:bodyPr>
          <a:lstStyle/>
          <a:p>
            <a:r>
              <a:rPr lang="en-IN" sz="4000" dirty="0">
                <a:solidFill>
                  <a:schemeClr val="accent1">
                    <a:lumMod val="75000"/>
                  </a:schemeClr>
                </a:solidFill>
              </a:rPr>
              <a:t>Endocrinologist opinion</a:t>
            </a:r>
            <a:r>
              <a:rPr lang="en-IN" sz="4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304" y="1895048"/>
            <a:ext cx="7239000" cy="4846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Likely primary hyperparathyroidism</a:t>
            </a:r>
          </a:p>
          <a:p>
            <a:pPr marL="0" indent="0">
              <a:buNone/>
            </a:pPr>
            <a:r>
              <a:rPr lang="en-IN" dirty="0" err="1" smtClean="0"/>
              <a:t>Adviced</a:t>
            </a:r>
            <a:r>
              <a:rPr lang="en-IN" dirty="0" smtClean="0"/>
              <a:t>: </a:t>
            </a:r>
          </a:p>
          <a:p>
            <a:r>
              <a:rPr lang="en-IN" dirty="0" smtClean="0"/>
              <a:t>skeletal survey: X-ray skull lateral view</a:t>
            </a:r>
          </a:p>
          <a:p>
            <a:pPr marL="0" indent="0">
              <a:buNone/>
            </a:pPr>
            <a:r>
              <a:rPr lang="en-IN" dirty="0" smtClean="0"/>
              <a:t>                          LS spine AP view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Serum </a:t>
            </a:r>
            <a:r>
              <a:rPr lang="en-IN" dirty="0" err="1" smtClean="0"/>
              <a:t>cal</a:t>
            </a:r>
            <a:r>
              <a:rPr lang="en-IN" dirty="0" smtClean="0"/>
              <a:t>/phosphorus/albumin/ALP/i PTH</a:t>
            </a:r>
          </a:p>
          <a:p>
            <a:endParaRPr lang="en-IN" dirty="0" smtClean="0"/>
          </a:p>
          <a:p>
            <a:r>
              <a:rPr lang="en-IN" dirty="0" smtClean="0"/>
              <a:t>USG Neck and abdomen</a:t>
            </a:r>
          </a:p>
          <a:p>
            <a:endParaRPr lang="en-IN" dirty="0" smtClean="0"/>
          </a:p>
          <a:p>
            <a:r>
              <a:rPr lang="en-IN" dirty="0" err="1" smtClean="0"/>
              <a:t>Tc</a:t>
            </a:r>
            <a:r>
              <a:rPr lang="en-IN" dirty="0"/>
              <a:t> </a:t>
            </a:r>
            <a:r>
              <a:rPr lang="en-IN" dirty="0" smtClean="0"/>
              <a:t>99m-sestamibi scan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3573016" cy="2414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01" y="4679357"/>
            <a:ext cx="2853811" cy="22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72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>
                    <a:lumMod val="75000"/>
                  </a:schemeClr>
                </a:solidFill>
              </a:rPr>
              <a:t>Surgical endocrinologist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dirty="0" smtClean="0"/>
              <a:t>Diagnosis ; </a:t>
            </a:r>
            <a:r>
              <a:rPr lang="en-IN" sz="3200" dirty="0"/>
              <a:t>P</a:t>
            </a:r>
            <a:r>
              <a:rPr lang="en-IN" sz="3200" dirty="0" smtClean="0"/>
              <a:t>arathyroid adenoma </a:t>
            </a:r>
          </a:p>
          <a:p>
            <a:pPr marL="0" indent="0">
              <a:buNone/>
            </a:pPr>
            <a:endParaRPr lang="en-IN" sz="3200" dirty="0" smtClean="0"/>
          </a:p>
          <a:p>
            <a:r>
              <a:rPr lang="en-IN" sz="2400" dirty="0" smtClean="0"/>
              <a:t>IVF: NS 3 units</a:t>
            </a:r>
          </a:p>
          <a:p>
            <a:r>
              <a:rPr lang="en-IN" sz="2400" dirty="0" err="1" smtClean="0"/>
              <a:t>Inj</a:t>
            </a:r>
            <a:r>
              <a:rPr lang="en-IN" sz="2400" dirty="0" smtClean="0"/>
              <a:t> </a:t>
            </a:r>
            <a:r>
              <a:rPr lang="en-IN" sz="2400" dirty="0" err="1" smtClean="0"/>
              <a:t>frusemide</a:t>
            </a:r>
            <a:r>
              <a:rPr lang="en-IN" sz="2400" dirty="0" smtClean="0"/>
              <a:t> 20 mg iv </a:t>
            </a:r>
            <a:r>
              <a:rPr lang="en-IN" sz="2400" dirty="0" err="1" smtClean="0"/>
              <a:t>bd</a:t>
            </a:r>
            <a:endParaRPr lang="en-IN" sz="2400" dirty="0" smtClean="0"/>
          </a:p>
          <a:p>
            <a:r>
              <a:rPr lang="en-IN" sz="2400" dirty="0" smtClean="0"/>
              <a:t>Serum electrolytes</a:t>
            </a:r>
          </a:p>
          <a:p>
            <a:endParaRPr lang="en-IN" sz="2400" dirty="0" smtClean="0"/>
          </a:p>
          <a:p>
            <a:r>
              <a:rPr lang="en-IN" sz="2400" dirty="0"/>
              <a:t> </a:t>
            </a:r>
            <a:r>
              <a:rPr lang="en-IN" sz="2400" dirty="0" smtClean="0">
                <a:solidFill>
                  <a:schemeClr val="accent1">
                    <a:lumMod val="75000"/>
                  </a:schemeClr>
                </a:solidFill>
              </a:rPr>
              <a:t>PLAN:</a:t>
            </a:r>
          </a:p>
          <a:p>
            <a:pPr marL="0" indent="0">
              <a:buNone/>
            </a:pPr>
            <a:r>
              <a:rPr lang="en-IN" sz="2400" dirty="0" smtClean="0"/>
              <a:t>    surgery</a:t>
            </a:r>
          </a:p>
          <a:p>
            <a:endParaRPr lang="en-I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34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8229600" cy="1143000"/>
          </a:xfrm>
        </p:spPr>
        <p:txBody>
          <a:bodyPr/>
          <a:lstStyle/>
          <a:p>
            <a:r>
              <a:rPr lang="en-IN" dirty="0" smtClean="0"/>
              <a:t>Investigations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8015900"/>
              </p:ext>
            </p:extLst>
          </p:nvPr>
        </p:nvGraphicFramePr>
        <p:xfrm>
          <a:off x="-236712" y="1124744"/>
          <a:ext cx="91291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5391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9EE277D9-EA5C-4CDB-B6B0-8E55012DD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EE277D9-EA5C-4CDB-B6B0-8E55012DD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EE277D9-EA5C-4CDB-B6B0-8E55012DD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9EE277D9-EA5C-4CDB-B6B0-8E55012DD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422D758-5569-44B3-8C4A-DAC7BA32E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422D758-5569-44B3-8C4A-DAC7BA32E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422D758-5569-44B3-8C4A-DAC7BA32E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422D758-5569-44B3-8C4A-DAC7BA32E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F2B0272C-B2BC-4D56-AF19-36967C0E8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2B0272C-B2BC-4D56-AF19-36967C0E8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2B0272C-B2BC-4D56-AF19-36967C0E8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2B0272C-B2BC-4D56-AF19-36967C0E8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41B5091-110C-42AD-A3AD-1907D752E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941B5091-110C-42AD-A3AD-1907D752E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941B5091-110C-42AD-A3AD-1907D752E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941B5091-110C-42AD-A3AD-1907D752E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024" y="-162272"/>
            <a:ext cx="8229600" cy="1143000"/>
          </a:xfrm>
        </p:spPr>
        <p:txBody>
          <a:bodyPr/>
          <a:lstStyle/>
          <a:p>
            <a:r>
              <a:rPr lang="en-IN" dirty="0" smtClean="0"/>
              <a:t>Investigations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1746405"/>
              </p:ext>
            </p:extLst>
          </p:nvPr>
        </p:nvGraphicFramePr>
        <p:xfrm>
          <a:off x="179512" y="980728"/>
          <a:ext cx="86868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565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21153B9F-41BF-4085-89CC-953620791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1153B9F-41BF-4085-89CC-953620791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1153B9F-41BF-4085-89CC-953620791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21153B9F-41BF-4085-89CC-953620791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A8709888-C617-44AF-93AF-4123680B9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8709888-C617-44AF-93AF-4123680B9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8709888-C617-44AF-93AF-4123680B9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8709888-C617-44AF-93AF-4123680B9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EC17153D-ED43-45D7-BCE4-FFB93BEB2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C17153D-ED43-45D7-BCE4-FFB93BEB2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C17153D-ED43-45D7-BCE4-FFB93BEB2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C17153D-ED43-45D7-BCE4-FFB93BEB2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>
                <a:solidFill>
                  <a:schemeClr val="tx1"/>
                </a:solidFill>
              </a:rPr>
              <a:t>USG </a:t>
            </a:r>
            <a:r>
              <a:rPr lang="en-IN" dirty="0" smtClean="0">
                <a:solidFill>
                  <a:schemeClr val="tx1"/>
                </a:solidFill>
              </a:rPr>
              <a:t>Abdomen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RK=11.6*6cm</a:t>
            </a:r>
          </a:p>
          <a:p>
            <a:pPr lvl="0"/>
            <a:endParaRPr lang="en-IN" dirty="0"/>
          </a:p>
          <a:p>
            <a:pPr lvl="0"/>
            <a:r>
              <a:rPr lang="en-IN" dirty="0" smtClean="0"/>
              <a:t>LK=8*3cm</a:t>
            </a:r>
          </a:p>
          <a:p>
            <a:pPr lvl="0"/>
            <a:endParaRPr lang="en-IN" dirty="0"/>
          </a:p>
          <a:p>
            <a:pPr lvl="0"/>
            <a:r>
              <a:rPr lang="en-IN" dirty="0"/>
              <a:t>B/L cortical echoes </a:t>
            </a:r>
            <a:r>
              <a:rPr lang="en-IN" dirty="0" smtClean="0"/>
              <a:t>increased</a:t>
            </a:r>
            <a:endParaRPr lang="en-IN" dirty="0"/>
          </a:p>
          <a:p>
            <a:pPr lvl="0"/>
            <a:endParaRPr lang="en-IN" dirty="0" smtClean="0"/>
          </a:p>
          <a:p>
            <a:pPr lvl="0"/>
            <a:r>
              <a:rPr lang="en-IN" dirty="0" smtClean="0"/>
              <a:t>CMD maintained</a:t>
            </a:r>
          </a:p>
          <a:p>
            <a:pPr lvl="0"/>
            <a:endParaRPr lang="en-IN" dirty="0"/>
          </a:p>
          <a:p>
            <a:pPr lvl="0"/>
            <a:r>
              <a:rPr lang="en-IN" dirty="0"/>
              <a:t>e/o 7mm calculus in upper pole of </a:t>
            </a:r>
            <a:r>
              <a:rPr lang="en-IN" dirty="0" smtClean="0"/>
              <a:t>right kidney</a:t>
            </a:r>
          </a:p>
          <a:p>
            <a:pPr lvl="0"/>
            <a:endParaRPr lang="en-IN" dirty="0"/>
          </a:p>
          <a:p>
            <a:pPr marL="0" lv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>
                <a:solidFill>
                  <a:schemeClr val="tx1"/>
                </a:solidFill>
              </a:rPr>
              <a:t>USG Neck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4690864" cy="4846320"/>
          </a:xfrm>
        </p:spPr>
        <p:txBody>
          <a:bodyPr>
            <a:noAutofit/>
          </a:bodyPr>
          <a:lstStyle/>
          <a:p>
            <a:pPr lvl="0"/>
            <a:r>
              <a:rPr lang="en-IN" sz="4000" dirty="0"/>
              <a:t>e/o 1.2*1.8 cm  measuring well defined </a:t>
            </a:r>
            <a:r>
              <a:rPr lang="en-IN" sz="4000" dirty="0" smtClean="0"/>
              <a:t>hypo echoic </a:t>
            </a:r>
            <a:r>
              <a:rPr lang="en-IN" sz="4000" dirty="0"/>
              <a:t>lesion posterior to </a:t>
            </a:r>
            <a:r>
              <a:rPr lang="en-IN" sz="4000" dirty="0" smtClean="0"/>
              <a:t>right </a:t>
            </a:r>
            <a:r>
              <a:rPr lang="en-IN" sz="4000" dirty="0"/>
              <a:t>lobe of thyroid</a:t>
            </a:r>
          </a:p>
          <a:p>
            <a:pPr lvl="0"/>
            <a:r>
              <a:rPr lang="en-IN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p/o- parathyroid adenoma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33056"/>
            <a:ext cx="2952328" cy="28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Hibu Juli\inan\IMG_20161024_130533117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991" y="-171400"/>
            <a:ext cx="4320478" cy="70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ibu Juli\inan\IMG_20161024_130602584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88" y="-675456"/>
            <a:ext cx="5008512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91276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9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496855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0"/>
            <a:ext cx="4572638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844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404664"/>
            <a:ext cx="8229600" cy="708688"/>
          </a:xfrm>
        </p:spPr>
        <p:txBody>
          <a:bodyPr>
            <a:normAutofit/>
          </a:bodyPr>
          <a:lstStyle/>
          <a:p>
            <a:r>
              <a:rPr lang="en-IN" dirty="0" smtClean="0"/>
              <a:t>History of present illness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435280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3500" dirty="0" smtClean="0"/>
              <a:t>34 years old female </a:t>
            </a:r>
            <a:r>
              <a:rPr lang="en-IN" sz="3500" dirty="0"/>
              <a:t>p</a:t>
            </a:r>
            <a:r>
              <a:rPr lang="en-IN" sz="3500" dirty="0" smtClean="0"/>
              <a:t>atient admitted with </a:t>
            </a:r>
          </a:p>
          <a:p>
            <a:r>
              <a:rPr lang="en-IN" dirty="0" smtClean="0"/>
              <a:t>c/o giddiness for 2 days</a:t>
            </a:r>
          </a:p>
          <a:p>
            <a:endParaRPr lang="en-IN" dirty="0" smtClean="0"/>
          </a:p>
          <a:p>
            <a:r>
              <a:rPr lang="en-IN" dirty="0" smtClean="0"/>
              <a:t>h/o increased frequency of urination</a:t>
            </a:r>
          </a:p>
          <a:p>
            <a:endParaRPr lang="en-IN" dirty="0" smtClean="0"/>
          </a:p>
          <a:p>
            <a:r>
              <a:rPr lang="en-IN" dirty="0" smtClean="0"/>
              <a:t>h/o difficulty in walking</a:t>
            </a:r>
          </a:p>
          <a:p>
            <a:endParaRPr lang="en-IN" dirty="0" smtClean="0"/>
          </a:p>
          <a:p>
            <a:r>
              <a:rPr lang="en-IN" dirty="0" smtClean="0"/>
              <a:t>h/o swelling of both legs</a:t>
            </a:r>
          </a:p>
          <a:p>
            <a:endParaRPr lang="en-IN" dirty="0" smtClean="0"/>
          </a:p>
          <a:p>
            <a:r>
              <a:rPr lang="en-IN" dirty="0" smtClean="0"/>
              <a:t>h/o loss of appetite</a:t>
            </a:r>
          </a:p>
          <a:p>
            <a:endParaRPr lang="en-IN" dirty="0" smtClean="0"/>
          </a:p>
          <a:p>
            <a:r>
              <a:rPr lang="en-IN" dirty="0" smtClean="0"/>
              <a:t>h/o bone pain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5996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260648"/>
            <a:ext cx="8229600" cy="1143000"/>
          </a:xfrm>
        </p:spPr>
        <p:txBody>
          <a:bodyPr/>
          <a:lstStyle/>
          <a:p>
            <a:r>
              <a:rPr lang="en-IN" dirty="0" smtClean="0"/>
              <a:t>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IVF : 4 units NS @ 100 ml/</a:t>
            </a:r>
            <a:r>
              <a:rPr lang="en-IN" dirty="0" err="1" smtClean="0"/>
              <a:t>hr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err="1" smtClean="0"/>
              <a:t>Inj</a:t>
            </a:r>
            <a:r>
              <a:rPr lang="en-IN" dirty="0" smtClean="0"/>
              <a:t> Pantoprazole </a:t>
            </a:r>
            <a:r>
              <a:rPr lang="en-IN" dirty="0"/>
              <a:t>4</a:t>
            </a:r>
            <a:r>
              <a:rPr lang="en-IN" dirty="0" smtClean="0"/>
              <a:t>0 mg iv </a:t>
            </a:r>
            <a:r>
              <a:rPr lang="en-IN" dirty="0" err="1" smtClean="0"/>
              <a:t>bd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err="1" smtClean="0"/>
              <a:t>Inj</a:t>
            </a:r>
            <a:r>
              <a:rPr lang="en-IN" dirty="0" smtClean="0"/>
              <a:t> </a:t>
            </a:r>
            <a:r>
              <a:rPr lang="en-IN" dirty="0" err="1" smtClean="0"/>
              <a:t>ondansetron</a:t>
            </a:r>
            <a:r>
              <a:rPr lang="en-IN" dirty="0" smtClean="0"/>
              <a:t> 8mg iv </a:t>
            </a:r>
            <a:r>
              <a:rPr lang="en-IN" dirty="0" err="1" smtClean="0"/>
              <a:t>tds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BCT/FST 1 OD </a:t>
            </a:r>
          </a:p>
        </p:txBody>
      </p:sp>
    </p:spTree>
    <p:extLst>
      <p:ext uri="{BB962C8B-B14F-4D97-AF65-F5344CB8AC3E}">
        <p14:creationId xmlns:p14="http://schemas.microsoft.com/office/powerpoint/2010/main" val="10911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Take home message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Recurrent non-traumatic fracture: hyperparathyroidism</a:t>
            </a:r>
          </a:p>
          <a:p>
            <a:endParaRPr lang="en-IN" dirty="0" smtClean="0"/>
          </a:p>
          <a:p>
            <a:r>
              <a:rPr lang="en-IN" dirty="0" smtClean="0"/>
              <a:t>Most common cause of hyperparathyroidism Parathyroid adenoma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36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126432"/>
            <a:ext cx="8534400" cy="758952"/>
          </a:xfrm>
        </p:spPr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Thank you !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7384"/>
            <a:ext cx="9045442" cy="5976664"/>
          </a:xfrm>
        </p:spPr>
      </p:pic>
    </p:spTree>
    <p:extLst>
      <p:ext uri="{BB962C8B-B14F-4D97-AF65-F5344CB8AC3E}">
        <p14:creationId xmlns:p14="http://schemas.microsoft.com/office/powerpoint/2010/main" val="39718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h/o easy fatigability</a:t>
            </a:r>
          </a:p>
          <a:p>
            <a:r>
              <a:rPr lang="en-IN" dirty="0"/>
              <a:t>h/o nausea , vomiting</a:t>
            </a:r>
          </a:p>
          <a:p>
            <a:r>
              <a:rPr lang="en-IN" dirty="0"/>
              <a:t>No h/o syncope</a:t>
            </a:r>
          </a:p>
          <a:p>
            <a:r>
              <a:rPr lang="en-IN" dirty="0"/>
              <a:t>No h/o bleeding manifestations</a:t>
            </a:r>
          </a:p>
          <a:p>
            <a:r>
              <a:rPr lang="en-IN" dirty="0"/>
              <a:t>No h/o constipation/loose stool</a:t>
            </a:r>
          </a:p>
          <a:p>
            <a:r>
              <a:rPr lang="en-IN" dirty="0"/>
              <a:t>No h/o fever</a:t>
            </a:r>
          </a:p>
          <a:p>
            <a:r>
              <a:rPr lang="en-IN" dirty="0"/>
              <a:t>No h/o palpitations </a:t>
            </a:r>
          </a:p>
          <a:p>
            <a:r>
              <a:rPr lang="en-IN" dirty="0"/>
              <a:t>No h/o ear discharge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22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5725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History of past illness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42674189"/>
              </p:ext>
            </p:extLst>
          </p:nvPr>
        </p:nvGraphicFramePr>
        <p:xfrm>
          <a:off x="59591" y="931576"/>
          <a:ext cx="82296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19888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2009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7890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2013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5892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IN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36765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7343062"/>
              </p:ext>
            </p:extLst>
          </p:nvPr>
        </p:nvGraphicFramePr>
        <p:xfrm>
          <a:off x="7608" y="0"/>
          <a:ext cx="913639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680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3488"/>
            <a:ext cx="8229600" cy="1143000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6630151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868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Personal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Unmarried</a:t>
            </a:r>
          </a:p>
          <a:p>
            <a:r>
              <a:rPr lang="en-IN" dirty="0" smtClean="0"/>
              <a:t>Normal and regular menstrual cycle</a:t>
            </a:r>
          </a:p>
          <a:p>
            <a:r>
              <a:rPr lang="en-IN" dirty="0" smtClean="0"/>
              <a:t>Non smoker ,non alcoholic</a:t>
            </a:r>
          </a:p>
          <a:p>
            <a:r>
              <a:rPr lang="en-IN" dirty="0" smtClean="0"/>
              <a:t>Sleep pattern not disturbed </a:t>
            </a:r>
          </a:p>
          <a:p>
            <a:r>
              <a:rPr lang="en-IN" dirty="0" smtClean="0"/>
              <a:t>Normal bowel habits</a:t>
            </a:r>
          </a:p>
          <a:p>
            <a:r>
              <a:rPr lang="en-IN" dirty="0" smtClean="0"/>
              <a:t>No history of any drug intake for prolonged period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3458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IN" dirty="0" smtClean="0"/>
              <a:t>General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435280" cy="5256584"/>
          </a:xfrm>
        </p:spPr>
        <p:txBody>
          <a:bodyPr>
            <a:normAutofit/>
          </a:bodyPr>
          <a:lstStyle/>
          <a:p>
            <a:r>
              <a:rPr lang="en-IN" dirty="0" smtClean="0"/>
              <a:t>Patient was conscious ,oriented to time place and person</a:t>
            </a:r>
          </a:p>
          <a:p>
            <a:r>
              <a:rPr lang="en-IN" dirty="0" smtClean="0"/>
              <a:t>afebrile </a:t>
            </a:r>
          </a:p>
          <a:p>
            <a:r>
              <a:rPr lang="en-IN" dirty="0" smtClean="0"/>
              <a:t>pallor +</a:t>
            </a:r>
          </a:p>
          <a:p>
            <a:r>
              <a:rPr lang="en-IN" dirty="0" smtClean="0"/>
              <a:t>no cyanosis </a:t>
            </a:r>
          </a:p>
          <a:p>
            <a:r>
              <a:rPr lang="en-IN" dirty="0" smtClean="0"/>
              <a:t>No dehydration</a:t>
            </a:r>
          </a:p>
          <a:p>
            <a:r>
              <a:rPr lang="en-IN" dirty="0" smtClean="0"/>
              <a:t>No icterus</a:t>
            </a:r>
          </a:p>
          <a:p>
            <a:r>
              <a:rPr lang="en-IN" dirty="0" smtClean="0"/>
              <a:t>No goitre</a:t>
            </a:r>
          </a:p>
          <a:p>
            <a:r>
              <a:rPr lang="en-IN" dirty="0" smtClean="0"/>
              <a:t>No clubbing</a:t>
            </a:r>
          </a:p>
          <a:p>
            <a:r>
              <a:rPr lang="en-IN" dirty="0" smtClean="0"/>
              <a:t>No lymphadenopathy</a:t>
            </a:r>
          </a:p>
          <a:p>
            <a:endParaRPr lang="en-IN" dirty="0" smtClean="0"/>
          </a:p>
          <a:p>
            <a:pPr marL="0" indent="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40235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B/l</a:t>
            </a:r>
            <a:r>
              <a:rPr lang="en-IN" dirty="0" smtClean="0"/>
              <a:t> pitting pedal oedema </a:t>
            </a:r>
          </a:p>
          <a:p>
            <a:r>
              <a:rPr lang="en-IN" dirty="0" smtClean="0"/>
              <a:t>Swelling on anterior aspect of middle part left leg (3*3cm)</a:t>
            </a:r>
          </a:p>
          <a:p>
            <a:r>
              <a:rPr lang="en-IN" dirty="0" smtClean="0"/>
              <a:t>Swelling on the medial </a:t>
            </a:r>
            <a:r>
              <a:rPr lang="en-IN" dirty="0"/>
              <a:t> </a:t>
            </a:r>
            <a:r>
              <a:rPr lang="en-IN" dirty="0" smtClean="0"/>
              <a:t>aspect of right arm( 2*2cm)</a:t>
            </a:r>
          </a:p>
          <a:p>
            <a:r>
              <a:rPr lang="en-IN" dirty="0" smtClean="0"/>
              <a:t>BP=90/60 mmHg</a:t>
            </a:r>
          </a:p>
          <a:p>
            <a:r>
              <a:rPr lang="en-IN" dirty="0" smtClean="0"/>
              <a:t>PR=86/min</a:t>
            </a:r>
          </a:p>
          <a:p>
            <a:r>
              <a:rPr lang="en-IN" dirty="0" smtClean="0"/>
              <a:t>SpO2= 99% at room air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4745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2135</TotalTime>
  <Words>625</Words>
  <Application>Microsoft Office PowerPoint</Application>
  <PresentationFormat>On-screen Show (4:3)</PresentationFormat>
  <Paragraphs>170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 An interesting case of bone       fracture   V Medical unit           Chief: Dr J Sangumani m.d.,d.diab(aus) Assistant professors:Dr R Sundaram m.d.,                                  Dr k.S Raghavan m.d.,d.diab., </vt:lpstr>
      <vt:lpstr>History of present illness</vt:lpstr>
      <vt:lpstr>PowerPoint Presentation</vt:lpstr>
      <vt:lpstr>History of past illness</vt:lpstr>
      <vt:lpstr>PowerPoint Presentation</vt:lpstr>
      <vt:lpstr>PowerPoint Presentation</vt:lpstr>
      <vt:lpstr>Personal history</vt:lpstr>
      <vt:lpstr>General examination</vt:lpstr>
      <vt:lpstr>PowerPoint Presentation</vt:lpstr>
      <vt:lpstr>Systemic examination</vt:lpstr>
      <vt:lpstr>Endocrinologist opinion:</vt:lpstr>
      <vt:lpstr>Surgical endocrinologist </vt:lpstr>
      <vt:lpstr>Investigations </vt:lpstr>
      <vt:lpstr>Investigations </vt:lpstr>
      <vt:lpstr>USG Abdomen</vt:lpstr>
      <vt:lpstr>USG Neck </vt:lpstr>
      <vt:lpstr>PowerPoint Presentation</vt:lpstr>
      <vt:lpstr>PowerPoint Presentation</vt:lpstr>
      <vt:lpstr>PowerPoint Presentation</vt:lpstr>
      <vt:lpstr>Treatment </vt:lpstr>
      <vt:lpstr>Take home message</vt:lpstr>
      <vt:lpstr>Thank you 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Hyperparathyroidism</dc:title>
  <dc:creator>Hibu Juli</dc:creator>
  <cp:lastModifiedBy>Hibu Juli</cp:lastModifiedBy>
  <cp:revision>94</cp:revision>
  <dcterms:created xsi:type="dcterms:W3CDTF">2016-10-19T18:13:05Z</dcterms:created>
  <dcterms:modified xsi:type="dcterms:W3CDTF">2016-11-06T15:05:55Z</dcterms:modified>
</cp:coreProperties>
</file>