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7" r:id="rId4"/>
    <p:sldId id="268" r:id="rId5"/>
    <p:sldId id="266" r:id="rId6"/>
    <p:sldId id="257" r:id="rId7"/>
    <p:sldId id="258" r:id="rId8"/>
    <p:sldId id="269" r:id="rId9"/>
    <p:sldId id="270" r:id="rId10"/>
    <p:sldId id="272" r:id="rId11"/>
    <p:sldId id="259" r:id="rId12"/>
    <p:sldId id="260" r:id="rId13"/>
    <p:sldId id="261" r:id="rId14"/>
    <p:sldId id="262" r:id="rId15"/>
    <p:sldId id="263" r:id="rId16"/>
    <p:sldId id="271" r:id="rId17"/>
    <p:sldId id="26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5E4A9-C92F-42B2-89D9-BA9D27C795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BAB52AA-F76D-444C-97EE-EA1583CE80C5}">
      <dgm:prSet phldrT="[Text]"/>
      <dgm:spPr/>
      <dgm:t>
        <a:bodyPr/>
        <a:lstStyle/>
        <a:p>
          <a:r>
            <a:rPr lang="en-US" dirty="0"/>
            <a:t>Nephrotic syndrome</a:t>
          </a:r>
          <a:endParaRPr lang="en-IN" dirty="0"/>
        </a:p>
      </dgm:t>
    </dgm:pt>
    <dgm:pt modelId="{06BCCB5E-020E-4A7B-8097-0DE19E66B8B1}" type="parTrans" cxnId="{CAE20993-E10E-4474-A472-3A946EB4598E}">
      <dgm:prSet/>
      <dgm:spPr/>
      <dgm:t>
        <a:bodyPr/>
        <a:lstStyle/>
        <a:p>
          <a:endParaRPr lang="en-IN"/>
        </a:p>
      </dgm:t>
    </dgm:pt>
    <dgm:pt modelId="{9F512D43-816A-4E93-B795-DE5BC9216721}" type="sibTrans" cxnId="{CAE20993-E10E-4474-A472-3A946EB4598E}">
      <dgm:prSet/>
      <dgm:spPr/>
      <dgm:t>
        <a:bodyPr/>
        <a:lstStyle/>
        <a:p>
          <a:endParaRPr lang="en-IN"/>
        </a:p>
      </dgm:t>
    </dgm:pt>
    <dgm:pt modelId="{EA09E0D1-670D-4270-8452-38BB274AAF79}">
      <dgm:prSet phldrT="[Text]"/>
      <dgm:spPr/>
      <dgm:t>
        <a:bodyPr/>
        <a:lstStyle/>
        <a:p>
          <a:r>
            <a:rPr lang="en-US" dirty="0"/>
            <a:t>IVC, renal vein and iliac vein thrombosis</a:t>
          </a:r>
          <a:endParaRPr lang="en-IN" dirty="0"/>
        </a:p>
      </dgm:t>
    </dgm:pt>
    <dgm:pt modelId="{0304B52D-87FB-49F5-909A-694835BC8138}" type="parTrans" cxnId="{50E270EB-77E7-475C-B9CF-14CE59F13D7E}">
      <dgm:prSet/>
      <dgm:spPr/>
      <dgm:t>
        <a:bodyPr/>
        <a:lstStyle/>
        <a:p>
          <a:endParaRPr lang="en-IN"/>
        </a:p>
      </dgm:t>
    </dgm:pt>
    <dgm:pt modelId="{DD17F746-7D0E-43BA-93DF-BF33DAF8327C}" type="sibTrans" cxnId="{50E270EB-77E7-475C-B9CF-14CE59F13D7E}">
      <dgm:prSet/>
      <dgm:spPr/>
      <dgm:t>
        <a:bodyPr/>
        <a:lstStyle/>
        <a:p>
          <a:endParaRPr lang="en-IN"/>
        </a:p>
      </dgm:t>
    </dgm:pt>
    <dgm:pt modelId="{2401AB3E-A4F5-4D58-A3CF-DEE4E0975D08}">
      <dgm:prSet phldrT="[Text]"/>
      <dgm:spPr/>
      <dgm:t>
        <a:bodyPr/>
        <a:lstStyle/>
        <a:p>
          <a:r>
            <a:rPr lang="en-US" dirty="0"/>
            <a:t>Chronic liver disease</a:t>
          </a:r>
          <a:endParaRPr lang="en-IN" dirty="0"/>
        </a:p>
      </dgm:t>
    </dgm:pt>
    <dgm:pt modelId="{97A2E8CC-814D-4B6F-BF2D-3BDED7EB6E53}" type="parTrans" cxnId="{826038B9-B1B5-4104-9C4F-55D7D7788B43}">
      <dgm:prSet/>
      <dgm:spPr/>
      <dgm:t>
        <a:bodyPr/>
        <a:lstStyle/>
        <a:p>
          <a:endParaRPr lang="en-IN"/>
        </a:p>
      </dgm:t>
    </dgm:pt>
    <dgm:pt modelId="{23770194-15F6-4ABA-8931-D7D6D8A13CB0}" type="sibTrans" cxnId="{826038B9-B1B5-4104-9C4F-55D7D7788B43}">
      <dgm:prSet/>
      <dgm:spPr/>
      <dgm:t>
        <a:bodyPr/>
        <a:lstStyle/>
        <a:p>
          <a:endParaRPr lang="en-IN"/>
        </a:p>
      </dgm:t>
    </dgm:pt>
    <dgm:pt modelId="{E458B30C-8C67-4630-B438-0AB1A7D515D0}">
      <dgm:prSet phldrT="[Text]"/>
      <dgm:spPr/>
      <dgm:t>
        <a:bodyPr/>
        <a:lstStyle/>
        <a:p>
          <a:r>
            <a:rPr lang="en-US" dirty="0"/>
            <a:t>CAD</a:t>
          </a:r>
          <a:endParaRPr lang="en-IN" dirty="0"/>
        </a:p>
      </dgm:t>
    </dgm:pt>
    <dgm:pt modelId="{16F59A41-AFA9-48E4-A983-5CD8BF7DCD68}" type="parTrans" cxnId="{F5D519EF-7F59-4274-931B-3D414C809501}">
      <dgm:prSet/>
      <dgm:spPr/>
      <dgm:t>
        <a:bodyPr/>
        <a:lstStyle/>
        <a:p>
          <a:endParaRPr lang="en-IN"/>
        </a:p>
      </dgm:t>
    </dgm:pt>
    <dgm:pt modelId="{66E3ED2D-9E73-48D9-B4B5-0CFF51DB8B44}" type="sibTrans" cxnId="{F5D519EF-7F59-4274-931B-3D414C809501}">
      <dgm:prSet/>
      <dgm:spPr/>
      <dgm:t>
        <a:bodyPr/>
        <a:lstStyle/>
        <a:p>
          <a:endParaRPr lang="en-IN"/>
        </a:p>
      </dgm:t>
    </dgm:pt>
    <dgm:pt modelId="{8653054B-3431-451B-B60D-C28CA914D410}">
      <dgm:prSet phldrT="[Text]"/>
      <dgm:spPr/>
      <dgm:t>
        <a:bodyPr/>
        <a:lstStyle/>
        <a:p>
          <a:r>
            <a:rPr lang="en-US" dirty="0"/>
            <a:t>Old PTB</a:t>
          </a:r>
          <a:endParaRPr lang="en-IN" dirty="0"/>
        </a:p>
      </dgm:t>
    </dgm:pt>
    <dgm:pt modelId="{BAB8BE4E-6BE9-4537-A15A-8A82BBE5B015}" type="parTrans" cxnId="{6D999055-DFFE-4D51-B81C-6BBB7EC4BCE3}">
      <dgm:prSet/>
      <dgm:spPr/>
      <dgm:t>
        <a:bodyPr/>
        <a:lstStyle/>
        <a:p>
          <a:endParaRPr lang="en-IN"/>
        </a:p>
      </dgm:t>
    </dgm:pt>
    <dgm:pt modelId="{23BC5095-6820-4AAD-84CF-6CAA6B6A2D0D}" type="sibTrans" cxnId="{6D999055-DFFE-4D51-B81C-6BBB7EC4BCE3}">
      <dgm:prSet/>
      <dgm:spPr/>
      <dgm:t>
        <a:bodyPr/>
        <a:lstStyle/>
        <a:p>
          <a:endParaRPr lang="en-IN"/>
        </a:p>
      </dgm:t>
    </dgm:pt>
    <dgm:pt modelId="{06EFE0B8-EE15-4242-BBC7-07EF4604F369}">
      <dgm:prSet phldrT="[Text]"/>
      <dgm:spPr/>
      <dgm:t>
        <a:bodyPr/>
        <a:lstStyle/>
        <a:p>
          <a:r>
            <a:rPr lang="en-US" dirty="0"/>
            <a:t>Subclinical hypothyroidism</a:t>
          </a:r>
          <a:endParaRPr lang="en-IN" dirty="0"/>
        </a:p>
      </dgm:t>
    </dgm:pt>
    <dgm:pt modelId="{3EA82FB5-7654-4019-AD97-C590A96B56B6}" type="parTrans" cxnId="{CA8620B1-3E06-49D4-9033-0CA07C352750}">
      <dgm:prSet/>
      <dgm:spPr/>
      <dgm:t>
        <a:bodyPr/>
        <a:lstStyle/>
        <a:p>
          <a:endParaRPr lang="en-IN"/>
        </a:p>
      </dgm:t>
    </dgm:pt>
    <dgm:pt modelId="{1709778D-41C2-4198-9008-B6B0B483FD0D}" type="sibTrans" cxnId="{CA8620B1-3E06-49D4-9033-0CA07C352750}">
      <dgm:prSet/>
      <dgm:spPr/>
      <dgm:t>
        <a:bodyPr/>
        <a:lstStyle/>
        <a:p>
          <a:endParaRPr lang="en-IN"/>
        </a:p>
      </dgm:t>
    </dgm:pt>
    <dgm:pt modelId="{EE8FC2D8-99B0-41DD-9EE5-A8F40373B05C}">
      <dgm:prSet phldrT="[Text]"/>
      <dgm:spPr/>
      <dgm:t>
        <a:bodyPr/>
        <a:lstStyle/>
        <a:p>
          <a:r>
            <a:rPr lang="en-US" dirty="0"/>
            <a:t>anemia</a:t>
          </a:r>
          <a:endParaRPr lang="en-IN" dirty="0"/>
        </a:p>
      </dgm:t>
    </dgm:pt>
    <dgm:pt modelId="{41DE018F-64A2-4FE1-9A64-A9379D7CAA48}" type="parTrans" cxnId="{FBA56539-B853-405E-A90E-F642578F820D}">
      <dgm:prSet/>
      <dgm:spPr/>
      <dgm:t>
        <a:bodyPr/>
        <a:lstStyle/>
        <a:p>
          <a:endParaRPr lang="en-IN"/>
        </a:p>
      </dgm:t>
    </dgm:pt>
    <dgm:pt modelId="{E3892636-7C4B-4DAE-AB82-CCCA383E83C8}" type="sibTrans" cxnId="{FBA56539-B853-405E-A90E-F642578F820D}">
      <dgm:prSet/>
      <dgm:spPr/>
      <dgm:t>
        <a:bodyPr/>
        <a:lstStyle/>
        <a:p>
          <a:endParaRPr lang="en-IN"/>
        </a:p>
      </dgm:t>
    </dgm:pt>
    <dgm:pt modelId="{D3C902FA-063D-45E1-87D3-A1BAF91891BE}" type="pres">
      <dgm:prSet presAssocID="{6095E4A9-C92F-42B2-89D9-BA9D27C795E3}" presName="diagram" presStyleCnt="0">
        <dgm:presLayoutVars>
          <dgm:dir/>
          <dgm:resizeHandles val="exact"/>
        </dgm:presLayoutVars>
      </dgm:prSet>
      <dgm:spPr/>
    </dgm:pt>
    <dgm:pt modelId="{7EB14C40-7F8C-4921-B5A7-983B9379870C}" type="pres">
      <dgm:prSet presAssocID="{CBAB52AA-F76D-444C-97EE-EA1583CE80C5}" presName="node" presStyleLbl="node1" presStyleIdx="0" presStyleCnt="7">
        <dgm:presLayoutVars>
          <dgm:bulletEnabled val="1"/>
        </dgm:presLayoutVars>
      </dgm:prSet>
      <dgm:spPr/>
    </dgm:pt>
    <dgm:pt modelId="{ABCF253E-AD38-4BE5-98AA-61D699E750BB}" type="pres">
      <dgm:prSet presAssocID="{9F512D43-816A-4E93-B795-DE5BC9216721}" presName="sibTrans" presStyleCnt="0"/>
      <dgm:spPr/>
    </dgm:pt>
    <dgm:pt modelId="{583684DF-4065-4F55-A563-A49EEFE006BE}" type="pres">
      <dgm:prSet presAssocID="{EA09E0D1-670D-4270-8452-38BB274AAF79}" presName="node" presStyleLbl="node1" presStyleIdx="1" presStyleCnt="7">
        <dgm:presLayoutVars>
          <dgm:bulletEnabled val="1"/>
        </dgm:presLayoutVars>
      </dgm:prSet>
      <dgm:spPr/>
    </dgm:pt>
    <dgm:pt modelId="{FF916F6F-48DC-43F8-AD79-BEB077E99B79}" type="pres">
      <dgm:prSet presAssocID="{DD17F746-7D0E-43BA-93DF-BF33DAF8327C}" presName="sibTrans" presStyleCnt="0"/>
      <dgm:spPr/>
    </dgm:pt>
    <dgm:pt modelId="{F468A150-DC99-407E-93D5-88B5DF400552}" type="pres">
      <dgm:prSet presAssocID="{2401AB3E-A4F5-4D58-A3CF-DEE4E0975D08}" presName="node" presStyleLbl="node1" presStyleIdx="2" presStyleCnt="7">
        <dgm:presLayoutVars>
          <dgm:bulletEnabled val="1"/>
        </dgm:presLayoutVars>
      </dgm:prSet>
      <dgm:spPr/>
    </dgm:pt>
    <dgm:pt modelId="{EEC72BED-FF77-49B5-8604-C77E193E4B3A}" type="pres">
      <dgm:prSet presAssocID="{23770194-15F6-4ABA-8931-D7D6D8A13CB0}" presName="sibTrans" presStyleCnt="0"/>
      <dgm:spPr/>
    </dgm:pt>
    <dgm:pt modelId="{80AF2931-8BE6-49D0-AF47-349CAD363BCE}" type="pres">
      <dgm:prSet presAssocID="{E458B30C-8C67-4630-B438-0AB1A7D515D0}" presName="node" presStyleLbl="node1" presStyleIdx="3" presStyleCnt="7">
        <dgm:presLayoutVars>
          <dgm:bulletEnabled val="1"/>
        </dgm:presLayoutVars>
      </dgm:prSet>
      <dgm:spPr/>
    </dgm:pt>
    <dgm:pt modelId="{348B6001-65B2-4FE4-8EDA-5E893FE866CF}" type="pres">
      <dgm:prSet presAssocID="{66E3ED2D-9E73-48D9-B4B5-0CFF51DB8B44}" presName="sibTrans" presStyleCnt="0"/>
      <dgm:spPr/>
    </dgm:pt>
    <dgm:pt modelId="{4D486490-8352-4EE5-8909-0A654BD5BC03}" type="pres">
      <dgm:prSet presAssocID="{8653054B-3431-451B-B60D-C28CA914D410}" presName="node" presStyleLbl="node1" presStyleIdx="4" presStyleCnt="7">
        <dgm:presLayoutVars>
          <dgm:bulletEnabled val="1"/>
        </dgm:presLayoutVars>
      </dgm:prSet>
      <dgm:spPr/>
    </dgm:pt>
    <dgm:pt modelId="{5DAC95B8-FC1C-4DD2-9E20-8A586499521E}" type="pres">
      <dgm:prSet presAssocID="{23BC5095-6820-4AAD-84CF-6CAA6B6A2D0D}" presName="sibTrans" presStyleCnt="0"/>
      <dgm:spPr/>
    </dgm:pt>
    <dgm:pt modelId="{62716543-E38B-490C-A99E-97F2D062A8A3}" type="pres">
      <dgm:prSet presAssocID="{06EFE0B8-EE15-4242-BBC7-07EF4604F369}" presName="node" presStyleLbl="node1" presStyleIdx="5" presStyleCnt="7">
        <dgm:presLayoutVars>
          <dgm:bulletEnabled val="1"/>
        </dgm:presLayoutVars>
      </dgm:prSet>
      <dgm:spPr/>
    </dgm:pt>
    <dgm:pt modelId="{6FF7D3D2-EEC2-44BB-A59A-0A3FEC04DA2C}" type="pres">
      <dgm:prSet presAssocID="{1709778D-41C2-4198-9008-B6B0B483FD0D}" presName="sibTrans" presStyleCnt="0"/>
      <dgm:spPr/>
    </dgm:pt>
    <dgm:pt modelId="{137D8257-AA5C-4768-9E2A-83E89BFADB86}" type="pres">
      <dgm:prSet presAssocID="{EE8FC2D8-99B0-41DD-9EE5-A8F40373B05C}" presName="node" presStyleLbl="node1" presStyleIdx="6" presStyleCnt="7">
        <dgm:presLayoutVars>
          <dgm:bulletEnabled val="1"/>
        </dgm:presLayoutVars>
      </dgm:prSet>
      <dgm:spPr/>
    </dgm:pt>
  </dgm:ptLst>
  <dgm:cxnLst>
    <dgm:cxn modelId="{42E02F26-CCFB-429D-A810-667318278520}" type="presOf" srcId="{E458B30C-8C67-4630-B438-0AB1A7D515D0}" destId="{80AF2931-8BE6-49D0-AF47-349CAD363BCE}" srcOrd="0" destOrd="0" presId="urn:microsoft.com/office/officeart/2005/8/layout/default"/>
    <dgm:cxn modelId="{FBA56539-B853-405E-A90E-F642578F820D}" srcId="{6095E4A9-C92F-42B2-89D9-BA9D27C795E3}" destId="{EE8FC2D8-99B0-41DD-9EE5-A8F40373B05C}" srcOrd="6" destOrd="0" parTransId="{41DE018F-64A2-4FE1-9A64-A9379D7CAA48}" sibTransId="{E3892636-7C4B-4DAE-AB82-CCCA383E83C8}"/>
    <dgm:cxn modelId="{706D6D5C-0B00-4660-8249-E98A37B4B7E4}" type="presOf" srcId="{06EFE0B8-EE15-4242-BBC7-07EF4604F369}" destId="{62716543-E38B-490C-A99E-97F2D062A8A3}" srcOrd="0" destOrd="0" presId="urn:microsoft.com/office/officeart/2005/8/layout/default"/>
    <dgm:cxn modelId="{CA1A8A44-6470-4AC4-8BB4-8E36A9D1A748}" type="presOf" srcId="{8653054B-3431-451B-B60D-C28CA914D410}" destId="{4D486490-8352-4EE5-8909-0A654BD5BC03}" srcOrd="0" destOrd="0" presId="urn:microsoft.com/office/officeart/2005/8/layout/default"/>
    <dgm:cxn modelId="{B331106B-568B-415D-9E30-8B00518FDB61}" type="presOf" srcId="{2401AB3E-A4F5-4D58-A3CF-DEE4E0975D08}" destId="{F468A150-DC99-407E-93D5-88B5DF400552}" srcOrd="0" destOrd="0" presId="urn:microsoft.com/office/officeart/2005/8/layout/default"/>
    <dgm:cxn modelId="{6D999055-DFFE-4D51-B81C-6BBB7EC4BCE3}" srcId="{6095E4A9-C92F-42B2-89D9-BA9D27C795E3}" destId="{8653054B-3431-451B-B60D-C28CA914D410}" srcOrd="4" destOrd="0" parTransId="{BAB8BE4E-6BE9-4537-A15A-8A82BBE5B015}" sibTransId="{23BC5095-6820-4AAD-84CF-6CAA6B6A2D0D}"/>
    <dgm:cxn modelId="{CAE20993-E10E-4474-A472-3A946EB4598E}" srcId="{6095E4A9-C92F-42B2-89D9-BA9D27C795E3}" destId="{CBAB52AA-F76D-444C-97EE-EA1583CE80C5}" srcOrd="0" destOrd="0" parTransId="{06BCCB5E-020E-4A7B-8097-0DE19E66B8B1}" sibTransId="{9F512D43-816A-4E93-B795-DE5BC9216721}"/>
    <dgm:cxn modelId="{87AF89AF-43DB-4A16-AF2A-C978AB486711}" type="presOf" srcId="{6095E4A9-C92F-42B2-89D9-BA9D27C795E3}" destId="{D3C902FA-063D-45E1-87D3-A1BAF91891BE}" srcOrd="0" destOrd="0" presId="urn:microsoft.com/office/officeart/2005/8/layout/default"/>
    <dgm:cxn modelId="{CA8620B1-3E06-49D4-9033-0CA07C352750}" srcId="{6095E4A9-C92F-42B2-89D9-BA9D27C795E3}" destId="{06EFE0B8-EE15-4242-BBC7-07EF4604F369}" srcOrd="5" destOrd="0" parTransId="{3EA82FB5-7654-4019-AD97-C590A96B56B6}" sibTransId="{1709778D-41C2-4198-9008-B6B0B483FD0D}"/>
    <dgm:cxn modelId="{826038B9-B1B5-4104-9C4F-55D7D7788B43}" srcId="{6095E4A9-C92F-42B2-89D9-BA9D27C795E3}" destId="{2401AB3E-A4F5-4D58-A3CF-DEE4E0975D08}" srcOrd="2" destOrd="0" parTransId="{97A2E8CC-814D-4B6F-BF2D-3BDED7EB6E53}" sibTransId="{23770194-15F6-4ABA-8931-D7D6D8A13CB0}"/>
    <dgm:cxn modelId="{B0CC63C1-B20C-404F-9FCA-8564A753AF88}" type="presOf" srcId="{CBAB52AA-F76D-444C-97EE-EA1583CE80C5}" destId="{7EB14C40-7F8C-4921-B5A7-983B9379870C}" srcOrd="0" destOrd="0" presId="urn:microsoft.com/office/officeart/2005/8/layout/default"/>
    <dgm:cxn modelId="{13E1CEC3-DC3A-46A0-A74C-AA1B4E79F395}" type="presOf" srcId="{EA09E0D1-670D-4270-8452-38BB274AAF79}" destId="{583684DF-4065-4F55-A563-A49EEFE006BE}" srcOrd="0" destOrd="0" presId="urn:microsoft.com/office/officeart/2005/8/layout/default"/>
    <dgm:cxn modelId="{885CDEE7-1AD5-41AC-9A19-78AEE660E256}" type="presOf" srcId="{EE8FC2D8-99B0-41DD-9EE5-A8F40373B05C}" destId="{137D8257-AA5C-4768-9E2A-83E89BFADB86}" srcOrd="0" destOrd="0" presId="urn:microsoft.com/office/officeart/2005/8/layout/default"/>
    <dgm:cxn modelId="{50E270EB-77E7-475C-B9CF-14CE59F13D7E}" srcId="{6095E4A9-C92F-42B2-89D9-BA9D27C795E3}" destId="{EA09E0D1-670D-4270-8452-38BB274AAF79}" srcOrd="1" destOrd="0" parTransId="{0304B52D-87FB-49F5-909A-694835BC8138}" sibTransId="{DD17F746-7D0E-43BA-93DF-BF33DAF8327C}"/>
    <dgm:cxn modelId="{F5D519EF-7F59-4274-931B-3D414C809501}" srcId="{6095E4A9-C92F-42B2-89D9-BA9D27C795E3}" destId="{E458B30C-8C67-4630-B438-0AB1A7D515D0}" srcOrd="3" destOrd="0" parTransId="{16F59A41-AFA9-48E4-A983-5CD8BF7DCD68}" sibTransId="{66E3ED2D-9E73-48D9-B4B5-0CFF51DB8B44}"/>
    <dgm:cxn modelId="{1DABB6F6-9E79-4BA7-BF2E-03ABD839ABAB}" type="presParOf" srcId="{D3C902FA-063D-45E1-87D3-A1BAF91891BE}" destId="{7EB14C40-7F8C-4921-B5A7-983B9379870C}" srcOrd="0" destOrd="0" presId="urn:microsoft.com/office/officeart/2005/8/layout/default"/>
    <dgm:cxn modelId="{1D3063EC-8034-4179-A51B-34CA087B4D0F}" type="presParOf" srcId="{D3C902FA-063D-45E1-87D3-A1BAF91891BE}" destId="{ABCF253E-AD38-4BE5-98AA-61D699E750BB}" srcOrd="1" destOrd="0" presId="urn:microsoft.com/office/officeart/2005/8/layout/default"/>
    <dgm:cxn modelId="{492E5C19-5704-466B-9329-BAF147C3CB92}" type="presParOf" srcId="{D3C902FA-063D-45E1-87D3-A1BAF91891BE}" destId="{583684DF-4065-4F55-A563-A49EEFE006BE}" srcOrd="2" destOrd="0" presId="urn:microsoft.com/office/officeart/2005/8/layout/default"/>
    <dgm:cxn modelId="{1E8C55B6-1C38-4A91-B8F8-FD194493F17C}" type="presParOf" srcId="{D3C902FA-063D-45E1-87D3-A1BAF91891BE}" destId="{FF916F6F-48DC-43F8-AD79-BEB077E99B79}" srcOrd="3" destOrd="0" presId="urn:microsoft.com/office/officeart/2005/8/layout/default"/>
    <dgm:cxn modelId="{7A45F69E-797F-4F3A-9721-A031FB02525A}" type="presParOf" srcId="{D3C902FA-063D-45E1-87D3-A1BAF91891BE}" destId="{F468A150-DC99-407E-93D5-88B5DF400552}" srcOrd="4" destOrd="0" presId="urn:microsoft.com/office/officeart/2005/8/layout/default"/>
    <dgm:cxn modelId="{DC169E11-0D7B-4E22-9162-8CF8E2C82897}" type="presParOf" srcId="{D3C902FA-063D-45E1-87D3-A1BAF91891BE}" destId="{EEC72BED-FF77-49B5-8604-C77E193E4B3A}" srcOrd="5" destOrd="0" presId="urn:microsoft.com/office/officeart/2005/8/layout/default"/>
    <dgm:cxn modelId="{8461F184-501B-409A-B554-714CDD1507DC}" type="presParOf" srcId="{D3C902FA-063D-45E1-87D3-A1BAF91891BE}" destId="{80AF2931-8BE6-49D0-AF47-349CAD363BCE}" srcOrd="6" destOrd="0" presId="urn:microsoft.com/office/officeart/2005/8/layout/default"/>
    <dgm:cxn modelId="{A36EC28F-9E7D-47F9-AB6B-AABF14F045F3}" type="presParOf" srcId="{D3C902FA-063D-45E1-87D3-A1BAF91891BE}" destId="{348B6001-65B2-4FE4-8EDA-5E893FE866CF}" srcOrd="7" destOrd="0" presId="urn:microsoft.com/office/officeart/2005/8/layout/default"/>
    <dgm:cxn modelId="{945B2C47-D1F9-4B6C-AE30-A3982AF8ED74}" type="presParOf" srcId="{D3C902FA-063D-45E1-87D3-A1BAF91891BE}" destId="{4D486490-8352-4EE5-8909-0A654BD5BC03}" srcOrd="8" destOrd="0" presId="urn:microsoft.com/office/officeart/2005/8/layout/default"/>
    <dgm:cxn modelId="{358D7992-2B0F-43BC-B7C1-F60CFF23D7FF}" type="presParOf" srcId="{D3C902FA-063D-45E1-87D3-A1BAF91891BE}" destId="{5DAC95B8-FC1C-4DD2-9E20-8A586499521E}" srcOrd="9" destOrd="0" presId="urn:microsoft.com/office/officeart/2005/8/layout/default"/>
    <dgm:cxn modelId="{015795BF-69F1-4E26-888D-9D2F0682928D}" type="presParOf" srcId="{D3C902FA-063D-45E1-87D3-A1BAF91891BE}" destId="{62716543-E38B-490C-A99E-97F2D062A8A3}" srcOrd="10" destOrd="0" presId="urn:microsoft.com/office/officeart/2005/8/layout/default"/>
    <dgm:cxn modelId="{09E70789-1838-4F59-9AAE-02B8D58AE180}" type="presParOf" srcId="{D3C902FA-063D-45E1-87D3-A1BAF91891BE}" destId="{6FF7D3D2-EEC2-44BB-A59A-0A3FEC04DA2C}" srcOrd="11" destOrd="0" presId="urn:microsoft.com/office/officeart/2005/8/layout/default"/>
    <dgm:cxn modelId="{05C02BBC-1B86-4062-BD3B-E2FB383BDE05}" type="presParOf" srcId="{D3C902FA-063D-45E1-87D3-A1BAF91891BE}" destId="{137D8257-AA5C-4768-9E2A-83E89BFADB8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14C40-7F8C-4921-B5A7-983B9379870C}">
      <dsp:nvSpPr>
        <dsp:cNvPr id="0" name=""/>
        <dsp:cNvSpPr/>
      </dsp:nvSpPr>
      <dsp:spPr>
        <a:xfrm>
          <a:off x="3036" y="146506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Nephrotic syndrome</a:t>
          </a:r>
          <a:endParaRPr lang="en-IN" sz="2700" kern="1200" dirty="0"/>
        </a:p>
      </dsp:txBody>
      <dsp:txXfrm>
        <a:off x="3036" y="146506"/>
        <a:ext cx="2408634" cy="1445180"/>
      </dsp:txXfrm>
    </dsp:sp>
    <dsp:sp modelId="{583684DF-4065-4F55-A563-A49EEFE006BE}">
      <dsp:nvSpPr>
        <dsp:cNvPr id="0" name=""/>
        <dsp:cNvSpPr/>
      </dsp:nvSpPr>
      <dsp:spPr>
        <a:xfrm>
          <a:off x="2652533" y="146506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IVC, renal vein and iliac vein thrombosis</a:t>
          </a:r>
          <a:endParaRPr lang="en-IN" sz="2700" kern="1200" dirty="0"/>
        </a:p>
      </dsp:txBody>
      <dsp:txXfrm>
        <a:off x="2652533" y="146506"/>
        <a:ext cx="2408634" cy="1445180"/>
      </dsp:txXfrm>
    </dsp:sp>
    <dsp:sp modelId="{F468A150-DC99-407E-93D5-88B5DF400552}">
      <dsp:nvSpPr>
        <dsp:cNvPr id="0" name=""/>
        <dsp:cNvSpPr/>
      </dsp:nvSpPr>
      <dsp:spPr>
        <a:xfrm>
          <a:off x="5302031" y="146506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Chronic liver disease</a:t>
          </a:r>
          <a:endParaRPr lang="en-IN" sz="2700" kern="1200" dirty="0"/>
        </a:p>
      </dsp:txBody>
      <dsp:txXfrm>
        <a:off x="5302031" y="146506"/>
        <a:ext cx="2408634" cy="1445180"/>
      </dsp:txXfrm>
    </dsp:sp>
    <dsp:sp modelId="{80AF2931-8BE6-49D0-AF47-349CAD363BCE}">
      <dsp:nvSpPr>
        <dsp:cNvPr id="0" name=""/>
        <dsp:cNvSpPr/>
      </dsp:nvSpPr>
      <dsp:spPr>
        <a:xfrm>
          <a:off x="7951529" y="146506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CAD</a:t>
          </a:r>
          <a:endParaRPr lang="en-IN" sz="2700" kern="1200" dirty="0"/>
        </a:p>
      </dsp:txBody>
      <dsp:txXfrm>
        <a:off x="7951529" y="146506"/>
        <a:ext cx="2408634" cy="1445180"/>
      </dsp:txXfrm>
    </dsp:sp>
    <dsp:sp modelId="{4D486490-8352-4EE5-8909-0A654BD5BC03}">
      <dsp:nvSpPr>
        <dsp:cNvPr id="0" name=""/>
        <dsp:cNvSpPr/>
      </dsp:nvSpPr>
      <dsp:spPr>
        <a:xfrm>
          <a:off x="1327785" y="1832550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Old PTB</a:t>
          </a:r>
          <a:endParaRPr lang="en-IN" sz="2700" kern="1200" dirty="0"/>
        </a:p>
      </dsp:txBody>
      <dsp:txXfrm>
        <a:off x="1327785" y="1832550"/>
        <a:ext cx="2408634" cy="1445180"/>
      </dsp:txXfrm>
    </dsp:sp>
    <dsp:sp modelId="{62716543-E38B-490C-A99E-97F2D062A8A3}">
      <dsp:nvSpPr>
        <dsp:cNvPr id="0" name=""/>
        <dsp:cNvSpPr/>
      </dsp:nvSpPr>
      <dsp:spPr>
        <a:xfrm>
          <a:off x="3977282" y="1832550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Subclinical hypothyroidism</a:t>
          </a:r>
          <a:endParaRPr lang="en-IN" sz="2700" kern="1200" dirty="0"/>
        </a:p>
      </dsp:txBody>
      <dsp:txXfrm>
        <a:off x="3977282" y="1832550"/>
        <a:ext cx="2408634" cy="1445180"/>
      </dsp:txXfrm>
    </dsp:sp>
    <dsp:sp modelId="{137D8257-AA5C-4768-9E2A-83E89BFADB86}">
      <dsp:nvSpPr>
        <dsp:cNvPr id="0" name=""/>
        <dsp:cNvSpPr/>
      </dsp:nvSpPr>
      <dsp:spPr>
        <a:xfrm>
          <a:off x="6626780" y="1832550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anemia</a:t>
          </a:r>
          <a:endParaRPr lang="en-IN" sz="2700" kern="1200" dirty="0"/>
        </a:p>
      </dsp:txBody>
      <dsp:txXfrm>
        <a:off x="6626780" y="1832550"/>
        <a:ext cx="2408634" cy="144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DBFF-7D10-6336-13A8-7F9A840B8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29D7F-24D9-DDE5-B56D-E2770081F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3D8A1-BD48-EAC8-7BC1-88F562BB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F1205-7C97-900E-C180-F60A458C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DB529-9443-A6BE-C121-1457A493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69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FF3E-A85E-2666-09EE-93FCA6ED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FF52B-0808-A003-9054-7CE24A5F5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694B-708E-6CE5-9238-1A2C0CF5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A1EA-F5C6-4337-CFAC-3E16D1B2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D624-D3DC-7A08-9269-C6540117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75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681D3-EFA0-522C-4C5C-702771CFE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77C7B-BE04-5237-3F4F-D2C3EDBBC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854DD-8DD0-BBAD-DBE9-3B0FA6A4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D563B-E6D5-978D-9FCC-665C78C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FE94-B9E2-D1C4-3C34-13394EB6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93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4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7A9E-8476-B6C0-31AC-EFF25430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CA38-023E-BB43-6C9C-87D803C4A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8621D-02E3-0B36-C047-0F0ED155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79D02-C741-30D1-F980-EFADC860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53173-2F86-3D5F-5E70-5AFB8C75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32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E530-9DD8-A5D7-81B3-5D4F4D6D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5E71-3A03-D5E5-E3A8-74A17533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D60CF-3698-FA13-D29D-571AF3DC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4A666-43E4-437E-0B11-46163DCC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B39D-6D08-7E90-7BED-0FC98FCF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02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41FB-56E0-2976-0F79-E7B50CC0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33FC-D861-9BA8-8BBF-11C412A28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1B0F-CC5A-AE5E-03D1-AB091962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80D87-1C0F-B144-AB53-B2CADA3F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32BFB-30E9-B692-4E0C-0010DE08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B2371-D5AB-2122-C11A-5BFDA105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75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574C-97EB-88CC-E051-6A3E38DF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F2A6E-3096-2346-51EF-A296BFEC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9DF71-F8FB-3105-CC4C-3DE6C81B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B721D-0124-7B87-1835-E5A1DC555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7FA00-2AA6-FD97-1CCD-EA7A45092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0009B-FBCD-91B1-3076-3A3E80DA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9C016-D050-5BE3-9D08-DB3811F6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70AD3-C269-D2E9-0BB6-419A52A9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74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1F2-D408-3B6C-02D3-84F9900E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8B83B-EA36-A212-7530-CF7AAA65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8224F-71F9-3262-3561-3FB28B1B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89BF-68C2-02B2-D9E7-CB2F6CAB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4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3B900-7DE7-EDED-0685-55F51CF4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14943-DD90-D847-ECDC-8ED4D1DD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C7A8F-0E61-7BF2-F9FD-7AB2FB29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75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AAFA-72F5-72FB-0E06-3D7DFE31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B97F0-9569-175A-C0B6-80F40A8C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ABBC9-7360-28A9-89CB-82AD08DDB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CBCB9-EB7C-F5AE-4CE9-E81514DF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1624B-EA1A-B7F7-1FA6-DA564027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6061C-FD85-1A8C-52CE-CA7F46D9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99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F7D7-3F97-37B8-9CF4-8C5803CF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CF098-4E6C-A2A3-7029-297D0B4E1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1B223-89FD-2ECC-3221-FD211C3CE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5A9D6-EB62-56A6-942A-9659E208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B7BD5-F0A3-07F7-31CF-2C7600BF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1DEE-7656-D013-865A-F898B571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0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4063A-B87C-C5AE-5519-77E644C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3E3E7-800B-0728-46B2-4778E52A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056F-D824-A5DD-DC92-524CE716B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BB7B-7595-4A88-8377-44098E2720BE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C584-2BA6-C375-0A75-2F12E1D9C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57401-8A7A-51FC-655F-D53284EA3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0FAD-5910-4257-A4EF-756F4076A5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5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04BF-A58C-5EE4-4857-4B51D48B3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Clinicopathological conference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2116B-13AD-AC79-EA88-A274DE507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c. vignesh md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6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A700-6865-BB31-30D8-A00EFB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vein thrombosis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4F475-CC11-EA87-E117-1DE561A377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Rare</a:t>
            </a:r>
          </a:p>
          <a:p>
            <a:r>
              <a:rPr lang="en-US" dirty="0"/>
              <a:t>Adults – nephrotic syndrome or renal cell CA</a:t>
            </a:r>
          </a:p>
          <a:p>
            <a:r>
              <a:rPr lang="en-US" dirty="0"/>
              <a:t>Newborn and infants – inherited thrombophilia or dehydration</a:t>
            </a:r>
          </a:p>
          <a:p>
            <a:r>
              <a:rPr lang="en-US" dirty="0"/>
              <a:t>Acute and chronic RVT</a:t>
            </a:r>
          </a:p>
          <a:p>
            <a:r>
              <a:rPr lang="en-US" dirty="0"/>
              <a:t>Can chronic renal vein thrombosis increase proteinuria ?</a:t>
            </a:r>
          </a:p>
          <a:p>
            <a:r>
              <a:rPr lang="en-US" dirty="0"/>
              <a:t>Routine evaluation for RVT is not necessary in nephrotic syndrome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338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9FB9-D2AE-D147-9B6E-3AF7A0E4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A240-0971-E585-87C7-3E06CB8081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90688"/>
            <a:ext cx="10363826" cy="45079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More common in children</a:t>
            </a:r>
          </a:p>
          <a:p>
            <a:endParaRPr lang="en-US" dirty="0"/>
          </a:p>
          <a:p>
            <a:r>
              <a:rPr lang="en-US" dirty="0"/>
              <a:t>10 -15% of adult nephrotic syndrome</a:t>
            </a:r>
          </a:p>
          <a:p>
            <a:endParaRPr lang="en-US" dirty="0"/>
          </a:p>
          <a:p>
            <a:r>
              <a:rPr lang="en-US" dirty="0"/>
              <a:t>Selective proteinuria</a:t>
            </a:r>
          </a:p>
          <a:p>
            <a:endParaRPr lang="en-US" dirty="0"/>
          </a:p>
          <a:p>
            <a:r>
              <a:rPr lang="en-US" dirty="0"/>
              <a:t>In adults &gt;60 </a:t>
            </a:r>
            <a:r>
              <a:rPr lang="en-US" dirty="0" err="1"/>
              <a:t>yrs</a:t>
            </a:r>
            <a:r>
              <a:rPr lang="en-US" dirty="0"/>
              <a:t>, MCD can present with hypertension and renal insufficiency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Urinary CD80 levels increased in MCD; can differentiate from FSGS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32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1DD3-20E7-AB94-6C33-A932C692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FSGS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B83B-0311-FBFE-8CC5-342C3185C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29694"/>
            <a:ext cx="10363826" cy="3424107"/>
          </a:xfrm>
        </p:spPr>
        <p:txBody>
          <a:bodyPr/>
          <a:lstStyle/>
          <a:p>
            <a:r>
              <a:rPr lang="en-US" dirty="0"/>
              <a:t>35% of adult renal biopsies done for evaluation of proteinuria show FSGS</a:t>
            </a:r>
          </a:p>
          <a:p>
            <a:r>
              <a:rPr lang="en-US" dirty="0"/>
              <a:t>This increases to 80% in African-Americans</a:t>
            </a:r>
          </a:p>
          <a:p>
            <a:r>
              <a:rPr lang="en-US" dirty="0"/>
              <a:t>Generally results in progressive kidney injury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656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F174-378A-4C2E-8397-0B94BCD9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FSGS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2F07F-1EB5-9BFB-9800-449145C987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response to hyperfiltration – reduced renal mass, obesity</a:t>
            </a:r>
          </a:p>
          <a:p>
            <a:r>
              <a:rPr lang="en-US" dirty="0"/>
              <a:t>Viruses- HIV, hepatitis B, parvovirus</a:t>
            </a:r>
          </a:p>
          <a:p>
            <a:r>
              <a:rPr lang="en-US" dirty="0"/>
              <a:t>Hypertensive nephropathy</a:t>
            </a:r>
          </a:p>
          <a:p>
            <a:r>
              <a:rPr lang="en-US" dirty="0"/>
              <a:t>Reflux nephropathy</a:t>
            </a:r>
          </a:p>
          <a:p>
            <a:r>
              <a:rPr lang="en-US" dirty="0"/>
              <a:t>Drugs – analgesics, bisphosphonates, heroin</a:t>
            </a:r>
          </a:p>
          <a:p>
            <a:r>
              <a:rPr lang="en-US" dirty="0"/>
              <a:t>Sickle cell disease</a:t>
            </a:r>
          </a:p>
          <a:p>
            <a:r>
              <a:rPr lang="en-US" dirty="0"/>
              <a:t>Radiation nephropathy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143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17B0-9C5D-D329-D1A5-EDD2D8AE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Membranous glomerulonephritis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1BC9-C8D8-0719-8298-705CFF5808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Most common cause of nephrotic syndrome in the elderly</a:t>
            </a:r>
          </a:p>
          <a:p>
            <a:r>
              <a:rPr lang="en-US" dirty="0"/>
              <a:t>Highest reported incidence of renal vein thrombosis, pulmonary embolism and deep vein thrombosis – 30 %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622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B110-1042-1EC7-51B7-48F36E01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membranous glomerulonephritis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10FD-7AD0-FAAA-41F6-0FDA1D2AC1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Infection – hepatitis B &amp; C, syphilis, malaria, leprosy</a:t>
            </a:r>
          </a:p>
          <a:p>
            <a:r>
              <a:rPr lang="en-US" dirty="0"/>
              <a:t>Cancer – breast, lung, </a:t>
            </a:r>
            <a:r>
              <a:rPr lang="en-US" u="sng" dirty="0"/>
              <a:t>colon, stomach</a:t>
            </a:r>
          </a:p>
          <a:p>
            <a:r>
              <a:rPr lang="en-US" dirty="0"/>
              <a:t>Autoimmune diseases- SLE, RA, </a:t>
            </a:r>
            <a:r>
              <a:rPr lang="en-US" u="sng" dirty="0"/>
              <a:t>Hashimoto thyroiditis</a:t>
            </a:r>
            <a:r>
              <a:rPr lang="en-US" dirty="0"/>
              <a:t>, Sjogren syndrome</a:t>
            </a:r>
          </a:p>
          <a:p>
            <a:r>
              <a:rPr lang="en-US" dirty="0"/>
              <a:t>Others – sarcoidosis, IGg4 disease, diabetes, sickle cell disease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365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D7CE-30B1-31CF-F254-4B613DAA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likely diagnosis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1F58-248D-1905-9A97-18713DD460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Membranous nephropathy with nephrotic syndrome and renal V, IVC and iliac V thrombosis</a:t>
            </a:r>
          </a:p>
          <a:p>
            <a:r>
              <a:rPr lang="en-US" dirty="0"/>
              <a:t>? Alcoholic liver disease / CAD</a:t>
            </a:r>
          </a:p>
          <a:p>
            <a:r>
              <a:rPr lang="en-US" dirty="0"/>
              <a:t>Hypochromic microcytic anemia</a:t>
            </a:r>
          </a:p>
          <a:p>
            <a:r>
              <a:rPr lang="en-US" dirty="0"/>
              <a:t>Subclinical hypothyroidism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774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1202-701F-3D64-4B82-21CEE055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investigations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AE57-721F-0916-C397-DB0A952685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90688"/>
            <a:ext cx="10363826" cy="4100511"/>
          </a:xfrm>
        </p:spPr>
        <p:txBody>
          <a:bodyPr/>
          <a:lstStyle/>
          <a:p>
            <a:r>
              <a:rPr lang="en-US" dirty="0"/>
              <a:t>Renal biopsy</a:t>
            </a:r>
          </a:p>
          <a:p>
            <a:r>
              <a:rPr lang="en-US" dirty="0"/>
              <a:t>Work up for secondary causes of nephrotic syndrome</a:t>
            </a:r>
          </a:p>
          <a:p>
            <a:r>
              <a:rPr lang="en-US" dirty="0"/>
              <a:t>Serum iron studies</a:t>
            </a:r>
          </a:p>
          <a:p>
            <a:r>
              <a:rPr lang="en-US" dirty="0"/>
              <a:t>Stool occult blood</a:t>
            </a:r>
          </a:p>
          <a:p>
            <a:r>
              <a:rPr lang="en-US" dirty="0"/>
              <a:t>Upper and lower GI endoscopy</a:t>
            </a:r>
          </a:p>
          <a:p>
            <a:r>
              <a:rPr lang="en-US" dirty="0"/>
              <a:t>Anti TPO antibodies</a:t>
            </a:r>
          </a:p>
          <a:p>
            <a:r>
              <a:rPr lang="en-US" dirty="0" err="1"/>
              <a:t>Fibroscan</a:t>
            </a:r>
            <a:r>
              <a:rPr lang="en-US" dirty="0"/>
              <a:t> of liver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535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7CA9-3126-53B7-EF09-EF205A27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F320-2F46-7DF9-9B80-99D07A2213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18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0E52-D280-6C70-1FEB-834535CA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impressions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E3CC6-D9C1-9711-0D76-01CEDF307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- Congestive cardiac failure</a:t>
            </a:r>
          </a:p>
          <a:p>
            <a:r>
              <a:rPr lang="en-US" dirty="0"/>
              <a:t>Echo – good LV function</a:t>
            </a:r>
          </a:p>
          <a:p>
            <a:r>
              <a:rPr lang="en-US" dirty="0"/>
              <a:t>Urine analysis – massive proteinuria ; borderline creatinine</a:t>
            </a:r>
          </a:p>
          <a:p>
            <a:r>
              <a:rPr lang="en-US" dirty="0"/>
              <a:t>Can cardiorenal syndrome result in proteinuria ?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6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5BB59E-EDB2-537A-8CC4-B4AEBAE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 be </a:t>
            </a:r>
            <a:r>
              <a:rPr lang="en-US" dirty="0" err="1"/>
              <a:t>budd</a:t>
            </a:r>
            <a:r>
              <a:rPr lang="en-US" dirty="0"/>
              <a:t> </a:t>
            </a:r>
            <a:r>
              <a:rPr lang="en-US" dirty="0" err="1"/>
              <a:t>chiari</a:t>
            </a:r>
            <a:r>
              <a:rPr lang="en-US" dirty="0"/>
              <a:t> syndrome?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C3D1AD-C8E9-95EE-A9D8-FFD6B128B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54407A-AF60-3733-0C2F-9D29FFA6D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Asians – slight male predominance</a:t>
            </a:r>
          </a:p>
          <a:p>
            <a:r>
              <a:rPr lang="en-US" dirty="0"/>
              <a:t>Pure IVC obstruction or combined IVC and hepatic vein obstruction</a:t>
            </a:r>
          </a:p>
          <a:p>
            <a:r>
              <a:rPr lang="en-US" dirty="0"/>
              <a:t>Chronic </a:t>
            </a:r>
            <a:r>
              <a:rPr lang="en-US" dirty="0" err="1"/>
              <a:t>budd</a:t>
            </a:r>
            <a:r>
              <a:rPr lang="en-US" dirty="0"/>
              <a:t> </a:t>
            </a:r>
            <a:r>
              <a:rPr lang="en-US" dirty="0" err="1"/>
              <a:t>chiari</a:t>
            </a:r>
            <a:r>
              <a:rPr lang="en-US" dirty="0"/>
              <a:t> can present as cirrhosis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CBBF6B-9E2C-AAE4-5388-507BC3F9D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against</a:t>
            </a:r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FD6CBF-8C1D-89D3-4567-D8529599D3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 acute </a:t>
            </a:r>
            <a:r>
              <a:rPr lang="en-US" dirty="0" err="1"/>
              <a:t>budd</a:t>
            </a:r>
            <a:r>
              <a:rPr lang="en-US" dirty="0"/>
              <a:t> </a:t>
            </a:r>
            <a:r>
              <a:rPr lang="en-US" dirty="0" err="1"/>
              <a:t>chiari</a:t>
            </a:r>
            <a:r>
              <a:rPr lang="en-US" dirty="0"/>
              <a:t> – only minimal ascites</a:t>
            </a:r>
          </a:p>
          <a:p>
            <a:r>
              <a:rPr lang="en-US" dirty="0"/>
              <a:t>Chronic </a:t>
            </a:r>
            <a:r>
              <a:rPr lang="en-US" dirty="0" err="1"/>
              <a:t>budd</a:t>
            </a:r>
            <a:r>
              <a:rPr lang="en-US" dirty="0"/>
              <a:t> </a:t>
            </a:r>
            <a:r>
              <a:rPr lang="en-US" dirty="0" err="1"/>
              <a:t>chiari</a:t>
            </a:r>
            <a:r>
              <a:rPr lang="en-US" dirty="0"/>
              <a:t> – caudate hypertrophy and atrophy of all other lobes</a:t>
            </a:r>
          </a:p>
          <a:p>
            <a:r>
              <a:rPr lang="en-US" dirty="0"/>
              <a:t>All 3 hepatic veins </a:t>
            </a:r>
            <a:r>
              <a:rPr lang="en-US" dirty="0" err="1"/>
              <a:t>visulaised</a:t>
            </a:r>
            <a:endParaRPr lang="en-US" dirty="0"/>
          </a:p>
          <a:p>
            <a:r>
              <a:rPr lang="en-US" dirty="0"/>
              <a:t>Confluence with IVC visualized</a:t>
            </a:r>
          </a:p>
          <a:p>
            <a:r>
              <a:rPr lang="en-US" dirty="0"/>
              <a:t>No splenomegaly</a:t>
            </a:r>
          </a:p>
          <a:p>
            <a:r>
              <a:rPr lang="en-US" dirty="0"/>
              <a:t>Portal vein 9mm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004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CAEC9E-19AE-F375-6A98-662FB538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ADFCEF-B4B7-E106-CD16-C1B249AE3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82" y="264695"/>
            <a:ext cx="8595360" cy="644652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1F19994-7BAD-4AEC-3E21-D5DBAEFDBBC1}"/>
              </a:ext>
            </a:extLst>
          </p:cNvPr>
          <p:cNvSpPr/>
          <p:nvPr/>
        </p:nvSpPr>
        <p:spPr>
          <a:xfrm rot="10800000">
            <a:off x="8406064" y="3843132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11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16A0-C6A9-FEEF-E125-6CDD197E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cirrhosis explain the presentation ?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95088-A882-854B-93A3-6C42A92C8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DC5546-DDFC-05E0-5104-5E89B3CE98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Usg</a:t>
            </a:r>
            <a:r>
              <a:rPr lang="en-US" dirty="0"/>
              <a:t> – liver smaller in size, coarse </a:t>
            </a:r>
            <a:r>
              <a:rPr lang="en-US" dirty="0" err="1"/>
              <a:t>echos</a:t>
            </a:r>
            <a:r>
              <a:rPr lang="en-US" dirty="0"/>
              <a:t>, gross ascites</a:t>
            </a:r>
          </a:p>
          <a:p>
            <a:r>
              <a:rPr lang="en-US" dirty="0"/>
              <a:t>Reformed alcoholic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A909EE-E9A8-E9E8-AC24-F6942782B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against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050F85-AE40-BA86-3982-00C49371B3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LFT – normal</a:t>
            </a:r>
          </a:p>
          <a:p>
            <a:r>
              <a:rPr lang="en-US" dirty="0"/>
              <a:t>Only hypoalbuminemia</a:t>
            </a:r>
          </a:p>
          <a:p>
            <a:r>
              <a:rPr lang="en-US" dirty="0"/>
              <a:t>No AG reversal</a:t>
            </a:r>
          </a:p>
          <a:p>
            <a:r>
              <a:rPr lang="en-US" dirty="0"/>
              <a:t>No splenomegaly</a:t>
            </a:r>
          </a:p>
          <a:p>
            <a:r>
              <a:rPr lang="en-US" dirty="0"/>
              <a:t>Portal vein diameter –  9mm</a:t>
            </a:r>
          </a:p>
          <a:p>
            <a:r>
              <a:rPr lang="en-US" dirty="0"/>
              <a:t>Renal vein thrombosis uncommon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421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9128-A08E-F9F7-4DF1-D7191DE6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E83AB6-58C6-E06E-9D6B-0158791C0D8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2635438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B2464CBA-401B-819C-6FB9-C3F84CC7FC8D}"/>
              </a:ext>
            </a:extLst>
          </p:cNvPr>
          <p:cNvSpPr/>
          <p:nvPr/>
        </p:nvSpPr>
        <p:spPr>
          <a:xfrm>
            <a:off x="1757680" y="1388555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A8895-2B65-CAD1-E602-80646307D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49" y="1367132"/>
            <a:ext cx="524301" cy="999831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BD885EF2-C438-9F2C-3EF7-4F7E0772661C}"/>
              </a:ext>
            </a:extLst>
          </p:cNvPr>
          <p:cNvSpPr/>
          <p:nvPr/>
        </p:nvSpPr>
        <p:spPr>
          <a:xfrm>
            <a:off x="5928867" y="5791200"/>
            <a:ext cx="484632" cy="97840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8022B-FB37-0C95-6620-566720E17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6889" y="5791200"/>
            <a:ext cx="51820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8577-8987-4445-B9ED-6D74A9F4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CE877-437D-0B9E-5E58-9ED1490859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72088"/>
            <a:ext cx="10363826" cy="4487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Minimal change disease</a:t>
            </a:r>
          </a:p>
          <a:p>
            <a:endParaRPr lang="en-US" dirty="0"/>
          </a:p>
          <a:p>
            <a:r>
              <a:rPr lang="en-US" dirty="0"/>
              <a:t>Focal segmental glomerulosclerosis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Membranous glomerulonephritis</a:t>
            </a:r>
          </a:p>
          <a:p>
            <a:endParaRPr lang="en-US" dirty="0"/>
          </a:p>
          <a:p>
            <a:r>
              <a:rPr lang="en-US" dirty="0"/>
              <a:t>Diabetic nephropathy</a:t>
            </a:r>
          </a:p>
          <a:p>
            <a:endParaRPr lang="en-US" dirty="0"/>
          </a:p>
          <a:p>
            <a:r>
              <a:rPr lang="en-US" dirty="0"/>
              <a:t>Glomerular deposition disease- light chain deposition, monoclonal plasma cell disorders, renal amyloidosis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2C76702D-B5F2-1E2F-0C74-CFA6BF617661}"/>
              </a:ext>
            </a:extLst>
          </p:cNvPr>
          <p:cNvSpPr/>
          <p:nvPr/>
        </p:nvSpPr>
        <p:spPr>
          <a:xfrm>
            <a:off x="3942080" y="36883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B3C5A-0E07-5918-0E98-5106F084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97" y="5141281"/>
            <a:ext cx="6462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4137-C901-7FC0-16A7-0C4A8852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7" y="90805"/>
            <a:ext cx="10515600" cy="1325563"/>
          </a:xfrm>
        </p:spPr>
        <p:txBody>
          <a:bodyPr/>
          <a:lstStyle/>
          <a:p>
            <a:r>
              <a:rPr lang="en-US" dirty="0"/>
              <a:t>Thyroid profile in nephrotic syndrome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382F-CA88-56B3-0576-D0D31FFD6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6040"/>
            <a:ext cx="10363826" cy="4185919"/>
          </a:xfrm>
          <a:ln>
            <a:noFill/>
          </a:ln>
        </p:spPr>
        <p:txBody>
          <a:bodyPr/>
          <a:lstStyle/>
          <a:p>
            <a:r>
              <a:rPr lang="en-US" dirty="0"/>
              <a:t>Urinary loss of TBG, transthyretin, albumin leads to low total T4 and T3 levels</a:t>
            </a:r>
          </a:p>
          <a:p>
            <a:r>
              <a:rPr lang="en-US" dirty="0"/>
              <a:t>Free T4 and free T3 levels are more reliable</a:t>
            </a:r>
          </a:p>
          <a:p>
            <a:r>
              <a:rPr lang="en-US" dirty="0"/>
              <a:t>In patients on steroids – TSH and T3 are decreased.</a:t>
            </a:r>
          </a:p>
          <a:p>
            <a:r>
              <a:rPr lang="en-US" dirty="0"/>
              <a:t>Our patient has marked elevation of TSH and normal free T4 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EFBD1-5DF0-26F3-93CE-4C6F3F5E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3941068"/>
            <a:ext cx="4943190" cy="25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0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5EEA-AD46-52C2-6E76-C2581E27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Hypochromic microcytic anemia in a 60 year old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4113-3CF7-8F63-ADE9-E82C67935C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 expect a rise in hematocrit in nephrotic syndrome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Nutritional</a:t>
            </a:r>
          </a:p>
          <a:p>
            <a:r>
              <a:rPr lang="en-US" dirty="0"/>
              <a:t>GI malignancy </a:t>
            </a:r>
          </a:p>
          <a:p>
            <a:r>
              <a:rPr lang="en-US" dirty="0"/>
              <a:t>CECT abdomen, stool occult blood, endoscopy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459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545</Words>
  <Application>Microsoft Office PowerPoint</Application>
  <PresentationFormat>Widescreen</PresentationFormat>
  <Paragraphs>108</Paragraphs>
  <Slides>18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Clinicopathological conference</vt:lpstr>
      <vt:lpstr>Initial impressions</vt:lpstr>
      <vt:lpstr>Can it be budd chiari syndrome?</vt:lpstr>
      <vt:lpstr>PowerPoint Presentation</vt:lpstr>
      <vt:lpstr>Can cirrhosis explain the presentation ?</vt:lpstr>
      <vt:lpstr>PowerPoint Presentation</vt:lpstr>
      <vt:lpstr>PowerPoint Presentation</vt:lpstr>
      <vt:lpstr>Thyroid profile in nephrotic syndrome</vt:lpstr>
      <vt:lpstr>Hypochromic microcytic anemia in a 60 year old</vt:lpstr>
      <vt:lpstr>Renal vein thrombosis</vt:lpstr>
      <vt:lpstr>Minimal change disease</vt:lpstr>
      <vt:lpstr>FSGS</vt:lpstr>
      <vt:lpstr>Secondary FSGS</vt:lpstr>
      <vt:lpstr>Membranous glomerulonephritis</vt:lpstr>
      <vt:lpstr>Secondary membranous glomerulonephritis</vt:lpstr>
      <vt:lpstr>Most likely diagnosis</vt:lpstr>
      <vt:lpstr>Further investigations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Clinicopathological conference</dc:title>
  <dc:creator>vignesh chenthil</dc:creator>
  <cp:lastModifiedBy>vignesh chenthil</cp:lastModifiedBy>
  <cp:revision>4</cp:revision>
  <dcterms:created xsi:type="dcterms:W3CDTF">2022-10-30T09:36:05Z</dcterms:created>
  <dcterms:modified xsi:type="dcterms:W3CDTF">2022-10-31T05:54:59Z</dcterms:modified>
</cp:coreProperties>
</file>