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62" r:id="rId1"/>
  </p:sldMasterIdLst>
  <p:notesMasterIdLst>
    <p:notesMasterId r:id="rId15"/>
  </p:notesMasterIdLst>
  <p:sldIdLst>
    <p:sldId id="256" r:id="rId2"/>
    <p:sldId id="257" r:id="rId3"/>
    <p:sldId id="270" r:id="rId4"/>
    <p:sldId id="258" r:id="rId5"/>
    <p:sldId id="259" r:id="rId6"/>
    <p:sldId id="263" r:id="rId7"/>
    <p:sldId id="262" r:id="rId8"/>
    <p:sldId id="275" r:id="rId9"/>
    <p:sldId id="266" r:id="rId10"/>
    <p:sldId id="261" r:id="rId11"/>
    <p:sldId id="272" r:id="rId12"/>
    <p:sldId id="273" r:id="rId13"/>
    <p:sldId id="264" r:id="rId14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11B4C-403F-4041-B5D6-A5B3CE5A5B5C}" type="datetimeFigureOut">
              <a:rPr lang="en-IN" smtClean="0"/>
              <a:t>19-08-2026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2E56-4793-4D02-B9D0-D07B91E64C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068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72E56-4793-4D02-B9D0-D07B91E64C61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414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83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94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32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0906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2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293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13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070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18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508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9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38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1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76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39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94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6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1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3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  <p:sldLayoutId id="2147483879" r:id="rId17"/>
    <p:sldLayoutId id="2147483880" r:id="rId18"/>
    <p:sldLayoutId id="2147483881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9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8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18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FAD-7052-693E-D031-486BCBF47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9112" y="-1235422"/>
            <a:ext cx="11819324" cy="2470844"/>
          </a:xfrm>
        </p:spPr>
        <p:txBody>
          <a:bodyPr>
            <a:normAutofit/>
          </a:bodyPr>
          <a:lstStyle/>
          <a:p>
            <a:r>
              <a:rPr lang="en-IN" sz="4000" b="1" dirty="0"/>
              <a:t>CASE DISCUSSION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9857A-6435-3CB5-519C-B9CE26F75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0142" y="1986749"/>
            <a:ext cx="5570070" cy="4223657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IN" sz="1800" b="1" dirty="0">
                <a:solidFill>
                  <a:schemeClr val="tx1"/>
                </a:solidFill>
              </a:rPr>
              <a:t>PROF&amp;HOD:DR.S.PEER MOHAMED MD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ASSOCIATE PROF . </a:t>
            </a:r>
            <a:r>
              <a:rPr lang="en-IN" sz="1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Dr.K</a:t>
            </a:r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.MURALIDHARAN MD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Assistant </a:t>
            </a:r>
            <a:r>
              <a:rPr lang="en-IN" sz="1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Proff</a:t>
            </a:r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DR.V.MANIKANDAN MD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 . R. JAGATHEESH MD 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DR.D.VASANTHA KALYANI MD
                  DR.M.SURESH KUMAR,MD
                    DR.M.SATHEESH KUMAR MD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PRESENTOR :DR.NANDIKURALI MAHALAXMI </a:t>
            </a:r>
          </a:p>
          <a:p>
            <a:r>
              <a:rPr lang="en-I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
                     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en-IN" sz="1600" b="1" dirty="0"/>
          </a:p>
        </p:txBody>
      </p:sp>
    </p:spTree>
    <p:extLst>
      <p:ext uri="{BB962C8B-B14F-4D97-AF65-F5344CB8AC3E}">
        <p14:creationId xmlns:p14="http://schemas.microsoft.com/office/powerpoint/2010/main" val="243791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6A2733-9FBD-DA34-1395-FA512EB9E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73284" y="-270251"/>
            <a:ext cx="10364451" cy="1764126"/>
          </a:xfrm>
        </p:spPr>
        <p:txBody>
          <a:bodyPr/>
          <a:lstStyle/>
          <a:p>
            <a:r>
              <a:rPr lang="en-IN" dirty="0"/>
              <a:t>Investigations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FC4CA9-0AFA-E9BD-00A4-31C1AC3CE8E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88161261"/>
              </p:ext>
            </p:extLst>
          </p:nvPr>
        </p:nvGraphicFramePr>
        <p:xfrm>
          <a:off x="4444451" y="5149656"/>
          <a:ext cx="2106186" cy="161560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53093">
                  <a:extLst>
                    <a:ext uri="{9D8B030D-6E8A-4147-A177-3AD203B41FA5}">
                      <a16:colId xmlns:a16="http://schemas.microsoft.com/office/drawing/2014/main" val="3548215546"/>
                    </a:ext>
                  </a:extLst>
                </a:gridCol>
                <a:gridCol w="1053093">
                  <a:extLst>
                    <a:ext uri="{9D8B030D-6E8A-4147-A177-3AD203B41FA5}">
                      <a16:colId xmlns:a16="http://schemas.microsoft.com/office/drawing/2014/main" val="3391016067"/>
                    </a:ext>
                  </a:extLst>
                </a:gridCol>
              </a:tblGrid>
              <a:tr h="807803">
                <a:tc>
                  <a:txBody>
                    <a:bodyPr/>
                    <a:lstStyle/>
                    <a:p>
                      <a:r>
                        <a:rPr lang="en-IN" dirty="0"/>
                        <a:t>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937066"/>
                  </a:ext>
                </a:extLst>
              </a:tr>
              <a:tr h="807803">
                <a:tc>
                  <a:txBody>
                    <a:bodyPr/>
                    <a:lstStyle/>
                    <a:p>
                      <a:r>
                        <a:rPr lang="en-IN" dirty="0"/>
                        <a:t>CKMB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87820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3D65CE-4F6C-72A8-CE99-AA6571CB7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258367"/>
              </p:ext>
            </p:extLst>
          </p:nvPr>
        </p:nvGraphicFramePr>
        <p:xfrm>
          <a:off x="494764" y="1207061"/>
          <a:ext cx="3927824" cy="1097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63912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1963912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/>
                        <a:t>RBS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126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Urea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</a:tbl>
          </a:graphicData>
        </a:graphic>
      </p:graphicFrame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7BD0077-23F3-AFEA-E61B-DFCBFA8A2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1410" y="2249485"/>
            <a:ext cx="4878389" cy="4061667"/>
          </a:xfrm>
        </p:spPr>
        <p:txBody>
          <a:bodyPr/>
          <a:lstStyle/>
          <a:p>
            <a:r>
              <a:rPr lang="en-IN" dirty="0" err="1"/>
              <a:t>Sr</a:t>
            </a:r>
            <a:r>
              <a:rPr lang="en-IN" dirty="0"/>
              <a:t> electrolytes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Urine electrolytes 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F4E4261-2BF2-BD00-1626-51B705E24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724782"/>
              </p:ext>
            </p:extLst>
          </p:nvPr>
        </p:nvGraphicFramePr>
        <p:xfrm>
          <a:off x="610572" y="5221271"/>
          <a:ext cx="3731572" cy="14723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65786">
                  <a:extLst>
                    <a:ext uri="{9D8B030D-6E8A-4147-A177-3AD203B41FA5}">
                      <a16:colId xmlns:a16="http://schemas.microsoft.com/office/drawing/2014/main" val="3435662230"/>
                    </a:ext>
                  </a:extLst>
                </a:gridCol>
                <a:gridCol w="1865786">
                  <a:extLst>
                    <a:ext uri="{9D8B030D-6E8A-4147-A177-3AD203B41FA5}">
                      <a16:colId xmlns:a16="http://schemas.microsoft.com/office/drawing/2014/main" val="3247536876"/>
                    </a:ext>
                  </a:extLst>
                </a:gridCol>
              </a:tblGrid>
              <a:tr h="736188">
                <a:tc>
                  <a:txBody>
                    <a:bodyPr/>
                    <a:lstStyle/>
                    <a:p>
                      <a:r>
                        <a:rPr lang="en-US" dirty="0"/>
                        <a:t>sodium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233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671910"/>
                  </a:ext>
                </a:extLst>
              </a:tr>
              <a:tr h="736188">
                <a:tc>
                  <a:txBody>
                    <a:bodyPr/>
                    <a:lstStyle/>
                    <a:p>
                      <a:r>
                        <a:rPr lang="en-US" dirty="0"/>
                        <a:t>potassium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34.3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8101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518DA54D-E5A5-61A0-3691-977294250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82365"/>
              </p:ext>
            </p:extLst>
          </p:nvPr>
        </p:nvGraphicFramePr>
        <p:xfrm>
          <a:off x="6096000" y="2546937"/>
          <a:ext cx="4308580" cy="17641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54290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2154290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588042">
                <a:tc>
                  <a:txBody>
                    <a:bodyPr/>
                    <a:lstStyle/>
                    <a:p>
                      <a:r>
                        <a:rPr lang="en-IN" b="0" dirty="0" err="1"/>
                        <a:t>Sr.osm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267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588042">
                <a:tc>
                  <a:txBody>
                    <a:bodyPr/>
                    <a:lstStyle/>
                    <a:p>
                      <a:r>
                        <a:rPr lang="en-IN" dirty="0" err="1"/>
                        <a:t>Urine.osm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588042">
                <a:tc>
                  <a:txBody>
                    <a:bodyPr/>
                    <a:lstStyle/>
                    <a:p>
                      <a:r>
                        <a:rPr lang="en-IN" dirty="0"/>
                        <a:t>TTKG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54B146B7-9068-A652-C7B8-A61675E0C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567257"/>
              </p:ext>
            </p:extLst>
          </p:nvPr>
        </p:nvGraphicFramePr>
        <p:xfrm>
          <a:off x="494764" y="2792979"/>
          <a:ext cx="3927824" cy="16178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63912">
                  <a:extLst>
                    <a:ext uri="{9D8B030D-6E8A-4147-A177-3AD203B41FA5}">
                      <a16:colId xmlns:a16="http://schemas.microsoft.com/office/drawing/2014/main" val="3435662230"/>
                    </a:ext>
                  </a:extLst>
                </a:gridCol>
                <a:gridCol w="1963912">
                  <a:extLst>
                    <a:ext uri="{9D8B030D-6E8A-4147-A177-3AD203B41FA5}">
                      <a16:colId xmlns:a16="http://schemas.microsoft.com/office/drawing/2014/main" val="3247536876"/>
                    </a:ext>
                  </a:extLst>
                </a:gridCol>
              </a:tblGrid>
              <a:tr h="808913">
                <a:tc>
                  <a:txBody>
                    <a:bodyPr/>
                    <a:lstStyle/>
                    <a:p>
                      <a:r>
                        <a:rPr lang="en-IN" b="0" dirty="0"/>
                        <a:t>Calcium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7.7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671910"/>
                  </a:ext>
                </a:extLst>
              </a:tr>
              <a:tr h="808913">
                <a:tc>
                  <a:txBody>
                    <a:bodyPr/>
                    <a:lstStyle/>
                    <a:p>
                      <a:r>
                        <a:rPr lang="en-IN" dirty="0"/>
                        <a:t>Phosphorus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81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CB02CC-9519-5DC6-F73F-4405B455D9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09129"/>
              </p:ext>
            </p:extLst>
          </p:nvPr>
        </p:nvGraphicFramePr>
        <p:xfrm>
          <a:off x="6652944" y="4778783"/>
          <a:ext cx="3514164" cy="191486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57082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1757082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478716">
                <a:tc>
                  <a:txBody>
                    <a:bodyPr/>
                    <a:lstStyle/>
                    <a:p>
                      <a:r>
                        <a:rPr lang="en-IN" b="0" dirty="0" err="1"/>
                        <a:t>Sr</a:t>
                      </a:r>
                      <a:r>
                        <a:rPr lang="en-IN" b="0" dirty="0"/>
                        <a:t> cholesterol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228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478716">
                <a:tc>
                  <a:txBody>
                    <a:bodyPr/>
                    <a:lstStyle/>
                    <a:p>
                      <a:r>
                        <a:rPr lang="en-IN" dirty="0" err="1"/>
                        <a:t>Sr</a:t>
                      </a:r>
                      <a:r>
                        <a:rPr lang="en-IN" dirty="0"/>
                        <a:t> HDL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478716">
                <a:tc>
                  <a:txBody>
                    <a:bodyPr/>
                    <a:lstStyle/>
                    <a:p>
                      <a:r>
                        <a:rPr lang="en-IN" dirty="0" err="1"/>
                        <a:t>Sr</a:t>
                      </a:r>
                      <a:r>
                        <a:rPr lang="en-IN" dirty="0"/>
                        <a:t> LDL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  <a:tr h="478716">
                <a:tc>
                  <a:txBody>
                    <a:bodyPr/>
                    <a:lstStyle/>
                    <a:p>
                      <a:r>
                        <a:rPr lang="en-IN" dirty="0" err="1"/>
                        <a:t>Sr</a:t>
                      </a:r>
                      <a:r>
                        <a:rPr lang="en-IN" dirty="0"/>
                        <a:t> TGL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7826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54CB42-80C4-699D-316E-C06467AA7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01920"/>
              </p:ext>
            </p:extLst>
          </p:nvPr>
        </p:nvGraphicFramePr>
        <p:xfrm>
          <a:off x="6158527" y="415465"/>
          <a:ext cx="4308580" cy="17641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154290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2154290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588042">
                <a:tc>
                  <a:txBody>
                    <a:bodyPr/>
                    <a:lstStyle/>
                    <a:p>
                      <a:r>
                        <a:rPr lang="en-IN" b="0" dirty="0"/>
                        <a:t>Urine calcium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9.78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588042">
                <a:tc>
                  <a:txBody>
                    <a:bodyPr/>
                    <a:lstStyle/>
                    <a:p>
                      <a:r>
                        <a:rPr lang="en-IN" dirty="0"/>
                        <a:t>Urine 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588042">
                <a:tc>
                  <a:txBody>
                    <a:bodyPr/>
                    <a:lstStyle/>
                    <a:p>
                      <a:r>
                        <a:rPr lang="en-IN" dirty="0"/>
                        <a:t>Urine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38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5E08-D798-F39C-C0F9-691D5967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93990" y="176258"/>
            <a:ext cx="10364451" cy="1596177"/>
          </a:xfrm>
        </p:spPr>
        <p:txBody>
          <a:bodyPr/>
          <a:lstStyle/>
          <a:p>
            <a:r>
              <a:rPr lang="en-IN" b="1" dirty="0"/>
              <a:t>Neuro medicine Opinion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E3F95-1675-1091-332D-E7EF06091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75" y="1530387"/>
            <a:ext cx="10364452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Impression:</a:t>
            </a:r>
            <a:r>
              <a:rPr lang="en-IN" i="1" dirty="0"/>
              <a:t> </a:t>
            </a:r>
          </a:p>
          <a:p>
            <a:pPr marL="0" indent="0">
              <a:buNone/>
            </a:pPr>
            <a:r>
              <a:rPr lang="en-IN" dirty="0"/>
              <a:t>Acute flaccid </a:t>
            </a:r>
            <a:r>
              <a:rPr lang="en-IN" dirty="0" err="1"/>
              <a:t>quadriperesis</a:t>
            </a:r>
            <a:r>
              <a:rPr lang="en-IN" dirty="0"/>
              <a:t>/</a:t>
            </a:r>
            <a:r>
              <a:rPr lang="en-IN" dirty="0" err="1"/>
              <a:t>Hypokalemic</a:t>
            </a:r>
            <a:r>
              <a:rPr lang="en-IN" dirty="0"/>
              <a:t> periodic paralysis ? T/o Ro </a:t>
            </a:r>
            <a:r>
              <a:rPr lang="en-IN" dirty="0" err="1"/>
              <a:t>gbs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Rx :
ADEQUATE HYDRATION 
INJ KCL 40 </a:t>
            </a:r>
            <a:r>
              <a:rPr lang="en-IN" dirty="0" err="1"/>
              <a:t>meq</a:t>
            </a:r>
            <a:r>
              <a:rPr lang="en-IN" dirty="0"/>
              <a:t> in 250 ml NS OVER 4 HRS 
INJ VIT B12 1000 </a:t>
            </a:r>
            <a:r>
              <a:rPr lang="en-IN" dirty="0" err="1"/>
              <a:t>microgm</a:t>
            </a:r>
            <a:r>
              <a:rPr lang="en-IN" dirty="0"/>
              <a:t> in 100 ml NS IV OD
INJ THIAMINE 300 mg IV OD</a:t>
            </a:r>
          </a:p>
        </p:txBody>
      </p:sp>
    </p:spTree>
    <p:extLst>
      <p:ext uri="{BB962C8B-B14F-4D97-AF65-F5344CB8AC3E}">
        <p14:creationId xmlns:p14="http://schemas.microsoft.com/office/powerpoint/2010/main" val="241761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A24A4-0AD9-F753-928B-B638E41B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39448" y="312065"/>
            <a:ext cx="10364451" cy="1509470"/>
          </a:xfrm>
        </p:spPr>
        <p:txBody>
          <a:bodyPr/>
          <a:lstStyle/>
          <a:p>
            <a:r>
              <a:rPr lang="en-IN" b="1" dirty="0" err="1"/>
              <a:t>Ncs</a:t>
            </a:r>
            <a:r>
              <a:rPr lang="en-IN" b="1" dirty="0"/>
              <a:t> report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05184-67D1-60B8-2873-15F9DF8D9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2367093"/>
            <a:ext cx="10364452" cy="3424107"/>
          </a:xfrm>
        </p:spPr>
        <p:txBody>
          <a:bodyPr/>
          <a:lstStyle/>
          <a:p>
            <a:r>
              <a:rPr lang="en-IN" dirty="0"/>
              <a:t>Impression
Bilateral (B/L) peroneal motor axonal neuropathy
Bilateral (B/L) upper limb (UL) and lower limb (LL) sensory axonal neuropathy
Bilateral (B/L) sural nerves not </a:t>
            </a:r>
            <a:r>
              <a:rPr lang="en-IN" dirty="0" err="1"/>
              <a:t>stimulatable</a:t>
            </a:r>
            <a:r>
              <a:rPr lang="en-IN" dirty="0"/>
              <a:t>
Bilateral (B/L) peroneal F-wave absent
Clinical correlation is advised.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342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466DF-53F5-C871-F233-65FFFC956A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DISCUSS…</a:t>
            </a:r>
            <a:endParaRPr lang="en-IN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CAA0A66-6897-4EE1-B7A5-E72C318A2F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66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C23A-0C82-995A-EA3E-F85899BF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93" y="-116973"/>
            <a:ext cx="9893526" cy="1280890"/>
          </a:xfrm>
        </p:spPr>
        <p:txBody>
          <a:bodyPr/>
          <a:lstStyle/>
          <a:p>
            <a:r>
              <a:rPr lang="en-US" dirty="0"/>
              <a:t>Chief complaints: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82A0-3D27-F3FA-FC8E-779A40271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05" y="1296895"/>
            <a:ext cx="11462872" cy="5372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/>
              <a:t>60</a:t>
            </a:r>
            <a:r>
              <a:rPr lang="en-US" b="1" dirty="0"/>
              <a:t>/M came to GRH from </a:t>
            </a:r>
            <a:r>
              <a:rPr lang="en-US" b="1" dirty="0" err="1"/>
              <a:t>vadipatti</a:t>
            </a:r>
            <a:r>
              <a:rPr lang="en-US" b="1" dirty="0"/>
              <a:t> </a:t>
            </a:r>
            <a:r>
              <a:rPr lang="en-US" b="1" dirty="0" err="1"/>
              <a:t>gh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	C/o</a:t>
            </a:r>
            <a:r>
              <a:rPr lang="en-IN" b="1" dirty="0"/>
              <a:t> difficulty in using both lower limbs  </a:t>
            </a:r>
            <a:r>
              <a:rPr lang="en-US" b="1" dirty="0"/>
              <a:t>for past </a:t>
            </a:r>
            <a:r>
              <a:rPr lang="en-IN" b="1" dirty="0"/>
              <a:t>3 </a:t>
            </a:r>
            <a:r>
              <a:rPr lang="en-US" b="1" dirty="0"/>
              <a:t>days</a:t>
            </a:r>
          </a:p>
          <a:p>
            <a:pPr marL="0" indent="0">
              <a:buNone/>
            </a:pPr>
            <a:r>
              <a:rPr lang="en-US" b="1" dirty="0"/>
              <a:t>H/o presenting illness</a:t>
            </a:r>
          </a:p>
          <a:p>
            <a:pPr marL="0" indent="0">
              <a:buNone/>
            </a:pPr>
            <a:r>
              <a:rPr lang="en-IN" b="1" dirty="0"/>
              <a:t>The patient was apparently normal 3 days back then he Developed </a:t>
            </a:r>
          </a:p>
          <a:p>
            <a:pPr marL="0" indent="0">
              <a:buNone/>
            </a:pPr>
            <a:r>
              <a:rPr lang="en-IN" b="1" dirty="0"/>
              <a:t>H/o difficulty in using both lower limbs since past 3 days</a:t>
            </a:r>
          </a:p>
          <a:p>
            <a:pPr marL="0" indent="0">
              <a:buNone/>
            </a:pPr>
            <a:r>
              <a:rPr lang="en-IN" b="1" dirty="0"/>
              <a:t>      Insidious in onset </a:t>
            </a:r>
          </a:p>
          <a:p>
            <a:pPr marL="0" indent="0">
              <a:buNone/>
            </a:pPr>
            <a:r>
              <a:rPr lang="en-IN" b="1" dirty="0"/>
              <a:t>      Progressive in nature </a:t>
            </a:r>
          </a:p>
          <a:p>
            <a:pPr marL="0" indent="0">
              <a:buNone/>
            </a:pPr>
            <a:r>
              <a:rPr lang="en-IN" b="1" dirty="0"/>
              <a:t>      Difficulty to stand from squatting position </a:t>
            </a:r>
          </a:p>
          <a:p>
            <a:pPr marL="0" indent="0">
              <a:buNone/>
            </a:pPr>
            <a:r>
              <a:rPr lang="en-IN" b="1" dirty="0"/>
              <a:t>      Difficulty to wear slippers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259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CBF5F-6C2B-CC69-BEAD-3A8625F0B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94" y="1016001"/>
            <a:ext cx="11199905" cy="44703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N" b="1" dirty="0"/>
              <a:t>H/o difficulty in walking </a:t>
            </a:r>
          </a:p>
          <a:p>
            <a:pPr marL="0" indent="0">
              <a:buNone/>
            </a:pPr>
            <a:r>
              <a:rPr lang="en-IN" b="1" dirty="0"/>
              <a:t>H/o giddiness on standing up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No h/o</a:t>
            </a:r>
            <a:r>
              <a:rPr lang="en-IN" b="1" dirty="0"/>
              <a:t> vomiting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No h/o</a:t>
            </a:r>
            <a:r>
              <a:rPr lang="en-IN" b="1" dirty="0"/>
              <a:t> loose stools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No h/o</a:t>
            </a:r>
            <a:r>
              <a:rPr lang="en-IN" b="1" dirty="0"/>
              <a:t> difficulty in swallowing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No h/o </a:t>
            </a:r>
            <a:r>
              <a:rPr lang="en-IN" b="1" dirty="0"/>
              <a:t>neck muscles </a:t>
            </a:r>
            <a:r>
              <a:rPr lang="en-IN" b="1" dirty="0" err="1"/>
              <a:t>weaknes</a:t>
            </a:r>
            <a:endParaRPr lang="en-IN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PAST HISTORY</a:t>
            </a:r>
            <a:r>
              <a:rPr lang="en-IN" b="1" dirty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Pt is a not a k/c/o SHTN/T2DM/Hypothyroidism</a:t>
            </a:r>
            <a:endParaRPr lang="en-IN" b="1" dirty="0"/>
          </a:p>
          <a:p>
            <a:pPr marL="0" indent="0">
              <a:buNone/>
            </a:pPr>
            <a:r>
              <a:rPr lang="en-IN" b="1" dirty="0"/>
              <a:t>H/0 abdominal surgery 10 </a:t>
            </a:r>
            <a:r>
              <a:rPr lang="en-IN" b="1" dirty="0" err="1"/>
              <a:t>yrs</a:t>
            </a:r>
            <a:r>
              <a:rPr lang="en-IN" b="1" dirty="0"/>
              <a:t> back (records N/A)</a:t>
            </a: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b="1" dirty="0"/>
              <a:t>Personal history :</a:t>
            </a:r>
          </a:p>
          <a:p>
            <a:pPr marL="0" indent="0">
              <a:buNone/>
            </a:pPr>
            <a:r>
              <a:rPr lang="en-IN" b="1" dirty="0"/>
              <a:t>Chronic alcoholic for 10yrs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70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FF084-8F04-D6E5-C30A-56AB4CBDC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5118" y="1413163"/>
            <a:ext cx="4447786" cy="3581401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VITALS:</a:t>
            </a:r>
          </a:p>
          <a:p>
            <a:pPr marL="0" indent="0">
              <a:buNone/>
            </a:pPr>
            <a:r>
              <a:rPr lang="en-US" dirty="0"/>
              <a:t>BP- 120/90 mm hg</a:t>
            </a:r>
          </a:p>
          <a:p>
            <a:pPr marL="0" indent="0">
              <a:buNone/>
            </a:pPr>
            <a:r>
              <a:rPr lang="en-US" dirty="0"/>
              <a:t>PR- 86/ min </a:t>
            </a:r>
          </a:p>
          <a:p>
            <a:pPr marL="0" indent="0">
              <a:buNone/>
            </a:pPr>
            <a:r>
              <a:rPr lang="en-US" dirty="0"/>
              <a:t>Spo2 – 98% at room air</a:t>
            </a:r>
          </a:p>
          <a:p>
            <a:pPr marL="0" indent="0">
              <a:buNone/>
            </a:pPr>
            <a:r>
              <a:rPr lang="en-US" dirty="0"/>
              <a:t>RR – 16/min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09D9AD-7210-1E80-8FBA-BC7CECC2A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494" y="1413163"/>
            <a:ext cx="4447786" cy="379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</a:t>
            </a:r>
            <a:r>
              <a:rPr lang="en-IN" dirty="0"/>
              <a:t>/E</a:t>
            </a:r>
          </a:p>
          <a:p>
            <a:pPr marL="0" indent="0">
              <a:buNone/>
            </a:pPr>
            <a:r>
              <a:rPr lang="en-IN" dirty="0"/>
              <a:t>conscious</a:t>
            </a:r>
          </a:p>
          <a:p>
            <a:pPr marL="0" indent="0">
              <a:buNone/>
            </a:pPr>
            <a:r>
              <a:rPr lang="en-IN" dirty="0"/>
              <a:t>oriented</a:t>
            </a:r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dyspneic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tachypneic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 pallor/icterus/ cyanosis/ clubbing/</a:t>
            </a:r>
          </a:p>
          <a:p>
            <a:pPr marL="0" indent="0">
              <a:buNone/>
            </a:pPr>
            <a:r>
              <a:rPr lang="en-IN" dirty="0"/>
              <a:t> No Pedal </a:t>
            </a:r>
            <a:r>
              <a:rPr lang="en-IN" dirty="0" err="1"/>
              <a:t>edema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0A94D-3354-51DF-10BE-853627730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C22A5-EA1C-40DF-3B82-6E832D23F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56" y="173729"/>
            <a:ext cx="11612909" cy="606575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u="sng" dirty="0"/>
              <a:t>Systemic examination:</a:t>
            </a:r>
          </a:p>
          <a:p>
            <a:pPr marL="0" indent="0">
              <a:buNone/>
            </a:pPr>
            <a:r>
              <a:rPr lang="en-US" dirty="0"/>
              <a:t>CVS: S1 S2 Present</a:t>
            </a:r>
          </a:p>
          <a:p>
            <a:pPr marL="0" indent="0">
              <a:buNone/>
            </a:pPr>
            <a:r>
              <a:rPr lang="en-US" dirty="0"/>
              <a:t>No murmur</a:t>
            </a:r>
          </a:p>
          <a:p>
            <a:pPr marL="0" indent="0">
              <a:buNone/>
            </a:pPr>
            <a:r>
              <a:rPr lang="en-US" dirty="0"/>
              <a:t>RS – BAE present, NVBS</a:t>
            </a:r>
          </a:p>
          <a:p>
            <a:pPr marL="0" indent="0">
              <a:buNone/>
            </a:pPr>
            <a:r>
              <a:rPr lang="en-US" dirty="0"/>
              <a:t>PA  -  </a:t>
            </a:r>
            <a:r>
              <a:rPr lang="en-IN" dirty="0"/>
              <a:t>vertical scar present 3cm lateral to R side of umbilicus </a:t>
            </a:r>
          </a:p>
          <a:p>
            <a:pPr marL="0" indent="0">
              <a:buNone/>
            </a:pPr>
            <a:r>
              <a:rPr lang="en-IN" dirty="0"/>
              <a:t>          </a:t>
            </a:r>
            <a:r>
              <a:rPr lang="en-US" dirty="0"/>
              <a:t>soft, bowel sound present</a:t>
            </a:r>
          </a:p>
          <a:p>
            <a:pPr marL="0" indent="0">
              <a:buNone/>
            </a:pPr>
            <a:r>
              <a:rPr lang="en-US" dirty="0"/>
              <a:t>CNS-  Conscious, oriented , NF</a:t>
            </a:r>
            <a:r>
              <a:rPr lang="en-IN" dirty="0" err="1"/>
              <a:t>nd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Tone:</a:t>
            </a:r>
          </a:p>
          <a:p>
            <a:pPr marL="0" indent="0">
              <a:buNone/>
            </a:pPr>
            <a:r>
              <a:rPr lang="en-IN" dirty="0" err="1"/>
              <a:t>Dtr</a:t>
            </a:r>
            <a:r>
              <a:rPr lang="en-IN" dirty="0"/>
              <a:t>:</a:t>
            </a:r>
          </a:p>
          <a:p>
            <a:pPr marL="0" indent="0">
              <a:buNone/>
            </a:pPr>
            <a:r>
              <a:rPr lang="en-IN" dirty="0"/>
              <a:t>Power:</a:t>
            </a:r>
          </a:p>
          <a:p>
            <a:pPr marL="0" indent="0">
              <a:buNone/>
            </a:pPr>
            <a:r>
              <a:rPr lang="en-IN" dirty="0"/>
              <a:t>Plantar: decreased on both sides</a:t>
            </a:r>
          </a:p>
          <a:p>
            <a:pPr marL="0" indent="0">
              <a:buNone/>
            </a:pPr>
            <a:r>
              <a:rPr lang="en-IN" dirty="0" err="1"/>
              <a:t>B/l</a:t>
            </a:r>
            <a:r>
              <a:rPr lang="en-IN" dirty="0"/>
              <a:t> </a:t>
            </a:r>
            <a:r>
              <a:rPr lang="en-IN" dirty="0" err="1"/>
              <a:t>prtl</a:t>
            </a:r>
            <a:r>
              <a:rPr lang="en-IN" dirty="0"/>
              <a:t> +</a:t>
            </a:r>
          </a:p>
          <a:p>
            <a:pPr marL="0" indent="0">
              <a:buNone/>
            </a:pPr>
            <a:r>
              <a:rPr lang="en-IN" dirty="0"/>
              <a:t>No neck muscle</a:t>
            </a:r>
          </a:p>
          <a:p>
            <a:pPr marL="0" indent="0">
              <a:buNone/>
            </a:pPr>
            <a:r>
              <a:rPr lang="en-IN" dirty="0"/>
              <a:t>No neck. Muscle weakness </a:t>
            </a:r>
          </a:p>
          <a:p>
            <a:pPr marL="0" indent="0">
              <a:buNone/>
            </a:pPr>
            <a:r>
              <a:rPr lang="en-IN" dirty="0" err="1"/>
              <a:t>SBc</a:t>
            </a:r>
            <a:r>
              <a:rPr lang="en-IN" dirty="0"/>
              <a:t>&gt;20</a:t>
            </a:r>
          </a:p>
          <a:p>
            <a:pPr marL="0" indent="0">
              <a:buNone/>
            </a:pPr>
            <a:r>
              <a:rPr lang="en-IN" dirty="0"/>
              <a:t>Decreased sensory response to </a:t>
            </a:r>
            <a:r>
              <a:rPr lang="en-IN" dirty="0" err="1"/>
              <a:t>Touch,pain</a:t>
            </a:r>
            <a:r>
              <a:rPr lang="en-IN" dirty="0"/>
              <a:t>, temperature</a:t>
            </a:r>
          </a:p>
          <a:p>
            <a:pPr marL="0" indent="0">
              <a:buNone/>
            </a:pPr>
            <a:r>
              <a:rPr lang="en-IN" dirty="0"/>
              <a:t>       Vibration below knee and elbow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4DF013-328A-9E95-A5AD-EF6B81FC1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11359"/>
              </p:ext>
            </p:extLst>
          </p:nvPr>
        </p:nvGraphicFramePr>
        <p:xfrm>
          <a:off x="5662093" y="2425570"/>
          <a:ext cx="4931214" cy="21945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65607">
                  <a:extLst>
                    <a:ext uri="{9D8B030D-6E8A-4147-A177-3AD203B41FA5}">
                      <a16:colId xmlns:a16="http://schemas.microsoft.com/office/drawing/2014/main" val="1091348067"/>
                    </a:ext>
                  </a:extLst>
                </a:gridCol>
                <a:gridCol w="2465607">
                  <a:extLst>
                    <a:ext uri="{9D8B030D-6E8A-4147-A177-3AD203B41FA5}">
                      <a16:colId xmlns:a16="http://schemas.microsoft.com/office/drawing/2014/main" val="926329948"/>
                    </a:ext>
                  </a:extLst>
                </a:gridCol>
              </a:tblGrid>
              <a:tr h="246793">
                <a:tc>
                  <a:txBody>
                    <a:bodyPr/>
                    <a:lstStyle/>
                    <a:p>
                      <a:r>
                        <a:rPr lang="en-IN" b="0" dirty="0"/>
                        <a:t>      R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     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855059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r>
                        <a:rPr lang="en-IN" b="0" dirty="0"/>
                        <a:t>Biceps  +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Biceps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099939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r>
                        <a:rPr lang="en-IN" dirty="0"/>
                        <a:t>Triceps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Triceps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13034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r>
                        <a:rPr lang="en-IN" dirty="0"/>
                        <a:t>Supinator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Supinator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233960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r>
                        <a:rPr lang="en-IN" dirty="0"/>
                        <a:t>Knee jerk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Knee jerk 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0140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r>
                        <a:rPr lang="en-IN" dirty="0"/>
                        <a:t>Ankle jerk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Ankle jerk 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5675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D94A59F-1B37-92C9-F622-ED3B1F03B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67224"/>
              </p:ext>
            </p:extLst>
          </p:nvPr>
        </p:nvGraphicFramePr>
        <p:xfrm>
          <a:off x="6442635" y="5410618"/>
          <a:ext cx="2663968" cy="122187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31984">
                  <a:extLst>
                    <a:ext uri="{9D8B030D-6E8A-4147-A177-3AD203B41FA5}">
                      <a16:colId xmlns:a16="http://schemas.microsoft.com/office/drawing/2014/main" val="2369526297"/>
                    </a:ext>
                  </a:extLst>
                </a:gridCol>
                <a:gridCol w="1331984">
                  <a:extLst>
                    <a:ext uri="{9D8B030D-6E8A-4147-A177-3AD203B41FA5}">
                      <a16:colId xmlns:a16="http://schemas.microsoft.com/office/drawing/2014/main" val="3043020005"/>
                    </a:ext>
                  </a:extLst>
                </a:gridCol>
              </a:tblGrid>
              <a:tr h="407291">
                <a:tc>
                  <a:txBody>
                    <a:bodyPr/>
                    <a:lstStyle/>
                    <a:p>
                      <a:r>
                        <a:rPr lang="en-IN" b="0" dirty="0"/>
                        <a:t>      R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     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72609"/>
                  </a:ext>
                </a:extLst>
              </a:tr>
              <a:tr h="407291">
                <a:tc>
                  <a:txBody>
                    <a:bodyPr/>
                    <a:lstStyle/>
                    <a:p>
                      <a:r>
                        <a:rPr lang="en-IN" dirty="0"/>
                        <a:t>Normal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12977"/>
                  </a:ext>
                </a:extLst>
              </a:tr>
              <a:tr h="407291">
                <a:tc>
                  <a:txBody>
                    <a:bodyPr/>
                    <a:lstStyle/>
                    <a:p>
                      <a:r>
                        <a:rPr lang="en-IN" dirty="0"/>
                        <a:t>Normal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Normal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3699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EC9DBA8-3351-44D9-061B-C1AEF2A11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848809"/>
              </p:ext>
            </p:extLst>
          </p:nvPr>
        </p:nvGraphicFramePr>
        <p:xfrm>
          <a:off x="9690970" y="5410618"/>
          <a:ext cx="2214268" cy="132279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07134">
                  <a:extLst>
                    <a:ext uri="{9D8B030D-6E8A-4147-A177-3AD203B41FA5}">
                      <a16:colId xmlns:a16="http://schemas.microsoft.com/office/drawing/2014/main" val="2369526297"/>
                    </a:ext>
                  </a:extLst>
                </a:gridCol>
                <a:gridCol w="1107134">
                  <a:extLst>
                    <a:ext uri="{9D8B030D-6E8A-4147-A177-3AD203B41FA5}">
                      <a16:colId xmlns:a16="http://schemas.microsoft.com/office/drawing/2014/main" val="3043020005"/>
                    </a:ext>
                  </a:extLst>
                </a:gridCol>
              </a:tblGrid>
              <a:tr h="440930">
                <a:tc>
                  <a:txBody>
                    <a:bodyPr/>
                    <a:lstStyle/>
                    <a:p>
                      <a:r>
                        <a:rPr lang="en-IN" b="0" dirty="0"/>
                        <a:t>    R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b="0" dirty="0"/>
                        <a:t>    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72609"/>
                  </a:ext>
                </a:extLst>
              </a:tr>
              <a:tr h="440930">
                <a:tc>
                  <a:txBody>
                    <a:bodyPr/>
                    <a:lstStyle/>
                    <a:p>
                      <a:r>
                        <a:rPr lang="en-IN" dirty="0"/>
                        <a:t>5/5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5/5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12977"/>
                  </a:ext>
                </a:extLst>
              </a:tr>
              <a:tr h="440930">
                <a:tc>
                  <a:txBody>
                    <a:bodyPr/>
                    <a:lstStyle/>
                    <a:p>
                      <a:r>
                        <a:rPr lang="en-IN" dirty="0"/>
                        <a:t>4/5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 4/5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369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000A57F-58C6-D0B9-108C-F3187BE58A5B}"/>
              </a:ext>
            </a:extLst>
          </p:cNvPr>
          <p:cNvSpPr txBox="1"/>
          <p:nvPr/>
        </p:nvSpPr>
        <p:spPr>
          <a:xfrm rot="10800000" flipV="1">
            <a:off x="6038909" y="5870151"/>
            <a:ext cx="4939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b="1" dirty="0"/>
              <a:t>UL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FBDA7B-E92E-008D-9BB0-5193E632478F}"/>
              </a:ext>
            </a:extLst>
          </p:cNvPr>
          <p:cNvSpPr txBox="1"/>
          <p:nvPr/>
        </p:nvSpPr>
        <p:spPr>
          <a:xfrm rot="10800000" flipV="1">
            <a:off x="6106298" y="6301779"/>
            <a:ext cx="1161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b="1" dirty="0"/>
              <a:t>LL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766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4C546-36FC-C9F3-C9AE-4F3C9379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57" y="-182330"/>
            <a:ext cx="10364451" cy="1596177"/>
          </a:xfrm>
        </p:spPr>
        <p:txBody>
          <a:bodyPr/>
          <a:lstStyle/>
          <a:p>
            <a:r>
              <a:rPr lang="en-IN" dirty="0" err="1"/>
              <a:t>Ecg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5CBF2E-B118-CAB3-3428-88D8FD916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8895" y="866807"/>
            <a:ext cx="10753271" cy="575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7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1D6FB5-1D74-DC10-A104-B08D4613D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977" y="2630911"/>
            <a:ext cx="10364451" cy="1596177"/>
          </a:xfrm>
        </p:spPr>
        <p:txBody>
          <a:bodyPr/>
          <a:lstStyle/>
          <a:p>
            <a:r>
              <a:rPr lang="en-IN" b="1" dirty="0"/>
              <a:t>ABG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275A97-0936-A83C-4A1B-3DBB28FC9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694" y="332397"/>
            <a:ext cx="3538071" cy="65171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6BD687-C7CE-D06E-FC06-A3F6DEE0A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713" y="178197"/>
            <a:ext cx="3532715" cy="68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8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7D09-1B40-6871-8043-A748DFB8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8410"/>
            <a:ext cx="3166020" cy="4057402"/>
          </a:xfrm>
        </p:spPr>
        <p:txBody>
          <a:bodyPr/>
          <a:lstStyle/>
          <a:p>
            <a:r>
              <a:rPr lang="en-IN" b="1" dirty="0" err="1"/>
              <a:t>Cbc</a:t>
            </a:r>
            <a:r>
              <a:rPr lang="en-IN" b="1" dirty="0"/>
              <a:t> </a:t>
            </a:r>
            <a:br>
              <a:rPr lang="en-IN" b="1" dirty="0"/>
            </a:br>
            <a:r>
              <a:rPr lang="en-IN" b="1" dirty="0"/>
              <a:t>with complete </a:t>
            </a:r>
            <a:r>
              <a:rPr lang="en-IN" b="1" dirty="0" err="1"/>
              <a:t>heamogram</a:t>
            </a:r>
            <a:r>
              <a:rPr lang="en-IN" b="1" dirty="0"/>
              <a:t> 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C32CE2-315A-7FCF-1907-A481FA2C7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781" y="0"/>
            <a:ext cx="4510725" cy="6824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F73EDB-801D-74F2-0D91-7F9A15784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834" y="0"/>
            <a:ext cx="3454399" cy="657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14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A4F0448-CCBC-6958-AD38-DABE9BFF2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038827"/>
              </p:ext>
            </p:extLst>
          </p:nvPr>
        </p:nvGraphicFramePr>
        <p:xfrm>
          <a:off x="4064000" y="83671"/>
          <a:ext cx="4613834" cy="68729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89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2327">
                <a:tc>
                  <a:txBody>
                    <a:bodyPr/>
                    <a:lstStyle/>
                    <a:p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 ADMISSION</a:t>
                      </a:r>
                    </a:p>
                    <a:p>
                      <a:r>
                        <a:rPr lang="en-IN" dirty="0"/>
                        <a:t>2</a:t>
                      </a:r>
                      <a:r>
                        <a:rPr lang="en-US" dirty="0"/>
                        <a:t>9/06/2026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933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8.9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933">
                <a:tc>
                  <a:txBody>
                    <a:bodyPr/>
                    <a:lstStyle/>
                    <a:p>
                      <a:r>
                        <a:rPr lang="en-US" dirty="0"/>
                        <a:t>TC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12,600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33">
                <a:tc>
                  <a:txBody>
                    <a:bodyPr/>
                    <a:lstStyle/>
                    <a:p>
                      <a:r>
                        <a:rPr lang="en-US" dirty="0"/>
                        <a:t>PLT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en-IN" dirty="0"/>
                        <a:t>,73,000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933">
                <a:tc>
                  <a:txBody>
                    <a:bodyPr/>
                    <a:lstStyle/>
                    <a:p>
                      <a:r>
                        <a:rPr lang="en-US" dirty="0"/>
                        <a:t>PCV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26.8%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3627">
                <a:tc>
                  <a:txBody>
                    <a:bodyPr/>
                    <a:lstStyle/>
                    <a:p>
                      <a:r>
                        <a:rPr lang="en-IN" dirty="0" err="1"/>
                        <a:t>Sr.Sodium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129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3627">
                <a:tc>
                  <a:txBody>
                    <a:bodyPr/>
                    <a:lstStyle/>
                    <a:p>
                      <a:r>
                        <a:rPr lang="en-IN" dirty="0" err="1"/>
                        <a:t>Sr.Potassium</a:t>
                      </a:r>
                      <a:r>
                        <a:rPr lang="en-IN" dirty="0"/>
                        <a:t>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2.0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23627">
                <a:tc>
                  <a:txBody>
                    <a:bodyPr/>
                    <a:lstStyle/>
                    <a:p>
                      <a:r>
                        <a:rPr lang="en-IN" dirty="0" err="1"/>
                        <a:t>Sr.Magnesium</a:t>
                      </a:r>
                      <a:r>
                        <a:rPr lang="en-IN" dirty="0"/>
                        <a:t>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1.4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593921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Droplet</vt:lpstr>
      <vt:lpstr>CASE DISCUSSION </vt:lpstr>
      <vt:lpstr>Chief complaints:</vt:lpstr>
      <vt:lpstr>PowerPoint Presentation</vt:lpstr>
      <vt:lpstr>PowerPoint Presentation</vt:lpstr>
      <vt:lpstr>.</vt:lpstr>
      <vt:lpstr>Ecg</vt:lpstr>
      <vt:lpstr>ABG</vt:lpstr>
      <vt:lpstr>Cbc  with complete heamogram </vt:lpstr>
      <vt:lpstr>PowerPoint Presentation</vt:lpstr>
      <vt:lpstr>Investigations</vt:lpstr>
      <vt:lpstr>Neuro medicine Opinion </vt:lpstr>
      <vt:lpstr>Ncs report </vt:lpstr>
      <vt:lpstr>LET’S DISCUSS…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DISCUSSION </dc:title>
  <cp:lastModifiedBy>917034745097</cp:lastModifiedBy>
  <cp:revision>19</cp:revision>
  <dcterms:modified xsi:type="dcterms:W3CDTF">2026-08-19T06:07:04Z</dcterms:modified>
</cp:coreProperties>
</file>