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6" r:id="rId10"/>
    <p:sldId id="272" r:id="rId11"/>
    <p:sldId id="265" r:id="rId12"/>
    <p:sldId id="273" r:id="rId13"/>
    <p:sldId id="269" r:id="rId14"/>
    <p:sldId id="271" r:id="rId15"/>
    <p:sldId id="267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6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1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2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0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0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6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1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8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0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2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3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17DF-D3FC-B444-BB2D-1E1563AD9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49915"/>
            <a:ext cx="8825658" cy="1030705"/>
          </a:xfrm>
        </p:spPr>
        <p:txBody>
          <a:bodyPr/>
          <a:lstStyle/>
          <a:p>
            <a:r>
              <a:rPr lang="en-US"/>
              <a:t>Physicians Pandora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46F7C-EA0D-AB4E-9A9D-6070B917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413722"/>
            <a:ext cx="8825658" cy="3311669"/>
          </a:xfrm>
        </p:spPr>
        <p:txBody>
          <a:bodyPr>
            <a:normAutofit/>
          </a:bodyPr>
          <a:lstStyle/>
          <a:p>
            <a:r>
              <a:rPr lang="en-US" sz="2000" b="1"/>
              <a:t>Opening by 1</a:t>
            </a:r>
            <a:r>
              <a:rPr lang="en-US" sz="2000" b="1" baseline="30000"/>
              <a:t>st</a:t>
            </a:r>
            <a:r>
              <a:rPr lang="en-US" sz="2000" b="1"/>
              <a:t> medical unit</a:t>
            </a:r>
          </a:p>
          <a:p>
            <a:endParaRPr lang="en-US" sz="2000" b="1">
              <a:solidFill>
                <a:srgbClr val="FFC000"/>
              </a:solidFill>
            </a:endParaRPr>
          </a:p>
          <a:p>
            <a:r>
              <a:rPr lang="en-US" sz="2000" b="1">
                <a:solidFill>
                  <a:srgbClr val="FFC000"/>
                </a:solidFill>
              </a:rPr>
              <a:t>Prof and hod: Dr.m.natarajan Md</a:t>
            </a:r>
          </a:p>
          <a:p>
            <a:r>
              <a:rPr lang="en-US" sz="2000" b="1">
                <a:solidFill>
                  <a:srgbClr val="FFC000"/>
                </a:solidFill>
              </a:rPr>
              <a:t>Asst prof         :  Dr.palanikumaran MD., ddiab</a:t>
            </a:r>
          </a:p>
          <a:p>
            <a:r>
              <a:rPr lang="en-US" sz="2000" b="1">
                <a:solidFill>
                  <a:srgbClr val="FFC000"/>
                </a:solidFill>
              </a:rPr>
              <a:t>                              Dr.vasanthakalyani MD., dcp</a:t>
            </a:r>
          </a:p>
          <a:p>
            <a:r>
              <a:rPr lang="en-US" sz="2000" b="1">
                <a:solidFill>
                  <a:srgbClr val="FFC000"/>
                </a:solidFill>
              </a:rPr>
              <a:t>                              Dr.sureshkumar MD</a:t>
            </a:r>
          </a:p>
          <a:p>
            <a:r>
              <a:rPr lang="en-US" sz="2000" b="1">
                <a:solidFill>
                  <a:srgbClr val="FFC000"/>
                </a:solidFill>
              </a:rPr>
              <a:t>Presenter        : Dr.vengadesan Pg final year</a:t>
            </a:r>
          </a:p>
        </p:txBody>
      </p:sp>
    </p:spTree>
    <p:extLst>
      <p:ext uri="{BB962C8B-B14F-4D97-AF65-F5344CB8AC3E}">
        <p14:creationId xmlns:p14="http://schemas.microsoft.com/office/powerpoint/2010/main" val="355416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9E25-7368-2D47-B4A3-49472266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F76A70-7B47-C242-99AE-F197664E1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99" y="2392075"/>
            <a:ext cx="8280254" cy="4210482"/>
          </a:xfrm>
        </p:spPr>
      </p:pic>
    </p:spTree>
    <p:extLst>
      <p:ext uri="{BB962C8B-B14F-4D97-AF65-F5344CB8AC3E}">
        <p14:creationId xmlns:p14="http://schemas.microsoft.com/office/powerpoint/2010/main" val="244436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0997-5E7E-2B44-B852-F79B818F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95" y="538306"/>
            <a:ext cx="10515600" cy="479136"/>
          </a:xfrm>
        </p:spPr>
        <p:txBody>
          <a:bodyPr/>
          <a:lstStyle/>
          <a:p>
            <a:r>
              <a:rPr lang="en-US"/>
              <a:t>Exploring pandora box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5890A2-F8A4-5F45-82D9-AFBD0D533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4" y="1255712"/>
            <a:ext cx="5279484" cy="504031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2718AA-C4D4-244C-A5B4-9CA2D9D6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5712"/>
            <a:ext cx="5257800" cy="50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7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0F9E-7B28-4B4B-8131-4E69BD8D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2A6E-0CB8-8542-90F6-697605F5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6" y="2603500"/>
            <a:ext cx="10769744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>
              <a:latin typeface="Mangal Pro" pitchFamily="2" charset="0"/>
            </a:endParaRPr>
          </a:p>
          <a:p>
            <a:pPr marL="0" indent="0">
              <a:buNone/>
            </a:pPr>
            <a:endParaRPr lang="en-US" sz="3200" b="1">
              <a:latin typeface="Mangal Pro" pitchFamily="2" charset="0"/>
            </a:endParaRPr>
          </a:p>
          <a:p>
            <a:pPr marL="0" indent="0">
              <a:buNone/>
            </a:pPr>
            <a:r>
              <a:rPr lang="en-US" sz="3200" b="1">
                <a:latin typeface="Mangal Pro" pitchFamily="2" charset="0"/>
              </a:rPr>
              <a:t>    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Mangal Pro" pitchFamily="2" charset="0"/>
              </a:rPr>
              <a:t>Right sided exudative massive pleural effusion </a:t>
            </a:r>
          </a:p>
        </p:txBody>
      </p:sp>
    </p:spTree>
    <p:extLst>
      <p:ext uri="{BB962C8B-B14F-4D97-AF65-F5344CB8AC3E}">
        <p14:creationId xmlns:p14="http://schemas.microsoft.com/office/powerpoint/2010/main" val="402597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BA3B-8E8B-6B4B-A320-2272230A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56842" y="536865"/>
            <a:ext cx="8761413" cy="6597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0B15-BDBA-5E41-8712-951F4D2F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3834"/>
            <a:ext cx="10459052" cy="4037301"/>
          </a:xfrm>
        </p:spPr>
        <p:txBody>
          <a:bodyPr>
            <a:normAutofit/>
          </a:bodyPr>
          <a:lstStyle/>
          <a:p>
            <a:r>
              <a:rPr lang="en-US" sz="2400">
                <a:latin typeface="Mangal Pro" pitchFamily="2" charset="0"/>
              </a:rPr>
              <a:t>Sputum culture/ sensitivity: No growth</a:t>
            </a:r>
          </a:p>
          <a:p>
            <a:r>
              <a:rPr lang="en-US" sz="2400">
                <a:latin typeface="Mangal Pro" pitchFamily="2" charset="0"/>
              </a:rPr>
              <a:t>Sputum AFB: Negative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DF8329-9F52-A94F-A9AD-D42B604B4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2" y="3550226"/>
            <a:ext cx="5268761" cy="277090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E236428-8F25-4447-8D9F-4B1CF4CC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07" y="3550226"/>
            <a:ext cx="4946794" cy="28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A326-5C9A-F843-9205-CF54C20D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0A5B6-F5EE-004F-9D42-22D54275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44" y="2560204"/>
            <a:ext cx="8825659" cy="3416300"/>
          </a:xfrm>
        </p:spPr>
        <p:txBody>
          <a:bodyPr>
            <a:normAutofit/>
          </a:bodyPr>
          <a:lstStyle/>
          <a:p>
            <a:r>
              <a:rPr lang="en-US" sz="2000">
                <a:latin typeface="Mangal Pro" pitchFamily="2" charset="0"/>
              </a:rPr>
              <a:t>USG ABDOMEN and PELVIS: No significant pathology</a:t>
            </a:r>
          </a:p>
          <a:p>
            <a:r>
              <a:rPr lang="en-US" sz="2000">
                <a:latin typeface="Mangal Pro" pitchFamily="2" charset="0"/>
              </a:rPr>
              <a:t>ECHO: No RWMA, with EF: 60%</a:t>
            </a:r>
          </a:p>
          <a:p>
            <a:r>
              <a:rPr lang="en-US" sz="2000">
                <a:latin typeface="Mangal Pro" pitchFamily="2" charset="0"/>
              </a:rPr>
              <a:t>COVID RT-PCR: Negative</a:t>
            </a:r>
          </a:p>
          <a:p>
            <a:r>
              <a:rPr lang="en-US" sz="2000">
                <a:latin typeface="Mangal Pro" pitchFamily="2" charset="0"/>
              </a:rPr>
              <a:t>ANA: Negative </a:t>
            </a:r>
          </a:p>
        </p:txBody>
      </p:sp>
    </p:spTree>
    <p:extLst>
      <p:ext uri="{BB962C8B-B14F-4D97-AF65-F5344CB8AC3E}">
        <p14:creationId xmlns:p14="http://schemas.microsoft.com/office/powerpoint/2010/main" val="263603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FED9-26BF-964D-8177-FBB9582D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136"/>
            <a:ext cx="10515600" cy="465426"/>
          </a:xfrm>
        </p:spPr>
        <p:txBody>
          <a:bodyPr/>
          <a:lstStyle/>
          <a:p>
            <a:r>
              <a:rPr lang="en-US"/>
              <a:t>Box with disappointments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1184DF-EDDC-7144-9E30-E9A7E0C5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" y="1213274"/>
            <a:ext cx="3755881" cy="253278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CC7DB6B-3C6C-E54C-B1B4-9E1D23A0A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89" y="1168977"/>
            <a:ext cx="7358062" cy="261254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1BCF157-7DC0-D64D-86CA-174BB9A6E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89" y="3796188"/>
            <a:ext cx="7358062" cy="2846201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5CAD494-ADCC-B44D-8146-726CEDAA8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" y="3796187"/>
            <a:ext cx="3755881" cy="28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7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CB40-2D09-DA41-8811-2DC8847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BRONCHOSCOPY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376644-424E-D343-9606-0C41E521D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31" y="2359603"/>
            <a:ext cx="7589236" cy="4210482"/>
          </a:xfrm>
        </p:spPr>
      </p:pic>
    </p:spTree>
    <p:extLst>
      <p:ext uri="{BB962C8B-B14F-4D97-AF65-F5344CB8AC3E}">
        <p14:creationId xmlns:p14="http://schemas.microsoft.com/office/powerpoint/2010/main" val="257184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6571-3ADB-3C44-981B-D626D858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6521BE-D3D9-194A-837B-ED36FCB4F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0" y="2651847"/>
            <a:ext cx="5779944" cy="3463636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CA6951A-B25F-B04A-8FCF-98685253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14" y="2651847"/>
            <a:ext cx="4669415" cy="34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11EA-FAB2-434F-A592-CE1BED67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D29C94-C139-B145-BEAD-921D829AA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3" y="2787505"/>
            <a:ext cx="5557927" cy="378257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89B139-E1B1-A14D-9AE2-3B99816D4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44" y="2949862"/>
            <a:ext cx="5244033" cy="3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CF95-8841-604F-A3B7-4BF32FA6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3B67-D0F8-AF4B-BCC7-5714D4CA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84" y="2305482"/>
            <a:ext cx="11007869" cy="4145541"/>
          </a:xfrm>
        </p:spPr>
        <p:txBody>
          <a:bodyPr>
            <a:normAutofit/>
          </a:bodyPr>
          <a:lstStyle/>
          <a:p>
            <a:r>
              <a:rPr lang="en-US" sz="2000" b="1">
                <a:latin typeface="Mangal Pro" pitchFamily="2" charset="0"/>
              </a:rPr>
              <a:t>Right exudative massive pleural effusion </a:t>
            </a:r>
          </a:p>
          <a:p>
            <a:r>
              <a:rPr lang="en-US" sz="2000" b="1">
                <a:latin typeface="Mangal Pro" pitchFamily="2" charset="0"/>
              </a:rPr>
              <a:t>Cavity with consolidation in right lower lobe</a:t>
            </a:r>
          </a:p>
          <a:p>
            <a:r>
              <a:rPr lang="en-US" sz="2000" b="1">
                <a:latin typeface="Mangal Pro" pitchFamily="2" charset="0"/>
              </a:rPr>
              <a:t>Klebsiella pneumoniae in BAL culture sensitivity </a:t>
            </a:r>
          </a:p>
          <a:p>
            <a:r>
              <a:rPr lang="en-US" sz="2000" b="1">
                <a:latin typeface="Mangal Pro" pitchFamily="2" charset="0"/>
              </a:rPr>
              <a:t>BAL fluid and brush biopsy Negative for TB and malignancy </a:t>
            </a:r>
          </a:p>
          <a:p>
            <a:pPr marL="0" indent="0">
              <a:buNone/>
            </a:pPr>
            <a:r>
              <a:rPr lang="en-US" sz="2000" b="1">
                <a:latin typeface="Mangal Pro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2000" b="1">
                <a:latin typeface="Mangal Pro" pitchFamily="2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4568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8A9F-2589-9642-9AC4-7041D864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722"/>
            <a:ext cx="10515600" cy="1374630"/>
          </a:xfrm>
        </p:spPr>
        <p:txBody>
          <a:bodyPr>
            <a:normAutofit/>
          </a:bodyPr>
          <a:lstStyle/>
          <a:p>
            <a:r>
              <a:rPr lang="en-US"/>
              <a:t>History is not a science but an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27B2-BB3D-1447-87AE-FA8AA5FF5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99" y="2327130"/>
            <a:ext cx="11068050" cy="4530869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Mangal Pro" panose="02000000000000000000" pitchFamily="2" charset="0"/>
                <a:ea typeface="Mangal Pro" panose="02000000000000000000" pitchFamily="2" charset="0"/>
              </a:rPr>
              <a:t>A 60 year old female lakshmiyammal working as daily cooly presented with complaints  of breathing difficulty for past 2weeks</a:t>
            </a:r>
          </a:p>
          <a:p>
            <a:endParaRPr lang="en-US" sz="2400">
              <a:latin typeface="Mangal Pro" panose="02000000000000000000" pitchFamily="2" charset="0"/>
              <a:ea typeface="Mangal Pro" panose="02000000000000000000" pitchFamily="2" charset="0"/>
            </a:endParaRPr>
          </a:p>
          <a:p>
            <a:r>
              <a:rPr lang="en-US" sz="2400">
                <a:latin typeface="Mangal Pro" panose="02000000000000000000" pitchFamily="2" charset="0"/>
                <a:ea typeface="Mangal Pro" panose="02000000000000000000" pitchFamily="2" charset="0"/>
              </a:rPr>
              <a:t>History of presenting illness:</a:t>
            </a:r>
          </a:p>
          <a:p>
            <a:pPr marL="0" indent="0">
              <a:buNone/>
            </a:pPr>
            <a:r>
              <a:rPr lang="en-US" sz="2400">
                <a:latin typeface="Mangal Pro" panose="02000000000000000000" pitchFamily="2" charset="0"/>
                <a:ea typeface="Mangal Pro" panose="02000000000000000000" pitchFamily="2" charset="0"/>
              </a:rPr>
              <a:t>    The patient  was apparently normal 2weeks back then she developed breathing difficulty,  insidious onset and progressive nature Grade-3 MMRC</a:t>
            </a:r>
          </a:p>
          <a:p>
            <a:pPr marL="0" indent="0">
              <a:buNone/>
            </a:pPr>
            <a:r>
              <a:rPr lang="en-US" sz="2400">
                <a:latin typeface="Mangal Pro" panose="02000000000000000000" pitchFamily="2" charset="0"/>
                <a:ea typeface="Mangal Pro" panose="02000000000000000000" pitchFamily="2" charset="0"/>
              </a:rPr>
              <a:t>     H/o orthopnea</a:t>
            </a:r>
          </a:p>
          <a:p>
            <a:pPr marL="0" indent="0">
              <a:buNone/>
            </a:pPr>
            <a:r>
              <a:rPr lang="en-US" sz="2400">
                <a:latin typeface="Mangal Pro" panose="02000000000000000000" pitchFamily="2" charset="0"/>
                <a:ea typeface="Mangal Pro" panose="02000000000000000000" pitchFamily="2" charset="0"/>
              </a:rPr>
              <a:t>     No H/o PND</a:t>
            </a:r>
          </a:p>
          <a:p>
            <a:pPr marL="0" indent="0">
              <a:buNone/>
            </a:pPr>
            <a:r>
              <a:rPr lang="en-US" sz="2400">
                <a:latin typeface="Mangal Pro" panose="02000000000000000000" pitchFamily="2" charset="0"/>
                <a:ea typeface="Mangal Pro" panose="02000000000000000000" pitchFamily="2" charset="0"/>
              </a:rPr>
              <a:t>     H/o cough expectoration for 3weeks mucoid and scanty, not blood stained, not foul </a:t>
            </a:r>
            <a:r>
              <a:rPr lang="en-US" sz="2000">
                <a:latin typeface="Mangal Pro" panose="02000000000000000000" pitchFamily="2" charset="0"/>
                <a:ea typeface="Mangal Pro" panose="02000000000000000000" pitchFamily="2" charset="0"/>
              </a:rPr>
              <a:t>smelling</a:t>
            </a:r>
          </a:p>
        </p:txBody>
      </p:sp>
    </p:spTree>
    <p:extLst>
      <p:ext uri="{BB962C8B-B14F-4D97-AF65-F5344CB8AC3E}">
        <p14:creationId xmlns:p14="http://schemas.microsoft.com/office/powerpoint/2010/main" val="120518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BD22-79ED-3442-B810-45A25AC6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C5A7-EE04-374A-A829-B0C152A4C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8" y="2603499"/>
            <a:ext cx="11148579" cy="4118119"/>
          </a:xfrm>
        </p:spPr>
        <p:txBody>
          <a:bodyPr>
            <a:normAutofit/>
          </a:bodyPr>
          <a:lstStyle/>
          <a:p>
            <a:r>
              <a:rPr lang="en-US" sz="2000" b="1">
                <a:latin typeface="Mangal Pro" pitchFamily="2" charset="0"/>
              </a:rPr>
              <a:t>Finally patient treated with ciprofloxacin as it showed sensitivity to klebsiella </a:t>
            </a:r>
          </a:p>
          <a:p>
            <a:r>
              <a:rPr lang="en-US" sz="2000" b="1">
                <a:latin typeface="Mangal Pro" pitchFamily="2" charset="0"/>
              </a:rPr>
              <a:t>Patient improved clinically and discharged after ICD removal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5E6A81-03AF-3B46-AC12-9D7F3E6F7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02" y="3429000"/>
            <a:ext cx="5315325" cy="32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6FB4-1B2D-F340-8A07-C4F501B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endless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03CF-8554-354F-97B5-69439B24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94" y="2603499"/>
            <a:ext cx="11083636" cy="3825875"/>
          </a:xfrm>
        </p:spPr>
        <p:txBody>
          <a:bodyPr>
            <a:normAutofit/>
          </a:bodyPr>
          <a:lstStyle/>
          <a:p>
            <a:r>
              <a:rPr lang="en-US" sz="2000">
                <a:latin typeface="Mangal Pro" pitchFamily="2" charset="0"/>
              </a:rPr>
              <a:t>After 4weeks of discharge again patient presented with moderate to massive pleural effusion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6398D8-756A-0644-95A6-042FE4381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4" y="3264957"/>
            <a:ext cx="4893168" cy="34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2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8695-84FA-D045-A312-EB5DF17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key for the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8520-A835-B744-AFAD-9933ECCD7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2419493"/>
            <a:ext cx="11018693" cy="4215535"/>
          </a:xfrm>
        </p:spPr>
        <p:txBody>
          <a:bodyPr>
            <a:normAutofit/>
          </a:bodyPr>
          <a:lstStyle/>
          <a:p>
            <a:r>
              <a:rPr lang="en-US" sz="2000" b="1">
                <a:latin typeface="Mangal Pro" pitchFamily="2" charset="0"/>
                <a:ea typeface="Amasis MT Pro" panose="02000000000000000000" pitchFamily="2" charset="0"/>
              </a:rPr>
              <a:t>This time patient had jaundice </a:t>
            </a: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endParaRPr lang="en-US" sz="2000" b="1">
              <a:latin typeface="Mangal Pro" pitchFamily="2" charset="0"/>
              <a:ea typeface="Amasis MT Pro" panose="02000000000000000000" pitchFamily="2" charset="0"/>
            </a:endParaRPr>
          </a:p>
          <a:p>
            <a:r>
              <a:rPr lang="en-US" sz="2000" b="1">
                <a:latin typeface="Mangal Pro" pitchFamily="2" charset="0"/>
                <a:ea typeface="Amasis MT Pro" panose="02000000000000000000" pitchFamily="2" charset="0"/>
              </a:rPr>
              <a:t>And remaining investigations normal including USGabdomen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249A1F-A23D-6344-8AFD-FBC4BBF0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030682"/>
            <a:ext cx="6061364" cy="24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B6EE-6335-7A44-8941-DD25B53A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left!!?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676E-2496-4D40-809D-6E868D15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2478665"/>
            <a:ext cx="10964574" cy="4123891"/>
          </a:xfrm>
        </p:spPr>
        <p:txBody>
          <a:bodyPr>
            <a:normAutofit/>
          </a:bodyPr>
          <a:lstStyle/>
          <a:p>
            <a:r>
              <a:rPr lang="en-US" sz="2000" b="1">
                <a:latin typeface="Mangal Pro" pitchFamily="2" charset="0"/>
              </a:rPr>
              <a:t>Patient taken for thoracoscopy and pleural biopsy Was done</a:t>
            </a:r>
          </a:p>
          <a:p>
            <a:endParaRPr lang="en-US" sz="2000" b="1">
              <a:latin typeface="Mangal Pro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BEE42-DDEC-1D4F-96F2-061790BA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2874818"/>
            <a:ext cx="7654179" cy="38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3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6161-CAF6-8F48-B1EB-4AC293AC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6FA7-395E-3E44-93D4-9C4AE876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7" y="2153949"/>
            <a:ext cx="11275803" cy="470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                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Edwardian Script ITC" panose="02000000000000000000" pitchFamily="2" charset="0"/>
                <a:ea typeface="Edwardian Script ITC" panose="02000000000000000000" pitchFamily="2" charset="0"/>
              </a:rPr>
              <a:t>Can you help me to proceed this??!!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18370A-285A-F64C-A551-DA750978DD44}"/>
              </a:ext>
            </a:extLst>
          </p:cNvPr>
          <p:cNvSpPr/>
          <p:nvPr/>
        </p:nvSpPr>
        <p:spPr>
          <a:xfrm>
            <a:off x="8735039" y="2392113"/>
            <a:ext cx="3456961" cy="3858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E91DE4-CA2B-7941-B3A7-F685ECF3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60" y="2920867"/>
            <a:ext cx="2743400" cy="28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0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71BC-6B48-C84C-AF4C-A90B35C4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EAD3C-2C95-C849-8012-060E8C93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49" y="2646795"/>
            <a:ext cx="8825659" cy="3416300"/>
          </a:xfrm>
        </p:spPr>
        <p:txBody>
          <a:bodyPr/>
          <a:lstStyle/>
          <a:p>
            <a:r>
              <a:rPr lang="en-US" sz="2400">
                <a:latin typeface="Mangal Pro" pitchFamily="2" charset="0"/>
              </a:rPr>
              <a:t>No H/o fever</a:t>
            </a:r>
          </a:p>
          <a:p>
            <a:r>
              <a:rPr lang="en-US" sz="2400">
                <a:latin typeface="Mangal Pro" pitchFamily="2" charset="0"/>
              </a:rPr>
              <a:t>No H/o chest pain</a:t>
            </a:r>
          </a:p>
          <a:p>
            <a:r>
              <a:rPr lang="en-US" sz="2400">
                <a:latin typeface="Mangal Pro" pitchFamily="2" charset="0"/>
              </a:rPr>
              <a:t>No H/o palpitations/ excessive sweating </a:t>
            </a:r>
          </a:p>
          <a:p>
            <a:r>
              <a:rPr lang="en-US" sz="2400">
                <a:latin typeface="Mangal Pro" pitchFamily="2" charset="0"/>
              </a:rPr>
              <a:t>No H/o reduced urine output</a:t>
            </a:r>
          </a:p>
          <a:p>
            <a:r>
              <a:rPr lang="en-US" sz="2400">
                <a:latin typeface="Mangal Pro" pitchFamily="2" charset="0"/>
              </a:rPr>
              <a:t>No H/o abdominal distention/ leg swelling</a:t>
            </a:r>
          </a:p>
          <a:p>
            <a:r>
              <a:rPr lang="en-US" sz="2400">
                <a:latin typeface="Mangal Pro" pitchFamily="2" charset="0"/>
              </a:rPr>
              <a:t>No H/o Trauma</a:t>
            </a:r>
          </a:p>
          <a:p>
            <a:r>
              <a:rPr lang="en-US" sz="2400">
                <a:latin typeface="Mangal Pro" pitchFamily="2" charset="0"/>
              </a:rPr>
              <a:t>No H/o altered sensorium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B30E-3CDF-7644-831A-0BA941CA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B165-3E4D-6D4D-8B9E-0633588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7245"/>
            <a:ext cx="8825659" cy="4660756"/>
          </a:xfrm>
        </p:spPr>
        <p:txBody>
          <a:bodyPr>
            <a:noAutofit/>
          </a:bodyPr>
          <a:lstStyle/>
          <a:p>
            <a:r>
              <a:rPr lang="en-US" sz="2400">
                <a:latin typeface="Mangal Pro" pitchFamily="2" charset="0"/>
              </a:rPr>
              <a:t>Past history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Not a known case of HTN/DM/BA/TB/COPD/CAD/CLD/CKD/Thyroid disorder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Patient initially went to Sivagangai medical college then came to GRH</a:t>
            </a:r>
          </a:p>
          <a:p>
            <a:r>
              <a:rPr lang="en-US" sz="2400">
                <a:latin typeface="Mangal Pro" pitchFamily="2" charset="0"/>
              </a:rPr>
              <a:t>Personal history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Mixed diet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No bladder/ bowel disturbance </a:t>
            </a:r>
          </a:p>
          <a:p>
            <a:r>
              <a:rPr lang="en-US" sz="2400">
                <a:latin typeface="Mangal Pro" pitchFamily="2" charset="0"/>
              </a:rPr>
              <a:t>Family history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No H/o PTB or ATT intake in family members </a:t>
            </a:r>
          </a:p>
        </p:txBody>
      </p:sp>
    </p:spTree>
    <p:extLst>
      <p:ext uri="{BB962C8B-B14F-4D97-AF65-F5344CB8AC3E}">
        <p14:creationId xmlns:p14="http://schemas.microsoft.com/office/powerpoint/2010/main" val="364751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2629-FDDE-3A4A-9B5C-D5319A7B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 is a game of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686B-E2AC-7542-A862-68004625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2251364"/>
            <a:ext cx="11105285" cy="4784147"/>
          </a:xfrm>
        </p:spPr>
        <p:txBody>
          <a:bodyPr>
            <a:noAutofit/>
          </a:bodyPr>
          <a:lstStyle/>
          <a:p>
            <a:r>
              <a:rPr lang="en-US" sz="2400">
                <a:latin typeface="Mangal Pro" pitchFamily="2" charset="0"/>
              </a:rPr>
              <a:t>General examination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O/E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Pt conscious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Oriented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Afebrile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ill built and nourished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No pallor/ icterus/ clubbing/ cyanosis/ Pedaledema/ lymphadenopthy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No thyromegaly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Tattooing Over both forearm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11841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2D38-16BD-AE4F-A438-EB873316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004A-5193-E344-8FFD-C54CD59C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57619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>
                <a:latin typeface="Mangal Pro" pitchFamily="2" charset="0"/>
              </a:rPr>
              <a:t>Vitals: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  PR: 86/min, normal volume, regular rhythm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  BP: 110/70mmHg 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  RR: 22/min</a:t>
            </a:r>
          </a:p>
          <a:p>
            <a:pPr marL="0" indent="0">
              <a:buNone/>
            </a:pPr>
            <a:r>
              <a:rPr lang="en-US" sz="2400">
                <a:latin typeface="Mangal Pro" pitchFamily="2" charset="0"/>
              </a:rPr>
              <a:t>             Temp: 98.6°F</a:t>
            </a:r>
          </a:p>
        </p:txBody>
      </p:sp>
    </p:spTree>
    <p:extLst>
      <p:ext uri="{BB962C8B-B14F-4D97-AF65-F5344CB8AC3E}">
        <p14:creationId xmlns:p14="http://schemas.microsoft.com/office/powerpoint/2010/main" val="2637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461D-3178-1A41-A759-816B37EB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494"/>
            <a:ext cx="10515600" cy="671080"/>
          </a:xfrm>
        </p:spPr>
        <p:txBody>
          <a:bodyPr>
            <a:normAutofit/>
          </a:bodyPr>
          <a:lstStyle/>
          <a:p>
            <a:r>
              <a:rPr lang="en-US"/>
              <a:t>Systemic 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F39B-47C2-3640-906E-68730858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818408"/>
            <a:ext cx="10515600" cy="5152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</a:t>
            </a:r>
            <a:endParaRPr lang="en-US" sz="4500">
              <a:latin typeface="Mangal Pro" pitchFamily="2" charset="0"/>
            </a:endParaRPr>
          </a:p>
          <a:p>
            <a:pPr marL="0" indent="0">
              <a:buNone/>
            </a:pPr>
            <a:r>
              <a:rPr lang="en-US" sz="4500">
                <a:latin typeface="Mangal Pro" pitchFamily="2" charset="0"/>
              </a:rPr>
              <a:t>          </a:t>
            </a:r>
            <a:r>
              <a:rPr lang="en-US" sz="9600" b="1">
                <a:solidFill>
                  <a:schemeClr val="accent1">
                    <a:lumMod val="60000"/>
                    <a:lumOff val="40000"/>
                  </a:schemeClr>
                </a:solidFill>
                <a:latin typeface="Mangal Pro" pitchFamily="2" charset="0"/>
              </a:rPr>
              <a:t>RS</a:t>
            </a:r>
            <a:r>
              <a:rPr lang="en-US" sz="4500">
                <a:latin typeface="Mangal Pro" pitchFamily="2" charset="0"/>
              </a:rPr>
              <a:t>:</a:t>
            </a:r>
            <a:r>
              <a:rPr lang="en-US" sz="11200">
                <a:latin typeface="Mangal Pro" pitchFamily="2" charset="0"/>
              </a:rPr>
              <a:t> </a:t>
            </a:r>
            <a:r>
              <a:rPr lang="en-US" sz="9600">
                <a:latin typeface="Mangal Pro" pitchFamily="2" charset="0"/>
              </a:rPr>
              <a:t>Drooping of right shoulder 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     Decreased chest expansion on right side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     Trachea deviated to right side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     Stony dullness on right hemithorax except supra clavicular and suprascapular region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     Air entry absent as described above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</a:t>
            </a:r>
            <a:r>
              <a:rPr lang="en-US" sz="9600" b="1">
                <a:solidFill>
                  <a:schemeClr val="accent1">
                    <a:lumMod val="60000"/>
                    <a:lumOff val="40000"/>
                  </a:schemeClr>
                </a:solidFill>
                <a:latin typeface="Mangal Pro" pitchFamily="2" charset="0"/>
              </a:rPr>
              <a:t>CVS</a:t>
            </a:r>
            <a:r>
              <a:rPr lang="en-US" sz="9600">
                <a:latin typeface="Mangal Pro" pitchFamily="2" charset="0"/>
              </a:rPr>
              <a:t>:S1S2 heard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</a:t>
            </a: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</a:t>
            </a:r>
            <a:r>
              <a:rPr lang="en-US" sz="9600" b="1">
                <a:solidFill>
                  <a:schemeClr val="accent1">
                    <a:lumMod val="60000"/>
                    <a:lumOff val="40000"/>
                  </a:schemeClr>
                </a:solidFill>
                <a:latin typeface="Mangal Pro" pitchFamily="2" charset="0"/>
              </a:rPr>
              <a:t>P/A:</a:t>
            </a:r>
            <a:r>
              <a:rPr lang="en-US" sz="9600">
                <a:latin typeface="Mangal Pro" pitchFamily="2" charset="0"/>
              </a:rPr>
              <a:t> Soft, Bowel sound heard, no palpable organomegaly</a:t>
            </a:r>
          </a:p>
          <a:p>
            <a:pPr marL="0" indent="0">
              <a:buNone/>
            </a:pPr>
            <a:endParaRPr lang="en-US" sz="9600">
              <a:latin typeface="Mangal Pro" pitchFamily="2" charset="0"/>
            </a:endParaRPr>
          </a:p>
          <a:p>
            <a:pPr marL="0" indent="0">
              <a:buNone/>
            </a:pPr>
            <a:r>
              <a:rPr lang="en-US" sz="9600">
                <a:latin typeface="Mangal Pro" pitchFamily="2" charset="0"/>
              </a:rPr>
              <a:t>          </a:t>
            </a:r>
            <a:r>
              <a:rPr lang="en-US" sz="9600" b="1">
                <a:solidFill>
                  <a:schemeClr val="accent1">
                    <a:lumMod val="60000"/>
                    <a:lumOff val="40000"/>
                  </a:schemeClr>
                </a:solidFill>
                <a:latin typeface="Mangal Pro" pitchFamily="2" charset="0"/>
              </a:rPr>
              <a:t>CNS</a:t>
            </a:r>
            <a:r>
              <a:rPr lang="en-US" sz="9600">
                <a:latin typeface="Mangal Pro" pitchFamily="2" charset="0"/>
              </a:rPr>
              <a:t>: Conscious,  oriented</a:t>
            </a:r>
          </a:p>
          <a:p>
            <a:pPr marL="0" indent="0">
              <a:buNone/>
            </a:pPr>
            <a:r>
              <a:rPr lang="en-US" sz="1120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389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2666-EA97-DA4F-BB56-441A5824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6" y="638607"/>
            <a:ext cx="10515600" cy="519545"/>
          </a:xfrm>
        </p:spPr>
        <p:txBody>
          <a:bodyPr>
            <a:normAutofit fontScale="90000"/>
          </a:bodyPr>
          <a:lstStyle/>
          <a:p>
            <a:r>
              <a:rPr lang="en-US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E610-347E-A440-87B0-4A1F303C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006"/>
            <a:ext cx="10515600" cy="4600141"/>
          </a:xfrm>
        </p:spPr>
        <p:txBody>
          <a:bodyPr>
            <a:normAutofit fontScale="85000" lnSpcReduction="20000"/>
          </a:bodyPr>
          <a:lstStyle/>
          <a:p>
            <a:r>
              <a:rPr lang="en-US" sz="2400">
                <a:latin typeface="Mangal Pro" pitchFamily="2" charset="0"/>
              </a:rPr>
              <a:t>Hb: 11.6/ 11.1</a:t>
            </a:r>
          </a:p>
          <a:p>
            <a:r>
              <a:rPr lang="en-US" sz="2400">
                <a:latin typeface="Mangal Pro" pitchFamily="2" charset="0"/>
              </a:rPr>
              <a:t>TC: 8,600/ 5500</a:t>
            </a:r>
          </a:p>
          <a:p>
            <a:r>
              <a:rPr lang="en-US" sz="2400">
                <a:latin typeface="Mangal Pro" pitchFamily="2" charset="0"/>
              </a:rPr>
              <a:t>DC 55/28/07; 52/32/16</a:t>
            </a:r>
          </a:p>
          <a:p>
            <a:r>
              <a:rPr lang="en-US" sz="2400">
                <a:latin typeface="Mangal Pro" pitchFamily="2" charset="0"/>
              </a:rPr>
              <a:t>ESR:69@1hr</a:t>
            </a:r>
          </a:p>
          <a:p>
            <a:r>
              <a:rPr lang="en-US" sz="2400">
                <a:latin typeface="Mangal Pro" pitchFamily="2" charset="0"/>
              </a:rPr>
              <a:t>Urea: 28/ 13</a:t>
            </a:r>
          </a:p>
          <a:p>
            <a:r>
              <a:rPr lang="en-US" sz="2400">
                <a:latin typeface="Mangal Pro" pitchFamily="2" charset="0"/>
              </a:rPr>
              <a:t>Creatinine: 0.9/0.8</a:t>
            </a:r>
          </a:p>
          <a:p>
            <a:r>
              <a:rPr lang="en-US" sz="2400">
                <a:latin typeface="Mangal Pro" pitchFamily="2" charset="0"/>
              </a:rPr>
              <a:t>Bilirubin : 0.8/1.1</a:t>
            </a:r>
          </a:p>
          <a:p>
            <a:r>
              <a:rPr lang="en-US" sz="2400">
                <a:latin typeface="Mangal Pro" pitchFamily="2" charset="0"/>
              </a:rPr>
              <a:t>ALT: 32/ 36</a:t>
            </a:r>
          </a:p>
          <a:p>
            <a:r>
              <a:rPr lang="en-US" sz="2400">
                <a:latin typeface="Mangal Pro" pitchFamily="2" charset="0"/>
              </a:rPr>
              <a:t>AST:28/42</a:t>
            </a:r>
          </a:p>
          <a:p>
            <a:r>
              <a:rPr lang="en-US" sz="2400">
                <a:latin typeface="Mangal Pro" pitchFamily="2" charset="0"/>
              </a:rPr>
              <a:t>ALP: 146/ 92</a:t>
            </a:r>
          </a:p>
          <a:p>
            <a:r>
              <a:rPr lang="en-US" sz="2400">
                <a:latin typeface="Mangal Pro" pitchFamily="2" charset="0"/>
              </a:rPr>
              <a:t>HBsAg: positive</a:t>
            </a:r>
          </a:p>
          <a:p>
            <a:r>
              <a:rPr lang="en-US" sz="2400">
                <a:latin typeface="Mangal Pro" pitchFamily="2" charset="0"/>
              </a:rPr>
              <a:t>HCV and HIV: Negative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EE9C3-C7C3-3145-A58E-16DD356766C9}"/>
              </a:ext>
            </a:extLst>
          </p:cNvPr>
          <p:cNvSpPr txBox="1"/>
          <p:nvPr/>
        </p:nvSpPr>
        <p:spPr>
          <a:xfrm>
            <a:off x="3046918" y="3241086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9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8A8E-C8D5-BA42-B10B-F25658B4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608"/>
            <a:ext cx="10515600" cy="768494"/>
          </a:xfrm>
        </p:spPr>
        <p:txBody>
          <a:bodyPr>
            <a:normAutofit/>
          </a:bodyPr>
          <a:lstStyle/>
          <a:p>
            <a:r>
              <a:rPr lang="en-US"/>
              <a:t>CXR and CT CHEST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506E26-DF2A-3148-8C41-4909372F2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1" y="1760682"/>
            <a:ext cx="5162439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F4EDE02-1683-224C-ACE2-1A0EE1327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9087"/>
            <a:ext cx="5433579" cy="47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9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TF10001029</vt:lpstr>
      <vt:lpstr>Physicians Pandora box</vt:lpstr>
      <vt:lpstr>History is not a science but an art</vt:lpstr>
      <vt:lpstr>PowerPoint Presentation</vt:lpstr>
      <vt:lpstr>PowerPoint Presentation</vt:lpstr>
      <vt:lpstr>Examination is a game of skills</vt:lpstr>
      <vt:lpstr>PowerPoint Presentation</vt:lpstr>
      <vt:lpstr>Systemic  examination </vt:lpstr>
      <vt:lpstr>INVESTIGATIONS</vt:lpstr>
      <vt:lpstr>CXR and CT CHEST</vt:lpstr>
      <vt:lpstr>PowerPoint Presentation</vt:lpstr>
      <vt:lpstr>Exploring pandora box</vt:lpstr>
      <vt:lpstr>PowerPoint Presentation</vt:lpstr>
      <vt:lpstr>PowerPoint Presentation</vt:lpstr>
      <vt:lpstr>PowerPoint Presentation</vt:lpstr>
      <vt:lpstr>Box with disappointments</vt:lpstr>
      <vt:lpstr>BRONCHOSCOPY</vt:lpstr>
      <vt:lpstr>PowerPoint Presentation</vt:lpstr>
      <vt:lpstr>PowerPoint Presentation</vt:lpstr>
      <vt:lpstr>The end…</vt:lpstr>
      <vt:lpstr>PowerPoint Presentation</vt:lpstr>
      <vt:lpstr>The endless story </vt:lpstr>
      <vt:lpstr>A new key for the box</vt:lpstr>
      <vt:lpstr>What left!!?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Pandora box</dc:title>
  <dc:creator>pradeepachinnal@gmail.com</dc:creator>
  <cp:lastModifiedBy>pradeepachinnal@gmail.com</cp:lastModifiedBy>
  <cp:revision>15</cp:revision>
  <dcterms:created xsi:type="dcterms:W3CDTF">2021-10-18T13:23:50Z</dcterms:created>
  <dcterms:modified xsi:type="dcterms:W3CDTF">2021-10-19T15:53:00Z</dcterms:modified>
</cp:coreProperties>
</file>