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0" r:id="rId5"/>
    <p:sldId id="262" r:id="rId6"/>
    <p:sldId id="261" r:id="rId7"/>
    <p:sldId id="266" r:id="rId8"/>
    <p:sldId id="269" r:id="rId9"/>
    <p:sldId id="268" r:id="rId10"/>
    <p:sldId id="270" r:id="rId11"/>
    <p:sldId id="264" r:id="rId12"/>
    <p:sldId id="265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0027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8107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274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830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4822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116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640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48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492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60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9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187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133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92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449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6A5D4B-BC2A-462B-A77E-2D2644AC318F}" type="datetimeFigureOut">
              <a:rPr lang="en-IN" smtClean="0"/>
              <a:t>21-10-2025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BEEE6-2D3A-4387-9C95-C48CD0F6F5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627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327A-7343-53A0-1E9A-9A6DB37C0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59382"/>
          </a:xfrm>
        </p:spPr>
        <p:txBody>
          <a:bodyPr/>
          <a:lstStyle/>
          <a:p>
            <a:r>
              <a:rPr lang="en-US" b="1" dirty="0"/>
              <a:t>AN INTERESTING ECG</a:t>
            </a:r>
            <a:br>
              <a:rPr lang="en-US" b="1" dirty="0"/>
            </a:br>
            <a:r>
              <a:rPr lang="en-US" b="1" dirty="0"/>
              <a:t>From:</a:t>
            </a:r>
            <a:r>
              <a:rPr lang="en-US" dirty="0"/>
              <a:t> </a:t>
            </a:r>
            <a:r>
              <a:rPr lang="en-US" dirty="0" err="1"/>
              <a:t>IIIrd</a:t>
            </a:r>
            <a:r>
              <a:rPr lang="en-US" dirty="0"/>
              <a:t> Medical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5C7B4-1E4F-F14F-1873-139FD7256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909" y="3858488"/>
            <a:ext cx="5320146" cy="2791694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/>
              <a:t>Chief Professor:</a:t>
            </a:r>
            <a:r>
              <a:rPr lang="en-IN" sz="2400" dirty="0"/>
              <a:t> </a:t>
            </a:r>
          </a:p>
          <a:p>
            <a:pPr algn="l"/>
            <a:r>
              <a:rPr lang="en-IN" sz="2000" dirty="0"/>
              <a:t>Dr. B. Palani Kumar, M.D.</a:t>
            </a:r>
          </a:p>
          <a:p>
            <a:pPr algn="l"/>
            <a:br>
              <a:rPr lang="en-IN" dirty="0"/>
            </a:br>
            <a:r>
              <a:rPr lang="en-IN" sz="2400" b="1" dirty="0"/>
              <a:t>Assistant Professors:</a:t>
            </a:r>
            <a:r>
              <a:rPr lang="en-IN" sz="2400" dirty="0"/>
              <a:t> </a:t>
            </a:r>
          </a:p>
          <a:p>
            <a:pPr algn="l"/>
            <a:r>
              <a:rPr lang="en-IN" sz="2000" dirty="0"/>
              <a:t>Dr. S. </a:t>
            </a:r>
            <a:r>
              <a:rPr lang="en-IN" sz="2000" dirty="0" err="1"/>
              <a:t>Ponsenthil</a:t>
            </a:r>
            <a:r>
              <a:rPr lang="en-IN" sz="2000" dirty="0"/>
              <a:t> Kumar, M.D.</a:t>
            </a:r>
            <a:br>
              <a:rPr lang="en-IN" sz="2000" dirty="0"/>
            </a:br>
            <a:r>
              <a:rPr lang="en-IN" sz="2000" dirty="0"/>
              <a:t>Dr. M. Ilamaran, M.D.</a:t>
            </a:r>
          </a:p>
        </p:txBody>
      </p:sp>
    </p:spTree>
    <p:extLst>
      <p:ext uri="{BB962C8B-B14F-4D97-AF65-F5344CB8AC3E}">
        <p14:creationId xmlns:p14="http://schemas.microsoft.com/office/powerpoint/2010/main" val="149297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88A677-EECE-9553-305A-6B9FB795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383" y="2452254"/>
            <a:ext cx="5825835" cy="1456267"/>
          </a:xfrm>
        </p:spPr>
        <p:txBody>
          <a:bodyPr/>
          <a:lstStyle/>
          <a:p>
            <a:r>
              <a:rPr lang="en-US" dirty="0"/>
              <a:t>3 DAYS LATER…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577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piece of paper&#10;&#10;AI-generated content may be incorrect.">
            <a:extLst>
              <a:ext uri="{FF2B5EF4-FFF2-40B4-BE49-F238E27FC236}">
                <a16:creationId xmlns:a16="http://schemas.microsoft.com/office/drawing/2014/main" id="{479F7692-8CB0-AACF-0D3C-BCD44240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47403" r="6077" b="29480"/>
          <a:stretch>
            <a:fillRect/>
          </a:stretch>
        </p:blipFill>
        <p:spPr>
          <a:xfrm>
            <a:off x="429491" y="99582"/>
            <a:ext cx="11471564" cy="1402772"/>
          </a:xfrm>
          <a:prstGeom prst="rect">
            <a:avLst/>
          </a:prstGeom>
        </p:spPr>
      </p:pic>
      <p:pic>
        <p:nvPicPr>
          <p:cNvPr id="9" name="Picture 8" descr="A graph on a piece of cloth&#10;&#10;AI-generated content may be incorrect.">
            <a:extLst>
              <a:ext uri="{FF2B5EF4-FFF2-40B4-BE49-F238E27FC236}">
                <a16:creationId xmlns:a16="http://schemas.microsoft.com/office/drawing/2014/main" id="{A0A8F43D-4A09-BB1F-0830-728EF60E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-644" r="53488" b="9181"/>
          <a:stretch>
            <a:fillRect/>
          </a:stretch>
        </p:blipFill>
        <p:spPr>
          <a:xfrm rot="16200000">
            <a:off x="5399810" y="259341"/>
            <a:ext cx="1433945" cy="11568546"/>
          </a:xfrm>
          <a:prstGeom prst="rect">
            <a:avLst/>
          </a:prstGeom>
        </p:spPr>
      </p:pic>
      <p:pic>
        <p:nvPicPr>
          <p:cNvPr id="11" name="Picture 10" descr="A piece of paper on a plaid fabric&#10;&#10;AI-generated content may be incorrect.">
            <a:extLst>
              <a:ext uri="{FF2B5EF4-FFF2-40B4-BE49-F238E27FC236}">
                <a16:creationId xmlns:a16="http://schemas.microsoft.com/office/drawing/2014/main" id="{A7155931-1693-D75E-B331-0A31779A4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48586" r="5210" b="38889"/>
          <a:stretch>
            <a:fillRect/>
          </a:stretch>
        </p:blipFill>
        <p:spPr>
          <a:xfrm>
            <a:off x="429490" y="1785939"/>
            <a:ext cx="11471565" cy="1359476"/>
          </a:xfrm>
          <a:prstGeom prst="rect">
            <a:avLst/>
          </a:prstGeom>
        </p:spPr>
      </p:pic>
      <p:pic>
        <p:nvPicPr>
          <p:cNvPr id="15" name="Picture 14" descr="A ruler on a plaid fabric&#10;&#10;AI-generated content may be incorrect.">
            <a:extLst>
              <a:ext uri="{FF2B5EF4-FFF2-40B4-BE49-F238E27FC236}">
                <a16:creationId xmlns:a16="http://schemas.microsoft.com/office/drawing/2014/main" id="{09A44599-2CAF-A214-939E-D31D463B3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6" t="50000" r="9624" b="39899"/>
          <a:stretch>
            <a:fillRect/>
          </a:stretch>
        </p:blipFill>
        <p:spPr>
          <a:xfrm>
            <a:off x="429490" y="3429000"/>
            <a:ext cx="11471565" cy="1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21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D523F-D23C-AF03-DEA2-E1A4916F5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DISCUSSION…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A8BC5-5135-D514-AD9A-ABA59B48E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707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CF3C-B463-0A30-AB18-E3A4A806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90F3FD-4878-EBD1-CCBE-C55852AF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7" y="309707"/>
            <a:ext cx="1371600" cy="1325563"/>
          </a:xfrm>
        </p:spPr>
        <p:txBody>
          <a:bodyPr/>
          <a:lstStyle/>
          <a:p>
            <a:r>
              <a:rPr lang="en-US" dirty="0"/>
              <a:t>ECG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5907B7-17CE-FAD9-62BE-5EA9144C1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45274-E598-132F-5D93-A7B6FAFF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89758" y="-1321518"/>
            <a:ext cx="6421583" cy="95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851D-5306-BA2F-0EBA-0DFC8D2A4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B36E2-8EA8-D07F-84EE-92327823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564"/>
            <a:ext cx="10515600" cy="6380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CHIEF COMPLAINTS:</a:t>
            </a:r>
          </a:p>
          <a:p>
            <a:pPr marL="0" indent="0">
              <a:buNone/>
            </a:pPr>
            <a:r>
              <a:rPr lang="en-US" sz="2000" dirty="0"/>
              <a:t>A 57-year-old female presented with </a:t>
            </a:r>
            <a:r>
              <a:rPr lang="en-US" sz="2000" b="1" dirty="0"/>
              <a:t>spasm of left hand for 1 month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u="sng" dirty="0"/>
              <a:t>PRESENTING COMPLAINTS</a:t>
            </a:r>
            <a:r>
              <a:rPr lang="en-US" sz="2400" u="sng" dirty="0"/>
              <a:t>:</a:t>
            </a:r>
          </a:p>
          <a:p>
            <a:pPr marL="0" indent="0">
              <a:buNone/>
            </a:pPr>
            <a:r>
              <a:rPr lang="en-US" sz="2000" dirty="0"/>
              <a:t>h/o spasm of left hand for 1 month</a:t>
            </a:r>
          </a:p>
          <a:p>
            <a:pPr marL="0" indent="0">
              <a:buNone/>
            </a:pPr>
            <a:r>
              <a:rPr lang="en-US" sz="2000" dirty="0"/>
              <a:t>   insidious in onset, progressive ass with tremors.</a:t>
            </a:r>
          </a:p>
          <a:p>
            <a:pPr marL="0" indent="0">
              <a:buNone/>
            </a:pPr>
            <a:r>
              <a:rPr lang="en-US" sz="2000" dirty="0"/>
              <a:t>No h/o chest pain , palpitation</a:t>
            </a:r>
          </a:p>
          <a:p>
            <a:pPr marL="0" indent="0">
              <a:buNone/>
            </a:pPr>
            <a:r>
              <a:rPr lang="en-US" sz="2000" dirty="0"/>
              <a:t>No h/o dyspnea</a:t>
            </a:r>
          </a:p>
          <a:p>
            <a:pPr marL="0" indent="0">
              <a:buNone/>
            </a:pPr>
            <a:r>
              <a:rPr lang="en-US" sz="2000" dirty="0"/>
              <a:t>No h/o giddiness</a:t>
            </a:r>
          </a:p>
          <a:p>
            <a:pPr marL="0" indent="0">
              <a:buNone/>
            </a:pPr>
            <a:r>
              <a:rPr lang="en-US" sz="2000" dirty="0"/>
              <a:t>No h/o abdominal pain</a:t>
            </a:r>
          </a:p>
        </p:txBody>
      </p:sp>
    </p:spTree>
    <p:extLst>
      <p:ext uri="{BB962C8B-B14F-4D97-AF65-F5344CB8AC3E}">
        <p14:creationId xmlns:p14="http://schemas.microsoft.com/office/powerpoint/2010/main" val="57410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E6822-EFFF-F993-ABCF-F856C064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530225"/>
            <a:ext cx="11139055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Aptos" panose="020B0004020202020204" pitchFamily="34" charset="0"/>
              </a:rPr>
              <a:t>PAST HISTORY: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k/c/o CAD/ DCM/ </a:t>
            </a:r>
            <a:r>
              <a:rPr lang="en-US" dirty="0" err="1"/>
              <a:t>Hfref</a:t>
            </a:r>
            <a:r>
              <a:rPr lang="en-US" dirty="0"/>
              <a:t> 60%/ hypoparathyroidism</a:t>
            </a:r>
            <a:br>
              <a:rPr lang="en-US" dirty="0"/>
            </a:br>
            <a:r>
              <a:rPr lang="en-US" sz="2000" dirty="0"/>
              <a:t>The patient was admitted one month ago and treated for </a:t>
            </a:r>
            <a:r>
              <a:rPr lang="en-US" sz="2000" b="1" dirty="0">
                <a:solidFill>
                  <a:srgbClr val="FF0000"/>
                </a:solidFill>
              </a:rPr>
              <a:t>hypocalcemia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On discharge, she was advised </a:t>
            </a:r>
            <a:r>
              <a:rPr lang="en-US" sz="2000" b="1" dirty="0"/>
              <a:t>calcium supplements</a:t>
            </a:r>
            <a:r>
              <a:rPr lang="en-US" sz="2000" dirty="0"/>
              <a:t> and </a:t>
            </a:r>
            <a:r>
              <a:rPr lang="en-US" sz="2000" b="1" dirty="0"/>
              <a:t>vitamin D</a:t>
            </a:r>
            <a:r>
              <a:rPr lang="en-US" sz="2000" dirty="0"/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but she had </a:t>
            </a:r>
            <a:r>
              <a:rPr lang="en-US" sz="2000" b="1" dirty="0"/>
              <a:t>not been on treatment for the past 15 days</a:t>
            </a:r>
            <a:r>
              <a:rPr lang="en-US" sz="2000" dirty="0"/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583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D95C-EEE9-AAD6-9428-DC955FC9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20385"/>
          </a:xfrm>
        </p:spPr>
        <p:txBody>
          <a:bodyPr>
            <a:normAutofit fontScale="90000"/>
          </a:bodyPr>
          <a:lstStyle/>
          <a:p>
            <a:r>
              <a:rPr lang="en-US" dirty="0"/>
              <a:t> 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02B25-3655-BCCC-6B06-75A7AEE05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605414"/>
            <a:ext cx="5157787" cy="823912"/>
          </a:xfrm>
        </p:spPr>
        <p:txBody>
          <a:bodyPr/>
          <a:lstStyle/>
          <a:p>
            <a:r>
              <a:rPr lang="en-US" sz="2400" b="1" dirty="0">
                <a:latin typeface="Aptos" panose="020B0004020202020204" pitchFamily="34" charset="0"/>
              </a:rPr>
              <a:t>ON EXAMINATION:</a:t>
            </a:r>
            <a:endParaRPr lang="en-IN" sz="2400" b="1" dirty="0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E7213-7C49-F87E-D452-059F3FBDE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2102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Patient GC fair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Afebrile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Hydration fair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No pallor/icterus/cyanosis/clubbing</a:t>
            </a: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Aptos" panose="020B0004020202020204" pitchFamily="34" charset="0"/>
              </a:rPr>
              <a:t>Chovstek</a:t>
            </a:r>
            <a:r>
              <a:rPr lang="en-US" sz="2000" dirty="0">
                <a:latin typeface="Aptos" panose="020B0004020202020204" pitchFamily="34" charset="0"/>
              </a:rPr>
              <a:t> sign +ve</a:t>
            </a:r>
          </a:p>
          <a:p>
            <a:pPr marL="0" indent="0">
              <a:buNone/>
            </a:pPr>
            <a:r>
              <a:rPr lang="en-US" sz="2000" dirty="0" err="1">
                <a:latin typeface="Aptos" panose="020B0004020202020204" pitchFamily="34" charset="0"/>
              </a:rPr>
              <a:t>Trosseau</a:t>
            </a:r>
            <a:r>
              <a:rPr lang="en-US" sz="2000" dirty="0">
                <a:latin typeface="Aptos" panose="020B0004020202020204" pitchFamily="34" charset="0"/>
              </a:rPr>
              <a:t> sign +ve [left &gt; right]</a:t>
            </a:r>
            <a:endParaRPr lang="en-IN" sz="2000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0B6D7-2012-36CC-A454-65FD967B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604258"/>
            <a:ext cx="5183188" cy="823912"/>
          </a:xfrm>
        </p:spPr>
        <p:txBody>
          <a:bodyPr/>
          <a:lstStyle/>
          <a:p>
            <a:r>
              <a:rPr lang="en-US" sz="2400" b="1" dirty="0">
                <a:latin typeface="Aptos" panose="020B0004020202020204" pitchFamily="34" charset="0"/>
              </a:rPr>
              <a:t>VITALS: </a:t>
            </a:r>
            <a:endParaRPr lang="en-IN" sz="2400" b="1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49A681-CCF5-1F4B-2E3E-FD4B701BF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4710" y="1802102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BP -100/70 mmHg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PR- 90/ min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Spo2- 100% RA</a:t>
            </a:r>
          </a:p>
          <a:p>
            <a:pPr marL="0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CVS- S1 S2+ no murmur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RS- B/L AE+ no added sounds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P/A- Soft, BS +</a:t>
            </a:r>
          </a:p>
          <a:p>
            <a:pPr marL="0" indent="0">
              <a:buNone/>
            </a:pPr>
            <a:r>
              <a:rPr lang="en-US" sz="2000" dirty="0">
                <a:latin typeface="Aptos" panose="020B0004020202020204" pitchFamily="34" charset="0"/>
              </a:rPr>
              <a:t>CNS- NFND</a:t>
            </a:r>
            <a:endParaRPr lang="en-IN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77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57AB04-254F-B8EC-0B3C-2044779B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7" y="309707"/>
            <a:ext cx="1371600" cy="1325563"/>
          </a:xfrm>
        </p:spPr>
        <p:txBody>
          <a:bodyPr/>
          <a:lstStyle/>
          <a:p>
            <a:r>
              <a:rPr lang="en-US" dirty="0"/>
              <a:t>ECG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7FB955-A234-E913-2C62-30DA32D7E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98065-BE28-B751-0FE2-D194C5C8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89758" y="-1321518"/>
            <a:ext cx="6421583" cy="95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6684-EE8F-146C-454B-3E6B79D1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81" y="707351"/>
            <a:ext cx="10131425" cy="1456267"/>
          </a:xfrm>
        </p:spPr>
        <p:txBody>
          <a:bodyPr/>
          <a:lstStyle/>
          <a:p>
            <a:r>
              <a:rPr lang="en-US" dirty="0"/>
              <a:t> 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4A4C5-DFB4-F04C-1533-5C33C206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081" y="1049602"/>
            <a:ext cx="4709054" cy="576262"/>
          </a:xfrm>
        </p:spPr>
        <p:txBody>
          <a:bodyPr/>
          <a:lstStyle/>
          <a:p>
            <a:r>
              <a:rPr lang="en-US" sz="2400" b="1" u="sng" dirty="0">
                <a:latin typeface="Aptos" panose="020B0004020202020204" pitchFamily="34" charset="0"/>
              </a:rPr>
              <a:t>INVESTIGATIONS:</a:t>
            </a:r>
            <a:endParaRPr lang="en-IN" sz="2400" b="1" u="sng" dirty="0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514D2-08D3-E934-2574-05D27E357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590" y="2035607"/>
            <a:ext cx="4996923" cy="36655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Sr. calcium – </a:t>
            </a:r>
            <a:r>
              <a:rPr lang="en-US" sz="8000" dirty="0">
                <a:solidFill>
                  <a:srgbClr val="FF0000"/>
                </a:solidFill>
                <a:latin typeface="Aptos" panose="020B0004020202020204" pitchFamily="34" charset="0"/>
              </a:rPr>
              <a:t>3.6 mg/dl</a:t>
            </a: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Sr. albumin – 3.5g/dl</a:t>
            </a: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Sr. magnesium – 1.1 mg/dl [low]</a:t>
            </a: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Sr. PTH –  6 </a:t>
            </a:r>
            <a:r>
              <a:rPr lang="en-US" sz="8000" dirty="0" err="1">
                <a:latin typeface="Aptos" panose="020B0004020202020204" pitchFamily="34" charset="0"/>
              </a:rPr>
              <a:t>pg</a:t>
            </a:r>
            <a:r>
              <a:rPr lang="en-US" sz="8000" dirty="0">
                <a:latin typeface="Aptos" panose="020B0004020202020204" pitchFamily="34" charset="0"/>
              </a:rPr>
              <a:t>/ml [low]</a:t>
            </a:r>
          </a:p>
          <a:p>
            <a:pPr marL="0" indent="0">
              <a:buNone/>
            </a:pPr>
            <a:endParaRPr lang="en-US" sz="8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CBC: </a:t>
            </a: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WBC- 9000 cells/mm3</a:t>
            </a:r>
          </a:p>
          <a:p>
            <a:pPr marL="0" indent="0">
              <a:buNone/>
            </a:pPr>
            <a:r>
              <a:rPr lang="en-US" sz="8000" dirty="0">
                <a:latin typeface="Aptos" panose="020B0004020202020204" pitchFamily="34" charset="0"/>
              </a:rPr>
              <a:t>Hb- 12.0 g/dl</a:t>
            </a:r>
          </a:p>
          <a:p>
            <a:pPr marL="0" indent="0">
              <a:buNone/>
            </a:pPr>
            <a:r>
              <a:rPr lang="en-IN" sz="8000" dirty="0" err="1">
                <a:latin typeface="Aptos" panose="020B0004020202020204" pitchFamily="34" charset="0"/>
              </a:rPr>
              <a:t>Plt</a:t>
            </a:r>
            <a:r>
              <a:rPr lang="en-IN" sz="8000" dirty="0">
                <a:latin typeface="Aptos" panose="020B0004020202020204" pitchFamily="34" charset="0"/>
              </a:rPr>
              <a:t>- 3.00 lakh</a:t>
            </a:r>
          </a:p>
          <a:p>
            <a:pPr marL="0" indent="0">
              <a:buNone/>
            </a:pPr>
            <a:endParaRPr lang="en-IN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IN" sz="2000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C6689-5539-871A-A6B9-2A7BED951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0489" y="1435485"/>
            <a:ext cx="4995334" cy="5029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8000" dirty="0"/>
              <a:t>RFT: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Urea- 12 mg/dl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Creatinine – 0.9 mg/dl</a:t>
            </a:r>
          </a:p>
          <a:p>
            <a:pPr marL="0" indent="0">
              <a:buNone/>
            </a:pPr>
            <a:endParaRPr lang="en-IN" sz="8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Sr. sodium- 140 </a:t>
            </a:r>
            <a:r>
              <a:rPr lang="en-IN" sz="8000" dirty="0" err="1">
                <a:latin typeface="Aptos" panose="020B0004020202020204" pitchFamily="34" charset="0"/>
              </a:rPr>
              <a:t>meq</a:t>
            </a:r>
            <a:r>
              <a:rPr lang="en-IN" sz="8000" dirty="0">
                <a:latin typeface="Aptos" panose="020B0004020202020204" pitchFamily="34" charset="0"/>
              </a:rPr>
              <a:t>/l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Sr. potassium- 4.0 </a:t>
            </a:r>
            <a:r>
              <a:rPr lang="en-IN" sz="8000" dirty="0" err="1">
                <a:latin typeface="Aptos" panose="020B0004020202020204" pitchFamily="34" charset="0"/>
              </a:rPr>
              <a:t>meq</a:t>
            </a:r>
            <a:r>
              <a:rPr lang="en-IN" sz="8000" dirty="0">
                <a:latin typeface="Aptos" panose="020B0004020202020204" pitchFamily="34" charset="0"/>
              </a:rPr>
              <a:t>/l</a:t>
            </a:r>
          </a:p>
          <a:p>
            <a:pPr marL="0" indent="0">
              <a:buNone/>
            </a:pPr>
            <a:endParaRPr lang="en-IN" sz="8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LFT: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Total </a:t>
            </a:r>
            <a:r>
              <a:rPr lang="en-IN" sz="8000" dirty="0" err="1">
                <a:latin typeface="Aptos" panose="020B0004020202020204" pitchFamily="34" charset="0"/>
              </a:rPr>
              <a:t>bil</a:t>
            </a:r>
            <a:r>
              <a:rPr lang="en-IN" sz="8000" dirty="0">
                <a:latin typeface="Aptos" panose="020B0004020202020204" pitchFamily="34" charset="0"/>
              </a:rPr>
              <a:t>- 1.0 mg/dl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Direct </a:t>
            </a:r>
            <a:r>
              <a:rPr lang="en-IN" sz="8000" dirty="0" err="1">
                <a:latin typeface="Aptos" panose="020B0004020202020204" pitchFamily="34" charset="0"/>
              </a:rPr>
              <a:t>bil</a:t>
            </a:r>
            <a:r>
              <a:rPr lang="en-IN" sz="8000" dirty="0">
                <a:latin typeface="Aptos" panose="020B0004020202020204" pitchFamily="34" charset="0"/>
              </a:rPr>
              <a:t>- 0.5 mg/dl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Indirect </a:t>
            </a:r>
            <a:r>
              <a:rPr lang="en-IN" sz="8000" dirty="0" err="1">
                <a:latin typeface="Aptos" panose="020B0004020202020204" pitchFamily="34" charset="0"/>
              </a:rPr>
              <a:t>bil</a:t>
            </a:r>
            <a:r>
              <a:rPr lang="en-IN" sz="8000" dirty="0">
                <a:latin typeface="Aptos" panose="020B0004020202020204" pitchFamily="34" charset="0"/>
              </a:rPr>
              <a:t> – 0.5 mg/dl</a:t>
            </a:r>
          </a:p>
          <a:p>
            <a:pPr marL="0" indent="0">
              <a:buNone/>
            </a:pPr>
            <a:r>
              <a:rPr lang="en-IN" sz="8000" dirty="0">
                <a:latin typeface="Aptos" panose="020B0004020202020204" pitchFamily="34" charset="0"/>
              </a:rPr>
              <a:t>ALP- 70 IU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F663B2-A3A6-280B-F1A3-40B9223E7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90105" y="3549843"/>
            <a:ext cx="4722813" cy="576262"/>
          </a:xfrm>
        </p:spPr>
        <p:txBody>
          <a:bodyPr/>
          <a:lstStyle/>
          <a:p>
            <a:r>
              <a:rPr lang="en-US" dirty="0"/>
              <a:t> 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366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35F6C7-997E-08B7-9329-02223EE8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255" y="2658052"/>
            <a:ext cx="10515600" cy="1325563"/>
          </a:xfrm>
        </p:spPr>
        <p:txBody>
          <a:bodyPr/>
          <a:lstStyle/>
          <a:p>
            <a:r>
              <a:rPr lang="en-US" dirty="0"/>
              <a:t>Post shock ECG…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10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2EA5A-B9E3-F744-9F0B-9C3274E9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2" y="214745"/>
            <a:ext cx="7855095" cy="1535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2558E-F9ED-B655-1EEB-BBC682F5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60854" y="-1288367"/>
            <a:ext cx="1535172" cy="7855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065F8-C170-4327-E6DE-3827092D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60856" y="368483"/>
            <a:ext cx="1535169" cy="785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E06C5-76F8-6148-9C9F-59B26A42B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1881" y="2014307"/>
            <a:ext cx="1513121" cy="78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7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1521-C391-5432-2299-C44BD8C2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46E52-349A-489B-3F7F-C445BBCD7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CB53B-8B42-8A15-E1C4-6A25C39B56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E48A4-87BB-B8C4-4C82-8B635EA36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9877" y="1968501"/>
            <a:ext cx="4995334" cy="29209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EF- 50%</a:t>
            </a:r>
          </a:p>
          <a:p>
            <a:r>
              <a:rPr lang="en-US" dirty="0"/>
              <a:t> GLOBAL HYPOKINESIA OF LV</a:t>
            </a:r>
          </a:p>
          <a:p>
            <a:r>
              <a:rPr lang="en-US" dirty="0"/>
              <a:t>IMP  :  ISCHEMIC DCM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ENDOCRINOLOGIST OPINION</a:t>
            </a:r>
          </a:p>
          <a:p>
            <a:r>
              <a:rPr lang="en-US" dirty="0"/>
              <a:t>INJ.CALCIUM GLUCONATE AND MAGNESIUM SULPHATE </a:t>
            </a:r>
          </a:p>
          <a:p>
            <a:r>
              <a:rPr lang="en-IN" dirty="0"/>
              <a:t>T. CALCITRIOL</a:t>
            </a:r>
          </a:p>
          <a:p>
            <a:r>
              <a:rPr lang="en-IN" dirty="0"/>
              <a:t>T. VIT D AND CALCIUM LACTATE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E74120-DF65-022F-3FED-1CD368418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3670" y="1049602"/>
            <a:ext cx="4722813" cy="576262"/>
          </a:xfrm>
        </p:spPr>
        <p:txBody>
          <a:bodyPr/>
          <a:lstStyle/>
          <a:p>
            <a:r>
              <a:rPr lang="en-US" dirty="0"/>
              <a:t>ECHO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BD866F-B111-25D1-5079-3D574128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418" y="342900"/>
            <a:ext cx="51435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92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207</TotalTime>
  <Words>395</Words>
  <Application>Microsoft Office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Celestial</vt:lpstr>
      <vt:lpstr>AN INTERESTING ECG From: IIIrd Medical Unit</vt:lpstr>
      <vt:lpstr>  </vt:lpstr>
      <vt:lpstr>PowerPoint Presentation</vt:lpstr>
      <vt:lpstr>  </vt:lpstr>
      <vt:lpstr>ECG</vt:lpstr>
      <vt:lpstr>  </vt:lpstr>
      <vt:lpstr>Post shock ECG…</vt:lpstr>
      <vt:lpstr>PowerPoint Presentation</vt:lpstr>
      <vt:lpstr>  </vt:lpstr>
      <vt:lpstr>3 DAYS LATER…</vt:lpstr>
      <vt:lpstr>PowerPoint Presentation</vt:lpstr>
      <vt:lpstr>DISCUSSION…</vt:lpstr>
      <vt:lpstr>ECG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 Ξ Π U 🌕</dc:creator>
  <cp:lastModifiedBy>V Ξ Π U 🌕</cp:lastModifiedBy>
  <cp:revision>8</cp:revision>
  <dcterms:created xsi:type="dcterms:W3CDTF">2025-10-20T06:29:55Z</dcterms:created>
  <dcterms:modified xsi:type="dcterms:W3CDTF">2025-10-21T12:03:36Z</dcterms:modified>
</cp:coreProperties>
</file>