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87E18-8FE4-42BA-B0D5-7F28AD0C8F4B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B96AA-CAA0-4EF7-B46D-E02A6D7B9A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683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494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607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0716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5103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3949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0753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27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2823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979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900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766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976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937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175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647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131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006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4922C-879A-4819-ABC5-C825F7A8E2F4}" type="datetimeFigureOut">
              <a:rPr lang="en-IN" smtClean="0"/>
              <a:t>19-01-2024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66479-8EBA-416F-92CA-76D431AF4FC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93660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56FB37-DECA-9F1C-9BDD-995118237EB6}"/>
              </a:ext>
            </a:extLst>
          </p:cNvPr>
          <p:cNvSpPr txBox="1"/>
          <p:nvPr/>
        </p:nvSpPr>
        <p:spPr>
          <a:xfrm>
            <a:off x="643813" y="874455"/>
            <a:ext cx="101983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42 year old female who is a housewife came to GRH Madurai with</a:t>
            </a:r>
          </a:p>
          <a:p>
            <a:endParaRPr lang="en-US" dirty="0"/>
          </a:p>
          <a:p>
            <a:r>
              <a:rPr lang="en-US" dirty="0"/>
              <a:t>    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</a:t>
            </a:r>
            <a:r>
              <a:rPr lang="en-US" sz="3200" dirty="0"/>
              <a:t>C/O weight loss for x 1 year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68171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531B7-4464-34EC-CF93-9F6D12FEB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7" y="794599"/>
            <a:ext cx="11458116" cy="5021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3D349-7C37-4909-EEC1-C9FD2E7B10B1}"/>
              </a:ext>
            </a:extLst>
          </p:cNvPr>
          <p:cNvSpPr txBox="1"/>
          <p:nvPr/>
        </p:nvSpPr>
        <p:spPr>
          <a:xfrm>
            <a:off x="485317" y="145401"/>
            <a:ext cx="422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400" b="1" dirty="0"/>
              <a:t>PERIPHERAL SMEAR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93AA9F-C415-1F54-A55C-C64161C263B7}"/>
              </a:ext>
            </a:extLst>
          </p:cNvPr>
          <p:cNvSpPr txBox="1"/>
          <p:nvPr/>
        </p:nvSpPr>
        <p:spPr>
          <a:xfrm>
            <a:off x="485317" y="6020100"/>
            <a:ext cx="7147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400" b="1" dirty="0"/>
              <a:t>IMPRESSION: Mild hypochromic </a:t>
            </a:r>
            <a:r>
              <a:rPr lang="en-IN" sz="2400" b="1" dirty="0" err="1"/>
              <a:t>Anemia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19559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03A71-E1F2-64DA-137B-EB9DD87ED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30" y="0"/>
            <a:ext cx="6381136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45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FB153-01CB-7DAA-82AD-7C979A493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41" y="0"/>
            <a:ext cx="918751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B287CB-2AF1-563D-313E-05C6FCA9B2F9}"/>
              </a:ext>
            </a:extLst>
          </p:cNvPr>
          <p:cNvSpPr/>
          <p:nvPr/>
        </p:nvSpPr>
        <p:spPr>
          <a:xfrm>
            <a:off x="8839200" y="0"/>
            <a:ext cx="914400" cy="1966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9609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AACA6-0781-BE18-3E75-2AFE5E591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2"/>
          <a:stretch/>
        </p:blipFill>
        <p:spPr>
          <a:xfrm>
            <a:off x="1491097" y="0"/>
            <a:ext cx="9209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0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3E4B0-D32D-FFED-BA6B-149037629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904" y="0"/>
            <a:ext cx="6980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22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2880B-C251-DA84-479F-AD93B60FF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7465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B7E23F-EDEE-4FA7-F04D-348FFC19C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45" y="737419"/>
            <a:ext cx="5899354" cy="48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7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DFFE1-650B-6362-0CD1-619CED3FF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86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B33BD6-2A05-A758-EAE3-C3AD210BE947}"/>
              </a:ext>
            </a:extLst>
          </p:cNvPr>
          <p:cNvSpPr txBox="1"/>
          <p:nvPr/>
        </p:nvSpPr>
        <p:spPr>
          <a:xfrm>
            <a:off x="373225" y="326571"/>
            <a:ext cx="8304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HISTORY OF PRESENTING ILLNESS</a:t>
            </a:r>
            <a:endParaRPr lang="en-IN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69F5A-A979-3926-F100-D8D2B6C25F93}"/>
              </a:ext>
            </a:extLst>
          </p:cNvPr>
          <p:cNvSpPr txBox="1"/>
          <p:nvPr/>
        </p:nvSpPr>
        <p:spPr>
          <a:xfrm>
            <a:off x="634482" y="1166333"/>
            <a:ext cx="1109409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patient was apparently normal before 1 year after which she developed unintentional weight loss x 1 year(9 kg lost in 1 year)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H/O easy fatiguability x 1 year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No h/o cough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No h/o evening rise of temperature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No h/o loss of appetite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No h/o fever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No h/o night sweats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No h/o chronic diarrhoea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No h/o polyuria/polydipsia/polyphagia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H/O irregular menstrual cycles+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No h/o bleeding manifestations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No h/o abdominal pain/neck swelling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6627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E75498-A605-9453-367B-288919BFE70F}"/>
              </a:ext>
            </a:extLst>
          </p:cNvPr>
          <p:cNvSpPr txBox="1"/>
          <p:nvPr/>
        </p:nvSpPr>
        <p:spPr>
          <a:xfrm>
            <a:off x="354564" y="317242"/>
            <a:ext cx="362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PAST HISTORY</a:t>
            </a:r>
            <a:endParaRPr lang="en-IN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A96475-DA3D-B56B-D6D2-0A2784474AFB}"/>
              </a:ext>
            </a:extLst>
          </p:cNvPr>
          <p:cNvSpPr txBox="1"/>
          <p:nvPr/>
        </p:nvSpPr>
        <p:spPr>
          <a:xfrm>
            <a:off x="827834" y="1320628"/>
            <a:ext cx="109354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H/O recurrent respiratory tract infections and primary complex present in childhood for which patient got treated (records not available)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H/O jaundice in childhood for which patient undergone CAM treatment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H/O skin rash before 1 year for which patient got treated (Records not available)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The patient went for master health checkup on June 2022 and incidentally found to have B/L axillary lymphadenopathy for which patient took FNAC from R axilla and showed reactive lymphadenitis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No h/o DM/HTN/CKD/CAD/Epilepsy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39060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A8D793-AC33-E989-6A51-75257E8A7282}"/>
              </a:ext>
            </a:extLst>
          </p:cNvPr>
          <p:cNvSpPr txBox="1"/>
          <p:nvPr/>
        </p:nvSpPr>
        <p:spPr>
          <a:xfrm>
            <a:off x="634481" y="447868"/>
            <a:ext cx="105435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FAMILY</a:t>
            </a:r>
            <a:r>
              <a:rPr lang="en-US" sz="2000" b="1" dirty="0"/>
              <a:t> </a:t>
            </a:r>
            <a:r>
              <a:rPr lang="en-US" sz="2800" b="1" dirty="0"/>
              <a:t>HISTORY</a:t>
            </a:r>
            <a:endParaRPr lang="en-US" sz="2000" b="1" dirty="0"/>
          </a:p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99E65-51DD-0E4E-2BEC-CE244BD955CC}"/>
              </a:ext>
            </a:extLst>
          </p:cNvPr>
          <p:cNvSpPr txBox="1"/>
          <p:nvPr/>
        </p:nvSpPr>
        <p:spPr>
          <a:xfrm>
            <a:off x="1455576" y="954240"/>
            <a:ext cx="10353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Patient’s mother died of carcinoma breast before 3 years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No other significant family history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CB4C4-EAE0-B474-3696-BAE513A2C6ED}"/>
              </a:ext>
            </a:extLst>
          </p:cNvPr>
          <p:cNvSpPr txBox="1"/>
          <p:nvPr/>
        </p:nvSpPr>
        <p:spPr>
          <a:xfrm>
            <a:off x="634480" y="1847462"/>
            <a:ext cx="412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PERSONAL</a:t>
            </a:r>
            <a:r>
              <a:rPr lang="en-US" dirty="0"/>
              <a:t> </a:t>
            </a:r>
            <a:r>
              <a:rPr lang="en-US" sz="2800" b="1" dirty="0"/>
              <a:t>HISTORY</a:t>
            </a:r>
            <a:endParaRPr lang="en-IN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B9D23-15EA-D2F7-CD90-7E05904DD1D7}"/>
              </a:ext>
            </a:extLst>
          </p:cNvPr>
          <p:cNvSpPr txBox="1"/>
          <p:nvPr/>
        </p:nvSpPr>
        <p:spPr>
          <a:xfrm>
            <a:off x="1464906" y="2446837"/>
            <a:ext cx="3926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Mixed diet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Normal bowel and bladder habits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No h/o similar complaints in the past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2E894-3ACA-E01F-B04C-8473D9355B81}"/>
              </a:ext>
            </a:extLst>
          </p:cNvPr>
          <p:cNvSpPr txBox="1"/>
          <p:nvPr/>
        </p:nvSpPr>
        <p:spPr>
          <a:xfrm>
            <a:off x="634480" y="3629609"/>
            <a:ext cx="2950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MENSTRUAL HISTORY</a:t>
            </a:r>
            <a:endParaRPr lang="en-I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7E290-C56F-10A4-C128-1BF1F9D2AEE3}"/>
              </a:ext>
            </a:extLst>
          </p:cNvPr>
          <p:cNvSpPr txBox="1"/>
          <p:nvPr/>
        </p:nvSpPr>
        <p:spPr>
          <a:xfrm>
            <a:off x="1455576" y="4216433"/>
            <a:ext cx="9041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K/C/O PCOD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LMP: 26.12.23, Irregular cycles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child: NVD, Female, 19yrs, alive and healthy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child: LSCS, Male, 16yrs, alive and healthy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3457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B88A67-F942-2C3D-027B-E4BBB6298901}"/>
              </a:ext>
            </a:extLst>
          </p:cNvPr>
          <p:cNvSpPr txBox="1"/>
          <p:nvPr/>
        </p:nvSpPr>
        <p:spPr>
          <a:xfrm>
            <a:off x="876300" y="428625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ON  EXAMINATION</a:t>
            </a:r>
            <a:endParaRPr lang="en-IN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BCE6AE-A7BF-88E8-3CB3-10A2D7B3D056}"/>
              </a:ext>
            </a:extLst>
          </p:cNvPr>
          <p:cNvSpPr txBox="1"/>
          <p:nvPr/>
        </p:nvSpPr>
        <p:spPr>
          <a:xfrm>
            <a:off x="1762125" y="1190625"/>
            <a:ext cx="10096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Conscious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Oriented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Afebrile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Pallor+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Not icteric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No cyanosis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No clubbing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No pedal edema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B/L axillary </a:t>
            </a:r>
            <a:r>
              <a:rPr lang="en-US" sz="2000" dirty="0" err="1"/>
              <a:t>lymphnode</a:t>
            </a:r>
            <a:r>
              <a:rPr lang="en-US" sz="2000" dirty="0"/>
              <a:t> enlargement+, largest of measuring 2.5x1.2cm, non matted, discrete, firm, non tender, mobile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B/L cervical </a:t>
            </a:r>
            <a:r>
              <a:rPr lang="en-US" sz="2000" dirty="0" err="1"/>
              <a:t>lymphnode</a:t>
            </a:r>
            <a:r>
              <a:rPr lang="en-US" sz="2000" dirty="0"/>
              <a:t> enlargement+, largest of measuring 2.0x1.1cm, non matted, discrete, firm, non tender, mobile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89525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E14F00-140E-4D54-135D-B184E8EDE5D4}"/>
              </a:ext>
            </a:extLst>
          </p:cNvPr>
          <p:cNvSpPr txBox="1"/>
          <p:nvPr/>
        </p:nvSpPr>
        <p:spPr>
          <a:xfrm>
            <a:off x="828675" y="438150"/>
            <a:ext cx="1322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VITALS</a:t>
            </a:r>
            <a:endParaRPr lang="en-I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29455-B640-423D-BD09-30AED9DDADB4}"/>
              </a:ext>
            </a:extLst>
          </p:cNvPr>
          <p:cNvSpPr txBox="1"/>
          <p:nvPr/>
        </p:nvSpPr>
        <p:spPr>
          <a:xfrm>
            <a:off x="1628775" y="1400175"/>
            <a:ext cx="314861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BP: 100/70mmhg</a:t>
            </a:r>
          </a:p>
          <a:p>
            <a:r>
              <a:rPr lang="en-US" sz="2800" dirty="0"/>
              <a:t>PR: </a:t>
            </a:r>
            <a:r>
              <a:rPr lang="en-IN" sz="2800" dirty="0"/>
              <a:t>106/min</a:t>
            </a:r>
          </a:p>
          <a:p>
            <a:r>
              <a:rPr lang="en-IN" sz="2800" dirty="0"/>
              <a:t>Spo2: 99% under RA</a:t>
            </a:r>
          </a:p>
          <a:p>
            <a:r>
              <a:rPr lang="en-IN" sz="2800" dirty="0"/>
              <a:t>CBG: 110mg/dl</a:t>
            </a:r>
          </a:p>
          <a:p>
            <a:r>
              <a:rPr lang="en-IN" sz="2800" dirty="0"/>
              <a:t>BMI: 18.35</a:t>
            </a:r>
          </a:p>
        </p:txBody>
      </p:sp>
    </p:spTree>
    <p:extLst>
      <p:ext uri="{BB962C8B-B14F-4D97-AF65-F5344CB8AC3E}">
        <p14:creationId xmlns:p14="http://schemas.microsoft.com/office/powerpoint/2010/main" val="1181425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73DBB8-57F9-2031-9BBB-FD2A8EC008CB}"/>
              </a:ext>
            </a:extLst>
          </p:cNvPr>
          <p:cNvSpPr txBox="1"/>
          <p:nvPr/>
        </p:nvSpPr>
        <p:spPr>
          <a:xfrm>
            <a:off x="542925" y="361950"/>
            <a:ext cx="33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/>
              <a:t>SYSTEMIC EXAMINATION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E8812-4018-2011-F63B-ECE89BEECBB5}"/>
              </a:ext>
            </a:extLst>
          </p:cNvPr>
          <p:cNvSpPr txBox="1"/>
          <p:nvPr/>
        </p:nvSpPr>
        <p:spPr>
          <a:xfrm>
            <a:off x="1533525" y="1247775"/>
            <a:ext cx="91249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CVS: S1S2+, No murmur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RS: BAE+, No added sounds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P/A: Soft, BS+</a:t>
            </a:r>
          </a:p>
          <a:p>
            <a:r>
              <a:rPr lang="en-IN" sz="2000" dirty="0"/>
              <a:t>             Moderate splenomegaly+, firm, non tender</a:t>
            </a:r>
          </a:p>
          <a:p>
            <a:r>
              <a:rPr lang="en-IN" sz="2000" dirty="0"/>
              <a:t>             No free fluid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2000" dirty="0"/>
              <a:t>CNS: Conscious,</a:t>
            </a:r>
          </a:p>
          <a:p>
            <a:r>
              <a:rPr lang="en-IN" sz="2000" dirty="0"/>
              <a:t>              Oriented,</a:t>
            </a:r>
          </a:p>
          <a:p>
            <a:r>
              <a:rPr lang="en-IN" sz="2000" dirty="0"/>
              <a:t>              B/L pupil 3mm ERTL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18775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A692ED-40C7-5473-3855-115BC998331A}"/>
              </a:ext>
            </a:extLst>
          </p:cNvPr>
          <p:cNvSpPr txBox="1"/>
          <p:nvPr/>
        </p:nvSpPr>
        <p:spPr>
          <a:xfrm>
            <a:off x="474927" y="342841"/>
            <a:ext cx="3037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INVESTIGATIONS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26308D-70D1-B6EA-052C-320772BAD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808706"/>
              </p:ext>
            </p:extLst>
          </p:nvPr>
        </p:nvGraphicFramePr>
        <p:xfrm>
          <a:off x="2279036" y="1871663"/>
          <a:ext cx="5586770" cy="4643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646">
                  <a:extLst>
                    <a:ext uri="{9D8B030D-6E8A-4147-A177-3AD203B41FA5}">
                      <a16:colId xmlns:a16="http://schemas.microsoft.com/office/drawing/2014/main" val="1741982017"/>
                    </a:ext>
                  </a:extLst>
                </a:gridCol>
                <a:gridCol w="2172712">
                  <a:extLst>
                    <a:ext uri="{9D8B030D-6E8A-4147-A177-3AD203B41FA5}">
                      <a16:colId xmlns:a16="http://schemas.microsoft.com/office/drawing/2014/main" val="2454096172"/>
                    </a:ext>
                  </a:extLst>
                </a:gridCol>
                <a:gridCol w="2320412">
                  <a:extLst>
                    <a:ext uri="{9D8B030D-6E8A-4147-A177-3AD203B41FA5}">
                      <a16:colId xmlns:a16="http://schemas.microsoft.com/office/drawing/2014/main" val="675622626"/>
                    </a:ext>
                  </a:extLst>
                </a:gridCol>
              </a:tblGrid>
              <a:tr h="687017">
                <a:tc>
                  <a:txBody>
                    <a:bodyPr/>
                    <a:lstStyle/>
                    <a:p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06/2022</a:t>
                      </a:r>
                    </a:p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IN" dirty="0" err="1">
                          <a:solidFill>
                            <a:schemeClr val="tx1"/>
                          </a:solidFill>
                        </a:rPr>
                        <a:t>Mastercheckup</a:t>
                      </a:r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12/2023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747955"/>
                  </a:ext>
                </a:extLst>
              </a:tr>
              <a:tr h="565211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TC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 7,800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 6,200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413126"/>
                  </a:ext>
                </a:extLst>
              </a:tr>
              <a:tr h="565211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RBC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4.6million/</a:t>
                      </a:r>
                      <a:r>
                        <a:rPr lang="en-IN" dirty="0" err="1">
                          <a:solidFill>
                            <a:schemeClr val="tx1"/>
                          </a:solidFill>
                        </a:rPr>
                        <a:t>cumm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3.65million/</a:t>
                      </a:r>
                      <a:r>
                        <a:rPr lang="en-IN" dirty="0" err="1">
                          <a:solidFill>
                            <a:schemeClr val="tx1"/>
                          </a:solidFill>
                        </a:rPr>
                        <a:t>cumm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584230"/>
                  </a:ext>
                </a:extLst>
              </a:tr>
              <a:tr h="565211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Hb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  12.8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  10.1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469943"/>
                  </a:ext>
                </a:extLst>
              </a:tr>
              <a:tr h="565211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PCV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  39.7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  28.7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701631"/>
                  </a:ext>
                </a:extLst>
              </a:tr>
              <a:tr h="565211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MCV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  85.2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  78.7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276003"/>
                  </a:ext>
                </a:extLst>
              </a:tr>
              <a:tr h="565211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MCH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  27.4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   27.6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725646"/>
                  </a:ext>
                </a:extLst>
              </a:tr>
              <a:tr h="565211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PLT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2,66,000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 2,70,000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38382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C9C2A33-0B36-D57E-DAAD-6F2625690A98}"/>
              </a:ext>
            </a:extLst>
          </p:cNvPr>
          <p:cNvSpPr txBox="1"/>
          <p:nvPr/>
        </p:nvSpPr>
        <p:spPr>
          <a:xfrm>
            <a:off x="933450" y="1199585"/>
            <a:ext cx="29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/>
              <a:t>COMPLETE BLOOD COUNT</a:t>
            </a:r>
          </a:p>
        </p:txBody>
      </p:sp>
    </p:spTree>
    <p:extLst>
      <p:ext uri="{BB962C8B-B14F-4D97-AF65-F5344CB8AC3E}">
        <p14:creationId xmlns:p14="http://schemas.microsoft.com/office/powerpoint/2010/main" val="92114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B04B0-C91D-E418-E6BE-4B0E04536D58}"/>
              </a:ext>
            </a:extLst>
          </p:cNvPr>
          <p:cNvSpPr txBox="1"/>
          <p:nvPr/>
        </p:nvSpPr>
        <p:spPr>
          <a:xfrm>
            <a:off x="552450" y="295275"/>
            <a:ext cx="3037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INVESTIGATIONS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3F460-620B-113B-8BC3-AF020627E913}"/>
              </a:ext>
            </a:extLst>
          </p:cNvPr>
          <p:cNvSpPr txBox="1"/>
          <p:nvPr/>
        </p:nvSpPr>
        <p:spPr>
          <a:xfrm>
            <a:off x="1514476" y="1066800"/>
            <a:ext cx="303794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RBS-101mg/dl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UREA- 15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CREATININE-0.5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T.BILIRUBIN-1.8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DIRECT-1.2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INDIRECT-0.6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SGOT-43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SGPT-40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ALP-210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ESR-110mm/hr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AEC-400cells/</a:t>
            </a:r>
            <a:r>
              <a:rPr lang="en-IN" sz="2000" dirty="0" err="1"/>
              <a:t>cumm</a:t>
            </a:r>
            <a:endParaRPr lang="en-IN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CRP-80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HbA1C-5.0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 err="1"/>
              <a:t>HbsAg</a:t>
            </a:r>
            <a:r>
              <a:rPr lang="en-IN" sz="2000" dirty="0"/>
              <a:t> -Negative 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Anti HCV-Negative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VCTC-NR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C8B24F-4F79-34F1-5DEE-EAABA8547070}"/>
              </a:ext>
            </a:extLst>
          </p:cNvPr>
          <p:cNvSpPr txBox="1"/>
          <p:nvPr/>
        </p:nvSpPr>
        <p:spPr>
          <a:xfrm>
            <a:off x="6029325" y="1066800"/>
            <a:ext cx="362310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URINE ROUTINE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Colour-Straw yellow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Appearance-Clear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Sugar-Nil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Albumin-1+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URINE DEPOSITS</a:t>
            </a:r>
          </a:p>
          <a:p>
            <a:r>
              <a:rPr lang="en-IN" dirty="0"/>
              <a:t>        Pus cells-2 to 4 cells/</a:t>
            </a:r>
            <a:r>
              <a:rPr lang="en-IN" dirty="0" err="1"/>
              <a:t>hpf</a:t>
            </a:r>
            <a:endParaRPr lang="en-IN" dirty="0"/>
          </a:p>
          <a:p>
            <a:r>
              <a:rPr lang="en-IN" dirty="0"/>
              <a:t>        Epithelial cells-1-2 cells/</a:t>
            </a:r>
            <a:r>
              <a:rPr lang="en-IN" dirty="0" err="1"/>
              <a:t>hpf</a:t>
            </a:r>
            <a:endParaRPr lang="en-IN" dirty="0"/>
          </a:p>
          <a:p>
            <a:r>
              <a:rPr lang="en-IN" dirty="0"/>
              <a:t>        RBC’s- Nil</a:t>
            </a:r>
          </a:p>
          <a:p>
            <a:r>
              <a:rPr lang="en-IN" dirty="0"/>
              <a:t>        Casts-Absent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Free T3-1.33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Serum T3-1.28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Serum T4-9.15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TSH-2.56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IGRA-Negative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Mantaux-8mm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ANA-Negative</a:t>
            </a:r>
          </a:p>
        </p:txBody>
      </p:sp>
    </p:spTree>
    <p:extLst>
      <p:ext uri="{BB962C8B-B14F-4D97-AF65-F5344CB8AC3E}">
        <p14:creationId xmlns:p14="http://schemas.microsoft.com/office/powerpoint/2010/main" val="2447088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39</TotalTime>
  <Words>557</Words>
  <Application>Microsoft Office PowerPoint</Application>
  <PresentationFormat>Widescreen</PresentationFormat>
  <Paragraphs>128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Manoj Prabhu</dc:creator>
  <cp:lastModifiedBy>Manoj Prabhu</cp:lastModifiedBy>
  <cp:revision>11</cp:revision>
  <dcterms:created xsi:type="dcterms:W3CDTF">2024-01-15T14:32:26Z</dcterms:created>
  <dcterms:modified xsi:type="dcterms:W3CDTF">2024-01-19T07:50:52Z</dcterms:modified>
</cp:coreProperties>
</file>