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2" r:id="rId7"/>
    <p:sldId id="261" r:id="rId8"/>
    <p:sldId id="264" r:id="rId9"/>
    <p:sldId id="265" r:id="rId10"/>
    <p:sldId id="259" r:id="rId11"/>
    <p:sldId id="266" r:id="rId12"/>
    <p:sldId id="268" r:id="rId13"/>
    <p:sldId id="269" r:id="rId14"/>
    <p:sldId id="270" r:id="rId15"/>
    <p:sldId id="267" r:id="rId16"/>
    <p:sldId id="271" r:id="rId17"/>
    <p:sldId id="283" r:id="rId18"/>
    <p:sldId id="284" r:id="rId19"/>
    <p:sldId id="273" r:id="rId20"/>
    <p:sldId id="276" r:id="rId21"/>
    <p:sldId id="275" r:id="rId22"/>
    <p:sldId id="277" r:id="rId23"/>
    <p:sldId id="279" r:id="rId24"/>
    <p:sldId id="278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8E50AB-8BCE-44F8-A7A9-47E523AE7025}" type="doc">
      <dgm:prSet loTypeId="urn:microsoft.com/office/officeart/2005/8/layout/default#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03656730-6785-4373-8E91-D72E4DC55013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FFFF00"/>
              </a:solidFill>
            </a:rPr>
            <a:t>Hb</a:t>
          </a:r>
          <a:r>
            <a:rPr lang="en-US" sz="2000" dirty="0" smtClean="0">
              <a:solidFill>
                <a:srgbClr val="FFFF00"/>
              </a:solidFill>
            </a:rPr>
            <a:t>- 8.4gm/dl</a:t>
          </a:r>
        </a:p>
        <a:p>
          <a:r>
            <a:rPr lang="en-US" sz="2000" dirty="0" smtClean="0"/>
            <a:t>TC-9600/mm3</a:t>
          </a:r>
        </a:p>
        <a:p>
          <a:r>
            <a:rPr lang="en-US" sz="2000" dirty="0" smtClean="0"/>
            <a:t>PLC-3.39Lakhs/mm3</a:t>
          </a:r>
        </a:p>
        <a:p>
          <a:r>
            <a:rPr lang="en-US" sz="2000" dirty="0" smtClean="0"/>
            <a:t>PCV-24</a:t>
          </a:r>
        </a:p>
        <a:p>
          <a:r>
            <a:rPr lang="en-US" sz="2000" dirty="0" smtClean="0">
              <a:solidFill>
                <a:srgbClr val="FFFF00"/>
              </a:solidFill>
            </a:rPr>
            <a:t>ESR-110mm/1hr</a:t>
          </a:r>
          <a:endParaRPr lang="en-IN" sz="2000" dirty="0">
            <a:solidFill>
              <a:srgbClr val="FFFF00"/>
            </a:solidFill>
          </a:endParaRPr>
        </a:p>
      </dgm:t>
    </dgm:pt>
    <dgm:pt modelId="{2A7B1945-745F-48DD-AB3B-79FD53D28373}" type="parTrans" cxnId="{5C95CF4D-3012-4B78-B882-BFD58EEE1DF6}">
      <dgm:prSet/>
      <dgm:spPr/>
      <dgm:t>
        <a:bodyPr/>
        <a:lstStyle/>
        <a:p>
          <a:endParaRPr lang="en-IN"/>
        </a:p>
      </dgm:t>
    </dgm:pt>
    <dgm:pt modelId="{34AFAC7E-1CEC-4383-A0EE-2C7000C25CF2}" type="sibTrans" cxnId="{5C95CF4D-3012-4B78-B882-BFD58EEE1DF6}">
      <dgm:prSet/>
      <dgm:spPr/>
      <dgm:t>
        <a:bodyPr/>
        <a:lstStyle/>
        <a:p>
          <a:endParaRPr lang="en-IN"/>
        </a:p>
      </dgm:t>
    </dgm:pt>
    <dgm:pt modelId="{46076EE6-E4FB-4B21-88A0-1CD98DD36941}">
      <dgm:prSet phldrT="[Text]" custT="1"/>
      <dgm:spPr/>
      <dgm:t>
        <a:bodyPr/>
        <a:lstStyle/>
        <a:p>
          <a:r>
            <a:rPr lang="en-US" sz="2000" dirty="0" smtClean="0"/>
            <a:t>RBS-109mg/dl</a:t>
          </a:r>
        </a:p>
        <a:p>
          <a:r>
            <a:rPr lang="en-US" sz="2000" dirty="0" smtClean="0"/>
            <a:t>Blood Urea-19mg/dl</a:t>
          </a:r>
        </a:p>
        <a:p>
          <a:r>
            <a:rPr lang="en-US" sz="2000" dirty="0" smtClean="0"/>
            <a:t>S. Creatinine-1mg/dl</a:t>
          </a:r>
          <a:endParaRPr lang="en-IN" sz="2000" dirty="0"/>
        </a:p>
      </dgm:t>
    </dgm:pt>
    <dgm:pt modelId="{B5BFB7D7-574A-444C-8045-6251E44F4F98}" type="parTrans" cxnId="{A974C91E-6965-40A8-B9AB-3DDE9F8A32FE}">
      <dgm:prSet/>
      <dgm:spPr/>
      <dgm:t>
        <a:bodyPr/>
        <a:lstStyle/>
        <a:p>
          <a:endParaRPr lang="en-IN"/>
        </a:p>
      </dgm:t>
    </dgm:pt>
    <dgm:pt modelId="{FD7A5571-E771-4470-BEC2-DA10ACF6CC60}" type="sibTrans" cxnId="{A974C91E-6965-40A8-B9AB-3DDE9F8A32FE}">
      <dgm:prSet/>
      <dgm:spPr/>
      <dgm:t>
        <a:bodyPr/>
        <a:lstStyle/>
        <a:p>
          <a:endParaRPr lang="en-IN"/>
        </a:p>
      </dgm:t>
    </dgm:pt>
    <dgm:pt modelId="{F63F2FC8-F64E-47CD-9FC9-E54A26C9BE5D}">
      <dgm:prSet phldrT="[Text]" custT="1"/>
      <dgm:spPr/>
      <dgm:t>
        <a:bodyPr/>
        <a:lstStyle/>
        <a:p>
          <a:r>
            <a:rPr lang="en-US" sz="2000" dirty="0" smtClean="0"/>
            <a:t>Urine albumin-nil, </a:t>
          </a:r>
        </a:p>
        <a:p>
          <a:r>
            <a:rPr lang="en-US" sz="2000" dirty="0" smtClean="0"/>
            <a:t>Sugar-nil</a:t>
          </a:r>
        </a:p>
        <a:p>
          <a:r>
            <a:rPr lang="en-US" sz="2000" dirty="0" smtClean="0"/>
            <a:t>Deposit—1-2 PC/HPF</a:t>
          </a:r>
        </a:p>
      </dgm:t>
    </dgm:pt>
    <dgm:pt modelId="{3A076025-E4D1-4CF8-8D94-008FB6DDD624}" type="parTrans" cxnId="{A0EFDCE2-DCA0-4F36-8D05-53A3A456065A}">
      <dgm:prSet/>
      <dgm:spPr/>
      <dgm:t>
        <a:bodyPr/>
        <a:lstStyle/>
        <a:p>
          <a:endParaRPr lang="en-IN"/>
        </a:p>
      </dgm:t>
    </dgm:pt>
    <dgm:pt modelId="{580883D0-9B26-4A7D-A885-1271F2752EE9}" type="sibTrans" cxnId="{A0EFDCE2-DCA0-4F36-8D05-53A3A456065A}">
      <dgm:prSet/>
      <dgm:spPr/>
      <dgm:t>
        <a:bodyPr/>
        <a:lstStyle/>
        <a:p>
          <a:endParaRPr lang="en-IN"/>
        </a:p>
      </dgm:t>
    </dgm:pt>
    <dgm:pt modelId="{BEBAB980-971C-48AC-AEFF-1FD521477AB7}">
      <dgm:prSet phldrT="[Text]" custT="1"/>
      <dgm:spPr/>
      <dgm:t>
        <a:bodyPr/>
        <a:lstStyle/>
        <a:p>
          <a:r>
            <a:rPr lang="en-US" sz="2000" dirty="0" smtClean="0"/>
            <a:t>Peripheral smear: </a:t>
          </a:r>
          <a:r>
            <a:rPr lang="en-US" sz="2000" dirty="0" err="1" smtClean="0"/>
            <a:t>hypochromic</a:t>
          </a:r>
          <a:r>
            <a:rPr lang="en-US" sz="2000" dirty="0" smtClean="0"/>
            <a:t> </a:t>
          </a:r>
          <a:r>
            <a:rPr lang="en-US" sz="2000" dirty="0" err="1" smtClean="0"/>
            <a:t>microcytic</a:t>
          </a:r>
          <a:r>
            <a:rPr lang="en-US" sz="2000" dirty="0" smtClean="0"/>
            <a:t> anemia</a:t>
          </a:r>
        </a:p>
        <a:p>
          <a:r>
            <a:rPr lang="en-US" sz="2000" dirty="0" smtClean="0"/>
            <a:t>    </a:t>
          </a:r>
          <a:r>
            <a:rPr lang="en-US" sz="2000" dirty="0" err="1" smtClean="0"/>
            <a:t>Reticulocyte</a:t>
          </a:r>
          <a:r>
            <a:rPr lang="en-US" sz="2000" dirty="0" smtClean="0"/>
            <a:t> count 1%</a:t>
          </a:r>
        </a:p>
        <a:p>
          <a:r>
            <a:rPr lang="en-US" sz="2000" dirty="0" smtClean="0"/>
            <a:t>ANA negative</a:t>
          </a:r>
        </a:p>
      </dgm:t>
    </dgm:pt>
    <dgm:pt modelId="{4A38D376-64A2-4E55-BB5F-7FFB08275430}" type="parTrans" cxnId="{DBEDD21A-A2AC-4232-8930-D8B813409C1F}">
      <dgm:prSet/>
      <dgm:spPr/>
    </dgm:pt>
    <dgm:pt modelId="{39B6EF06-8797-4FC0-AEF6-8A284FA24125}" type="sibTrans" cxnId="{DBEDD21A-A2AC-4232-8930-D8B813409C1F}">
      <dgm:prSet/>
      <dgm:spPr/>
    </dgm:pt>
    <dgm:pt modelId="{42737C62-8758-4776-9004-CB26B00ED359}" type="pres">
      <dgm:prSet presAssocID="{C58E50AB-8BCE-44F8-A7A9-47E523AE70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291E0E1-B3A1-4FEB-AF5C-8DEA29F3F4C3}" type="pres">
      <dgm:prSet presAssocID="{03656730-6785-4373-8E91-D72E4DC5501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8FB4D02-F49E-4C4C-8F45-3BECF3639DE3}" type="pres">
      <dgm:prSet presAssocID="{34AFAC7E-1CEC-4383-A0EE-2C7000C25CF2}" presName="sibTrans" presStyleCnt="0"/>
      <dgm:spPr/>
      <dgm:t>
        <a:bodyPr/>
        <a:lstStyle/>
        <a:p>
          <a:endParaRPr lang="en-IN"/>
        </a:p>
      </dgm:t>
    </dgm:pt>
    <dgm:pt modelId="{F20B86F7-2146-4329-BE81-664EA0D0AFB2}" type="pres">
      <dgm:prSet presAssocID="{46076EE6-E4FB-4B21-88A0-1CD98DD3694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A33F5D6-8B7C-4515-9D8F-0A5D3F4E105B}" type="pres">
      <dgm:prSet presAssocID="{FD7A5571-E771-4470-BEC2-DA10ACF6CC60}" presName="sibTrans" presStyleCnt="0"/>
      <dgm:spPr/>
      <dgm:t>
        <a:bodyPr/>
        <a:lstStyle/>
        <a:p>
          <a:endParaRPr lang="en-IN"/>
        </a:p>
      </dgm:t>
    </dgm:pt>
    <dgm:pt modelId="{DD94A1F9-D38C-4488-9E13-E99DDBF5746A}" type="pres">
      <dgm:prSet presAssocID="{F63F2FC8-F64E-47CD-9FC9-E54A26C9BE5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8BA0E02-099A-451B-9E18-A7323462CCAA}" type="pres">
      <dgm:prSet presAssocID="{580883D0-9B26-4A7D-A885-1271F2752EE9}" presName="sibTrans" presStyleCnt="0"/>
      <dgm:spPr/>
      <dgm:t>
        <a:bodyPr/>
        <a:lstStyle/>
        <a:p>
          <a:endParaRPr lang="en-IN"/>
        </a:p>
      </dgm:t>
    </dgm:pt>
    <dgm:pt modelId="{75593BC0-3B60-4D11-A0A6-19722783EDD9}" type="pres">
      <dgm:prSet presAssocID="{BEBAB980-971C-48AC-AEFF-1FD521477AB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974C91E-6965-40A8-B9AB-3DDE9F8A32FE}" srcId="{C58E50AB-8BCE-44F8-A7A9-47E523AE7025}" destId="{46076EE6-E4FB-4B21-88A0-1CD98DD36941}" srcOrd="1" destOrd="0" parTransId="{B5BFB7D7-574A-444C-8045-6251E44F4F98}" sibTransId="{FD7A5571-E771-4470-BEC2-DA10ACF6CC60}"/>
    <dgm:cxn modelId="{DBEDD21A-A2AC-4232-8930-D8B813409C1F}" srcId="{C58E50AB-8BCE-44F8-A7A9-47E523AE7025}" destId="{BEBAB980-971C-48AC-AEFF-1FD521477AB7}" srcOrd="3" destOrd="0" parTransId="{4A38D376-64A2-4E55-BB5F-7FFB08275430}" sibTransId="{39B6EF06-8797-4FC0-AEF6-8A284FA24125}"/>
    <dgm:cxn modelId="{9921E2D9-09C1-4823-B368-06980CF291B1}" type="presOf" srcId="{F63F2FC8-F64E-47CD-9FC9-E54A26C9BE5D}" destId="{DD94A1F9-D38C-4488-9E13-E99DDBF5746A}" srcOrd="0" destOrd="0" presId="urn:microsoft.com/office/officeart/2005/8/layout/default#1"/>
    <dgm:cxn modelId="{3290AC18-D581-4BF7-A214-1490AECE3D99}" type="presOf" srcId="{03656730-6785-4373-8E91-D72E4DC55013}" destId="{A291E0E1-B3A1-4FEB-AF5C-8DEA29F3F4C3}" srcOrd="0" destOrd="0" presId="urn:microsoft.com/office/officeart/2005/8/layout/default#1"/>
    <dgm:cxn modelId="{5C95CF4D-3012-4B78-B882-BFD58EEE1DF6}" srcId="{C58E50AB-8BCE-44F8-A7A9-47E523AE7025}" destId="{03656730-6785-4373-8E91-D72E4DC55013}" srcOrd="0" destOrd="0" parTransId="{2A7B1945-745F-48DD-AB3B-79FD53D28373}" sibTransId="{34AFAC7E-1CEC-4383-A0EE-2C7000C25CF2}"/>
    <dgm:cxn modelId="{2A0C3B5C-FBF5-4225-AC28-83A2DFD13EBC}" type="presOf" srcId="{46076EE6-E4FB-4B21-88A0-1CD98DD36941}" destId="{F20B86F7-2146-4329-BE81-664EA0D0AFB2}" srcOrd="0" destOrd="0" presId="urn:microsoft.com/office/officeart/2005/8/layout/default#1"/>
    <dgm:cxn modelId="{AA463A7B-B5B0-4303-8182-00DBBA9AE83D}" type="presOf" srcId="{C58E50AB-8BCE-44F8-A7A9-47E523AE7025}" destId="{42737C62-8758-4776-9004-CB26B00ED359}" srcOrd="0" destOrd="0" presId="urn:microsoft.com/office/officeart/2005/8/layout/default#1"/>
    <dgm:cxn modelId="{B17127B3-59E1-4969-A751-B5B0C006034F}" type="presOf" srcId="{BEBAB980-971C-48AC-AEFF-1FD521477AB7}" destId="{75593BC0-3B60-4D11-A0A6-19722783EDD9}" srcOrd="0" destOrd="0" presId="urn:microsoft.com/office/officeart/2005/8/layout/default#1"/>
    <dgm:cxn modelId="{A0EFDCE2-DCA0-4F36-8D05-53A3A456065A}" srcId="{C58E50AB-8BCE-44F8-A7A9-47E523AE7025}" destId="{F63F2FC8-F64E-47CD-9FC9-E54A26C9BE5D}" srcOrd="2" destOrd="0" parTransId="{3A076025-E4D1-4CF8-8D94-008FB6DDD624}" sibTransId="{580883D0-9B26-4A7D-A885-1271F2752EE9}"/>
    <dgm:cxn modelId="{FC8689E6-2821-4480-80D7-0B95E94B1CD7}" type="presParOf" srcId="{42737C62-8758-4776-9004-CB26B00ED359}" destId="{A291E0E1-B3A1-4FEB-AF5C-8DEA29F3F4C3}" srcOrd="0" destOrd="0" presId="urn:microsoft.com/office/officeart/2005/8/layout/default#1"/>
    <dgm:cxn modelId="{4DDE73B9-3112-4D81-A670-50D08AE29276}" type="presParOf" srcId="{42737C62-8758-4776-9004-CB26B00ED359}" destId="{78FB4D02-F49E-4C4C-8F45-3BECF3639DE3}" srcOrd="1" destOrd="0" presId="urn:microsoft.com/office/officeart/2005/8/layout/default#1"/>
    <dgm:cxn modelId="{F3A07616-F4DC-4C52-B6E6-9E0F362E8864}" type="presParOf" srcId="{42737C62-8758-4776-9004-CB26B00ED359}" destId="{F20B86F7-2146-4329-BE81-664EA0D0AFB2}" srcOrd="2" destOrd="0" presId="urn:microsoft.com/office/officeart/2005/8/layout/default#1"/>
    <dgm:cxn modelId="{74D79DC7-0D67-498F-85AB-07518ED66E2E}" type="presParOf" srcId="{42737C62-8758-4776-9004-CB26B00ED359}" destId="{CA33F5D6-8B7C-4515-9D8F-0A5D3F4E105B}" srcOrd="3" destOrd="0" presId="urn:microsoft.com/office/officeart/2005/8/layout/default#1"/>
    <dgm:cxn modelId="{275A4341-84D5-4C20-B853-304A1BDD118B}" type="presParOf" srcId="{42737C62-8758-4776-9004-CB26B00ED359}" destId="{DD94A1F9-D38C-4488-9E13-E99DDBF5746A}" srcOrd="4" destOrd="0" presId="urn:microsoft.com/office/officeart/2005/8/layout/default#1"/>
    <dgm:cxn modelId="{4732C653-9D75-4F45-AC6F-EBF69C3765C7}" type="presParOf" srcId="{42737C62-8758-4776-9004-CB26B00ED359}" destId="{48BA0E02-099A-451B-9E18-A7323462CCAA}" srcOrd="5" destOrd="0" presId="urn:microsoft.com/office/officeart/2005/8/layout/default#1"/>
    <dgm:cxn modelId="{BB050FE2-665A-411F-AA60-A40B7BDBDFC0}" type="presParOf" srcId="{42737C62-8758-4776-9004-CB26B00ED359}" destId="{75593BC0-3B60-4D11-A0A6-19722783EDD9}" srcOrd="6" destOrd="0" presId="urn:microsoft.com/office/officeart/2005/8/layout/default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6783-ED85-4D0F-8438-B0C7864F6DED}" type="datetimeFigureOut">
              <a:rPr lang="en-US" smtClean="0"/>
              <a:pPr/>
              <a:t>6/15/2016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DD5-1FEB-49A3-BDB2-11D4A8073E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6783-ED85-4D0F-8438-B0C7864F6DED}" type="datetimeFigureOut">
              <a:rPr lang="en-US" smtClean="0"/>
              <a:pPr/>
              <a:t>6/15/2016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DD5-1FEB-49A3-BDB2-11D4A8073E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6783-ED85-4D0F-8438-B0C7864F6DED}" type="datetimeFigureOut">
              <a:rPr lang="en-US" smtClean="0"/>
              <a:pPr/>
              <a:t>6/15/2016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DD5-1FEB-49A3-BDB2-11D4A8073E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6783-ED85-4D0F-8438-B0C7864F6DED}" type="datetimeFigureOut">
              <a:rPr lang="en-US" smtClean="0"/>
              <a:pPr/>
              <a:t>6/15/2016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DD5-1FEB-49A3-BDB2-11D4A8073E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6783-ED85-4D0F-8438-B0C7864F6DED}" type="datetimeFigureOut">
              <a:rPr lang="en-US" smtClean="0"/>
              <a:pPr/>
              <a:t>6/15/2016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DD5-1FEB-49A3-BDB2-11D4A8073E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6783-ED85-4D0F-8438-B0C7864F6DED}" type="datetimeFigureOut">
              <a:rPr lang="en-US" smtClean="0"/>
              <a:pPr/>
              <a:t>6/15/2016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DD5-1FEB-49A3-BDB2-11D4A8073E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6783-ED85-4D0F-8438-B0C7864F6DED}" type="datetimeFigureOut">
              <a:rPr lang="en-US" smtClean="0"/>
              <a:pPr/>
              <a:t>6/15/2016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DD5-1FEB-49A3-BDB2-11D4A8073E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6783-ED85-4D0F-8438-B0C7864F6DED}" type="datetimeFigureOut">
              <a:rPr lang="en-US" smtClean="0"/>
              <a:pPr/>
              <a:t>6/15/2016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59ADD5-1FEB-49A3-BDB2-11D4A8073E8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6783-ED85-4D0F-8438-B0C7864F6DED}" type="datetimeFigureOut">
              <a:rPr lang="en-US" smtClean="0"/>
              <a:pPr/>
              <a:t>6/15/2016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DD5-1FEB-49A3-BDB2-11D4A8073E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6783-ED85-4D0F-8438-B0C7864F6DED}" type="datetimeFigureOut">
              <a:rPr lang="en-US" smtClean="0"/>
              <a:pPr/>
              <a:t>6/15/2016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659ADD5-1FEB-49A3-BDB2-11D4A8073E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3656783-ED85-4D0F-8438-B0C7864F6DED}" type="datetimeFigureOut">
              <a:rPr lang="en-US" smtClean="0"/>
              <a:pPr/>
              <a:t>6/15/2016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DD5-1FEB-49A3-BDB2-11D4A8073E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656783-ED85-4D0F-8438-B0C7864F6DED}" type="datetimeFigureOut">
              <a:rPr lang="en-US" smtClean="0"/>
              <a:pPr/>
              <a:t>6/15/2016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59ADD5-1FEB-49A3-BDB2-11D4A8073E8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500174"/>
            <a:ext cx="8429216" cy="1143008"/>
          </a:xfrm>
        </p:spPr>
        <p:txBody>
          <a:bodyPr/>
          <a:lstStyle/>
          <a:p>
            <a:r>
              <a:rPr lang="en-IN" i="1" dirty="0" smtClean="0">
                <a:solidFill>
                  <a:schemeClr val="tx1"/>
                </a:solidFill>
              </a:rPr>
              <a:t>A</a:t>
            </a:r>
            <a:r>
              <a:rPr i="1" smtClean="0">
                <a:solidFill>
                  <a:schemeClr val="tx1"/>
                </a:solidFill>
              </a:rPr>
              <a:t>n unusual cause of stroke </a:t>
            </a:r>
            <a:endParaRPr lang="en-IN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32" y="3786190"/>
            <a:ext cx="6480048" cy="2500330"/>
          </a:xfrm>
        </p:spPr>
        <p:txBody>
          <a:bodyPr>
            <a:normAutofit/>
          </a:bodyPr>
          <a:lstStyle/>
          <a:p>
            <a:pPr marL="514350" indent="-514350"/>
            <a:r>
              <a:rPr lang="en-IN" b="1" dirty="0" smtClean="0">
                <a:solidFill>
                  <a:srgbClr val="92D050"/>
                </a:solidFill>
              </a:rPr>
              <a:t>I MEDICAL UNIT</a:t>
            </a:r>
          </a:p>
          <a:p>
            <a:pPr marL="514350" indent="-514350"/>
            <a:r>
              <a:rPr lang="en-IN" b="1" dirty="0" smtClean="0">
                <a:solidFill>
                  <a:srgbClr val="92D050"/>
                </a:solidFill>
              </a:rPr>
              <a:t>CHIEF:PROF.DR.V.T.PREMKUMAR </a:t>
            </a:r>
            <a:r>
              <a:rPr lang="en-IN" b="1" dirty="0" smtClean="0">
                <a:solidFill>
                  <a:srgbClr val="92D050"/>
                </a:solidFill>
              </a:rPr>
              <a:t>MD</a:t>
            </a:r>
          </a:p>
          <a:p>
            <a:pPr marL="514350" indent="-514350"/>
            <a:endParaRPr lang="en-IN" b="1" dirty="0" smtClean="0">
              <a:solidFill>
                <a:srgbClr val="92D050"/>
              </a:solidFill>
            </a:endParaRPr>
          </a:p>
          <a:p>
            <a:pPr marL="514350" indent="-514350"/>
            <a:r>
              <a:rPr lang="en-IN" b="1" dirty="0" smtClean="0">
                <a:solidFill>
                  <a:srgbClr val="92D050"/>
                </a:solidFill>
              </a:rPr>
              <a:t>ASSTS: DR.PEER MOHAMMED MD</a:t>
            </a:r>
          </a:p>
          <a:p>
            <a:pPr marL="514350" indent="-514350"/>
            <a:r>
              <a:rPr lang="en-US" b="1" dirty="0" smtClean="0">
                <a:solidFill>
                  <a:srgbClr val="92D050"/>
                </a:solidFill>
              </a:rPr>
              <a:t>DR .S.MURUGESAN MD</a:t>
            </a:r>
            <a:endParaRPr lang="en-IN" b="1" dirty="0" smtClean="0">
              <a:solidFill>
                <a:srgbClr val="92D050"/>
              </a:solidFill>
            </a:endParaRPr>
          </a:p>
          <a:p>
            <a:pPr marL="514350" indent="-514350"/>
            <a:r>
              <a:rPr lang="en-IN" b="1" dirty="0" smtClean="0">
                <a:solidFill>
                  <a:srgbClr val="92D050"/>
                </a:solidFill>
              </a:rPr>
              <a:t> DR.K.MURALIDHARAN MD</a:t>
            </a:r>
          </a:p>
          <a:p>
            <a:pPr marL="514350" indent="-514350"/>
            <a:r>
              <a:rPr lang="en-IN" b="1" dirty="0" smtClean="0">
                <a:solidFill>
                  <a:srgbClr val="92D050"/>
                </a:solidFill>
              </a:rPr>
              <a:t>         DR.SIVARAMASUBRAMANIAN MD</a:t>
            </a:r>
            <a:endParaRPr lang="en-IN" dirty="0" smtClean="0">
              <a:solidFill>
                <a:srgbClr val="92D050"/>
              </a:solidFill>
            </a:endParaRPr>
          </a:p>
          <a:p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was taken to a nearby hospital from where she was referred to GRH</a:t>
            </a:r>
          </a:p>
          <a:p>
            <a:r>
              <a:rPr lang="en-US" dirty="0" smtClean="0"/>
              <a:t>Patient reports improvement of symptoms since then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043890" cy="6215106"/>
          </a:xfrm>
        </p:spPr>
        <p:txBody>
          <a:bodyPr>
            <a:normAutofit fontScale="85000" lnSpcReduction="20000"/>
          </a:bodyPr>
          <a:lstStyle/>
          <a:p>
            <a:r>
              <a:rPr lang="en-US" sz="3900" b="1" dirty="0" smtClean="0">
                <a:solidFill>
                  <a:srgbClr val="FFFF00"/>
                </a:solidFill>
              </a:rPr>
              <a:t>Past history </a:t>
            </a:r>
          </a:p>
          <a:p>
            <a:r>
              <a:rPr lang="en-US" dirty="0" smtClean="0"/>
              <a:t>No history of similar episodes in past</a:t>
            </a:r>
          </a:p>
          <a:p>
            <a:r>
              <a:rPr lang="en-US" dirty="0" smtClean="0"/>
              <a:t>She is a </a:t>
            </a:r>
            <a:r>
              <a:rPr lang="en-US" dirty="0" smtClean="0">
                <a:solidFill>
                  <a:srgbClr val="FFC000"/>
                </a:solidFill>
              </a:rPr>
              <a:t>k/c/o Type 2 DM </a:t>
            </a:r>
            <a:r>
              <a:rPr lang="en-US" dirty="0" smtClean="0"/>
              <a:t>for past 15 years on OHA</a:t>
            </a:r>
          </a:p>
          <a:p>
            <a:r>
              <a:rPr lang="en-US" dirty="0" smtClean="0"/>
              <a:t>No history of SHTN/TB/STD/CAD/BA/epilepsy /bleeding disorder</a:t>
            </a:r>
          </a:p>
          <a:p>
            <a:endParaRPr lang="en-US" dirty="0" smtClean="0"/>
          </a:p>
          <a:p>
            <a:r>
              <a:rPr lang="en-US" sz="3900" b="1" dirty="0" smtClean="0">
                <a:solidFill>
                  <a:srgbClr val="FFFF00"/>
                </a:solidFill>
              </a:rPr>
              <a:t>Personal history</a:t>
            </a:r>
            <a:endParaRPr lang="en-IN" sz="3900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On mixed diet </a:t>
            </a:r>
          </a:p>
          <a:p>
            <a:r>
              <a:rPr lang="en-US" dirty="0" smtClean="0"/>
              <a:t>Bowel and bladder habits normal </a:t>
            </a:r>
          </a:p>
          <a:p>
            <a:r>
              <a:rPr lang="en-US" dirty="0" smtClean="0"/>
              <a:t>No addictions</a:t>
            </a:r>
          </a:p>
          <a:p>
            <a:r>
              <a:rPr lang="en-US" dirty="0" smtClean="0"/>
              <a:t>Attained menopause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900" b="1" dirty="0" smtClean="0">
                <a:solidFill>
                  <a:srgbClr val="FFFF00"/>
                </a:solidFill>
              </a:rPr>
              <a:t>Family history</a:t>
            </a:r>
          </a:p>
          <a:p>
            <a:r>
              <a:rPr lang="en-US" sz="2800" dirty="0" smtClean="0"/>
              <a:t>no significant family history</a:t>
            </a:r>
            <a:endParaRPr 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Conscious &amp; oriented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Febrile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Pallor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+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 </a:t>
            </a:r>
            <a:r>
              <a:rPr lang="en-US" dirty="0" err="1" smtClean="0"/>
              <a:t>icterus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 cyanosis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Grade 1 pan-digital clubbing +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 pedal </a:t>
            </a:r>
            <a:r>
              <a:rPr lang="en-US" dirty="0" err="1" smtClean="0"/>
              <a:t>oedema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 </a:t>
            </a:r>
            <a:r>
              <a:rPr lang="en-US" dirty="0" err="1" smtClean="0"/>
              <a:t>lymphadenopathy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neurocutaneous</a:t>
            </a:r>
            <a:r>
              <a:rPr lang="en-US" dirty="0" smtClean="0"/>
              <a:t> markers</a:t>
            </a:r>
          </a:p>
          <a:p>
            <a:r>
              <a:rPr lang="en-US" dirty="0" smtClean="0"/>
              <a:t>No markers of atherosclerosis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328866"/>
          </a:xfrm>
        </p:spPr>
        <p:txBody>
          <a:bodyPr/>
          <a:lstStyle/>
          <a:p>
            <a:r>
              <a:rPr lang="en-US" dirty="0" smtClean="0"/>
              <a:t>Pulse rate- 88/</a:t>
            </a:r>
            <a:r>
              <a:rPr lang="en-US" dirty="0" err="1" smtClean="0"/>
              <a:t>mt</a:t>
            </a:r>
            <a:endParaRPr lang="en-US" dirty="0" smtClean="0"/>
          </a:p>
          <a:p>
            <a:pPr lvl="7"/>
            <a:r>
              <a:rPr lang="en-US" dirty="0" smtClean="0"/>
              <a:t>Regular , no special character</a:t>
            </a:r>
            <a:endParaRPr lang="en-IN" dirty="0" smtClean="0"/>
          </a:p>
          <a:p>
            <a:pPr lvl="7"/>
            <a:r>
              <a:rPr lang="en-US" dirty="0" smtClean="0"/>
              <a:t>Normal volume</a:t>
            </a:r>
          </a:p>
          <a:p>
            <a:pPr lvl="7"/>
            <a:r>
              <a:rPr lang="en-US" dirty="0" smtClean="0"/>
              <a:t>Condition of vessel wall normal</a:t>
            </a:r>
          </a:p>
          <a:p>
            <a:pPr lvl="7"/>
            <a:r>
              <a:rPr lang="en-US" dirty="0" smtClean="0"/>
              <a:t>All peripheral accessible vessels palpable</a:t>
            </a:r>
          </a:p>
          <a:p>
            <a:pPr lvl="7"/>
            <a:r>
              <a:rPr lang="en-US" dirty="0" smtClean="0"/>
              <a:t>No </a:t>
            </a:r>
            <a:r>
              <a:rPr lang="en-US" dirty="0" smtClean="0"/>
              <a:t>radio </a:t>
            </a:r>
            <a:r>
              <a:rPr lang="en-US" dirty="0" smtClean="0"/>
              <a:t>radial or radio femoral delay</a:t>
            </a:r>
          </a:p>
          <a:p>
            <a:pPr lvl="7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472" y="4143380"/>
            <a:ext cx="7467600" cy="232886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sz="3000" dirty="0" smtClean="0"/>
              <a:t>Blood pressure- 140/80 mm Hg in RUL in sitting position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RR- 14/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mt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SPO2-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99% in room air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sz="3000" dirty="0"/>
              <a:t> </a:t>
            </a:r>
            <a:r>
              <a:rPr lang="en-US" sz="3000" dirty="0" smtClean="0"/>
              <a:t>JVP- not elevated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CNS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mental functions normal</a:t>
            </a:r>
          </a:p>
          <a:p>
            <a:r>
              <a:rPr lang="en-US" dirty="0" smtClean="0"/>
              <a:t>Cranial nerve examination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Left facial lag +</a:t>
            </a:r>
          </a:p>
          <a:p>
            <a:r>
              <a:rPr lang="en-US" dirty="0" smtClean="0"/>
              <a:t>deviation of angle of mouth to right</a:t>
            </a:r>
          </a:p>
          <a:p>
            <a:r>
              <a:rPr lang="en-US" dirty="0" smtClean="0"/>
              <a:t>Wrinkling of forehead normal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14290"/>
            <a:ext cx="7467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Examination of motor system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Examination of sensory system- normal</a:t>
            </a:r>
          </a:p>
          <a:p>
            <a:pPr>
              <a:buNone/>
            </a:pPr>
            <a:r>
              <a:rPr lang="en-US" dirty="0" smtClean="0"/>
              <a:t>Examination of </a:t>
            </a:r>
            <a:r>
              <a:rPr lang="en-US" dirty="0" err="1" smtClean="0"/>
              <a:t>cerebellar</a:t>
            </a:r>
            <a:r>
              <a:rPr lang="en-US" dirty="0" smtClean="0"/>
              <a:t> system-normal</a:t>
            </a:r>
          </a:p>
          <a:p>
            <a:pPr>
              <a:buNone/>
            </a:pPr>
            <a:r>
              <a:rPr lang="en-US" dirty="0" smtClean="0"/>
              <a:t>Skull and cranium normal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928670"/>
          <a:ext cx="6096000" cy="355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22977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IN" dirty="0"/>
                    </a:p>
                  </a:txBody>
                  <a:tcPr/>
                </a:tc>
              </a:tr>
              <a:tr h="322977">
                <a:tc>
                  <a:txBody>
                    <a:bodyPr/>
                    <a:lstStyle/>
                    <a:p>
                      <a:r>
                        <a:rPr lang="en-US" dirty="0" smtClean="0"/>
                        <a:t>Bulk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</a:tr>
              <a:tr h="1049676">
                <a:tc>
                  <a:txBody>
                    <a:bodyPr/>
                    <a:lstStyle/>
                    <a:p>
                      <a:r>
                        <a:rPr lang="en-US" dirty="0" smtClean="0"/>
                        <a:t>tone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Flexor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hypertonia</a:t>
                      </a:r>
                      <a:r>
                        <a:rPr lang="en-US" baseline="0" dirty="0" smtClean="0"/>
                        <a:t> in UL</a:t>
                      </a:r>
                    </a:p>
                    <a:p>
                      <a:r>
                        <a:rPr lang="en-US" baseline="0" dirty="0" smtClean="0"/>
                        <a:t>Extensor </a:t>
                      </a:r>
                      <a:r>
                        <a:rPr lang="en-US" baseline="0" dirty="0" err="1" smtClean="0"/>
                        <a:t>hypertonia</a:t>
                      </a:r>
                      <a:r>
                        <a:rPr lang="en-US" baseline="0" dirty="0" smtClean="0"/>
                        <a:t> in LL</a:t>
                      </a:r>
                      <a:endParaRPr lang="en-IN" dirty="0"/>
                    </a:p>
                  </a:txBody>
                  <a:tcPr/>
                </a:tc>
              </a:tr>
              <a:tr h="322977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4/5</a:t>
                      </a:r>
                      <a:endParaRPr lang="en-IN" dirty="0"/>
                    </a:p>
                  </a:txBody>
                  <a:tcPr/>
                </a:tc>
              </a:tr>
              <a:tr h="565210">
                <a:tc>
                  <a:txBody>
                    <a:bodyPr/>
                    <a:lstStyle/>
                    <a:p>
                      <a:r>
                        <a:rPr lang="en-US" dirty="0" smtClean="0"/>
                        <a:t>DTR—UL</a:t>
                      </a:r>
                    </a:p>
                    <a:p>
                      <a:r>
                        <a:rPr lang="en-US" dirty="0" smtClean="0"/>
                        <a:t>            LL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</a:p>
                    <a:p>
                      <a:r>
                        <a:rPr lang="en-US" dirty="0" smtClean="0"/>
                        <a:t>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</a:p>
                    <a:p>
                      <a:r>
                        <a:rPr lang="en-US" dirty="0" smtClean="0"/>
                        <a:t>++</a:t>
                      </a:r>
                      <a:endParaRPr lang="en-IN" dirty="0"/>
                    </a:p>
                  </a:txBody>
                  <a:tcPr/>
                </a:tc>
              </a:tr>
              <a:tr h="630892">
                <a:tc>
                  <a:txBody>
                    <a:bodyPr/>
                    <a:lstStyle/>
                    <a:p>
                      <a:r>
                        <a:rPr lang="en-US" dirty="0" smtClean="0"/>
                        <a:t>Plantar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Calibri"/>
                          <a:cs typeface="Calibri"/>
                        </a:rPr>
                        <a:t>↓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Calibri"/>
                          <a:cs typeface="Calibri"/>
                        </a:rPr>
                        <a:t>↑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Cardio-vascular system examination</a:t>
            </a:r>
            <a:endParaRPr lang="en-IN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Apex beat palpated in left 5</a:t>
            </a:r>
            <a:r>
              <a:rPr lang="en-US" baseline="30000" dirty="0" smtClean="0"/>
              <a:t>th</a:t>
            </a:r>
            <a:r>
              <a:rPr lang="en-US" dirty="0" smtClean="0"/>
              <a:t> ICS medial to MCL- normal character</a:t>
            </a:r>
          </a:p>
          <a:p>
            <a:r>
              <a:rPr lang="en-US" dirty="0" smtClean="0"/>
              <a:t>S1-loud and varying with posture </a:t>
            </a:r>
          </a:p>
          <a:p>
            <a:r>
              <a:rPr lang="en-US" dirty="0" smtClean="0"/>
              <a:t>S2 –normal</a:t>
            </a:r>
          </a:p>
          <a:p>
            <a:r>
              <a:rPr lang="en-US" dirty="0" smtClean="0"/>
              <a:t>A low pitched </a:t>
            </a:r>
            <a:r>
              <a:rPr lang="en-US" dirty="0" smtClean="0"/>
              <a:t>late </a:t>
            </a:r>
            <a:r>
              <a:rPr lang="en-US" dirty="0" smtClean="0"/>
              <a:t>diastolic </a:t>
            </a:r>
            <a:r>
              <a:rPr lang="en-US" dirty="0" smtClean="0"/>
              <a:t>sound heard -</a:t>
            </a:r>
            <a:r>
              <a:rPr lang="en-US" dirty="0" err="1" smtClean="0"/>
              <a:t>tumour</a:t>
            </a:r>
            <a:r>
              <a:rPr lang="en-US" dirty="0" smtClean="0"/>
              <a:t> plop+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Acute CVA left </a:t>
            </a:r>
            <a:r>
              <a:rPr lang="en-US" dirty="0" err="1" smtClean="0"/>
              <a:t>Hemiparesis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           Left UMN facial palsy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           Involving Right MCA territory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           Lesion at Right Corona </a:t>
            </a:r>
            <a:r>
              <a:rPr lang="en-US" dirty="0" err="1" smtClean="0"/>
              <a:t>radiata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           ? </a:t>
            </a:r>
            <a:r>
              <a:rPr lang="en-US" dirty="0" err="1" smtClean="0"/>
              <a:t>cardioembolic</a:t>
            </a:r>
            <a:r>
              <a:rPr lang="en-US" dirty="0" smtClean="0"/>
              <a:t> stroke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           Type 2 Diabetes Mellitus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60" y="4500570"/>
            <a:ext cx="588334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Investigations</a:t>
            </a:r>
            <a:endParaRPr lang="en-IN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0" y="928670"/>
          <a:ext cx="771530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857488" y="214290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 </a:t>
            </a:r>
            <a:endParaRPr lang="en-IN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 year old </a:t>
            </a:r>
            <a:r>
              <a:rPr lang="en-US" dirty="0" smtClean="0"/>
              <a:t>female patient </a:t>
            </a:r>
            <a:r>
              <a:rPr lang="en-US" dirty="0" smtClean="0"/>
              <a:t>presented with history of weakness of left upper limb and lower limb for 1 week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brain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14668" cy="4525963"/>
          </a:xfrm>
        </p:spPr>
        <p:txBody>
          <a:bodyPr/>
          <a:lstStyle/>
          <a:p>
            <a:r>
              <a:rPr lang="en-US" dirty="0" smtClean="0"/>
              <a:t>Acute infarct right </a:t>
            </a:r>
            <a:r>
              <a:rPr lang="en-US" dirty="0" err="1" smtClean="0"/>
              <a:t>fronto-tempero</a:t>
            </a:r>
            <a:r>
              <a:rPr lang="en-US" dirty="0" smtClean="0"/>
              <a:t> parietal region</a:t>
            </a:r>
            <a:endParaRPr lang="en-IN" dirty="0"/>
          </a:p>
        </p:txBody>
      </p:sp>
      <p:pic>
        <p:nvPicPr>
          <p:cNvPr id="1027" name="Picture 3" descr="C:\Users\TOSHIBA\Desktop\IMG-20160609-WA0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214422"/>
            <a:ext cx="5324499" cy="5153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valves</a:t>
            </a:r>
          </a:p>
          <a:p>
            <a:r>
              <a:rPr lang="en-US" dirty="0" smtClean="0"/>
              <a:t>Normal chamber</a:t>
            </a:r>
          </a:p>
          <a:p>
            <a:r>
              <a:rPr lang="en-US" dirty="0" smtClean="0"/>
              <a:t>No RWMA at rest</a:t>
            </a:r>
          </a:p>
          <a:p>
            <a:r>
              <a:rPr lang="en-US" dirty="0" smtClean="0"/>
              <a:t>V LV systolic function EF60%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Large irregular mobile </a:t>
            </a:r>
            <a:r>
              <a:rPr lang="en-US" dirty="0" err="1" smtClean="0">
                <a:solidFill>
                  <a:srgbClr val="FFFF00"/>
                </a:solidFill>
              </a:rPr>
              <a:t>echogenic</a:t>
            </a:r>
            <a:r>
              <a:rPr lang="en-US" dirty="0" smtClean="0">
                <a:solidFill>
                  <a:srgbClr val="FFFF00"/>
                </a:solidFill>
              </a:rPr>
              <a:t> mass </a:t>
            </a:r>
            <a:r>
              <a:rPr lang="en-US" dirty="0" err="1" smtClean="0">
                <a:solidFill>
                  <a:srgbClr val="FFFF00"/>
                </a:solidFill>
              </a:rPr>
              <a:t>attatched</a:t>
            </a:r>
            <a:r>
              <a:rPr lang="en-US" dirty="0" smtClean="0">
                <a:solidFill>
                  <a:srgbClr val="FFFF00"/>
                </a:solidFill>
              </a:rPr>
              <a:t> to the IAS size5.7*1.1 cm prolapsed into the LV during diastole</a:t>
            </a:r>
          </a:p>
          <a:p>
            <a:r>
              <a:rPr lang="en-US" dirty="0" smtClean="0"/>
              <a:t>Imp :LA </a:t>
            </a:r>
            <a:r>
              <a:rPr lang="en-US" dirty="0" err="1" smtClean="0"/>
              <a:t>myxoma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Acute CVA left </a:t>
            </a:r>
            <a:r>
              <a:rPr lang="en-US" dirty="0" err="1" smtClean="0"/>
              <a:t>Hemiparesis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           Left UMN facial palsy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           Involving Right MCA territory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           Lesion at Right </a:t>
            </a:r>
            <a:r>
              <a:rPr lang="en-US" dirty="0" err="1" smtClean="0"/>
              <a:t>fronto-tempero</a:t>
            </a:r>
            <a:r>
              <a:rPr lang="en-US" dirty="0" smtClean="0"/>
              <a:t>      					parietal region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           Probably </a:t>
            </a:r>
            <a:r>
              <a:rPr lang="en-US" dirty="0" err="1" smtClean="0"/>
              <a:t>cardioembolic</a:t>
            </a:r>
            <a:r>
              <a:rPr lang="en-US" dirty="0" smtClean="0"/>
              <a:t> stroke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           LA </a:t>
            </a:r>
            <a:r>
              <a:rPr lang="en-US" dirty="0" err="1" smtClean="0"/>
              <a:t>myxoma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           Type 2 Diabetes Mellitus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562612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Neurologist opinion</a:t>
            </a:r>
          </a:p>
          <a:p>
            <a:r>
              <a:rPr lang="en-US" dirty="0" smtClean="0"/>
              <a:t>Imp :CVA left </a:t>
            </a:r>
            <a:r>
              <a:rPr lang="en-US" dirty="0" err="1" smtClean="0"/>
              <a:t>hemiplegia</a:t>
            </a:r>
            <a:endParaRPr lang="en-US" dirty="0" smtClean="0"/>
          </a:p>
          <a:p>
            <a:r>
              <a:rPr lang="en-US" dirty="0" smtClean="0"/>
              <a:t>         ?</a:t>
            </a:r>
            <a:r>
              <a:rPr lang="en-US" dirty="0" err="1" smtClean="0"/>
              <a:t>cardioembolic</a:t>
            </a:r>
            <a:r>
              <a:rPr lang="en-US" dirty="0" smtClean="0"/>
              <a:t> stroke</a:t>
            </a:r>
          </a:p>
          <a:p>
            <a:r>
              <a:rPr lang="en-US" sz="2600" dirty="0" err="1" smtClean="0"/>
              <a:t>Adviced</a:t>
            </a:r>
            <a:r>
              <a:rPr lang="en-US" sz="2600" dirty="0" smtClean="0"/>
              <a:t> ECHO, MRI Brain,</a:t>
            </a:r>
          </a:p>
          <a:p>
            <a:r>
              <a:rPr lang="en-US" sz="2600" dirty="0" smtClean="0"/>
              <a:t>              </a:t>
            </a:r>
            <a:r>
              <a:rPr lang="en-US" sz="2600" dirty="0" err="1" smtClean="0"/>
              <a:t>Inj</a:t>
            </a:r>
            <a:r>
              <a:rPr lang="en-US" sz="2600" dirty="0" smtClean="0"/>
              <a:t> Heparin 5000IU IV QID</a:t>
            </a:r>
          </a:p>
          <a:p>
            <a:r>
              <a:rPr lang="en-US" sz="2600" dirty="0" smtClean="0"/>
              <a:t>              Tab </a:t>
            </a:r>
            <a:r>
              <a:rPr lang="en-US" sz="2600" dirty="0" err="1" smtClean="0"/>
              <a:t>Atorvostatin</a:t>
            </a:r>
            <a:r>
              <a:rPr lang="en-US" sz="2600" dirty="0" smtClean="0"/>
              <a:t> 10 mg 2 HS</a:t>
            </a:r>
          </a:p>
          <a:p>
            <a:r>
              <a:rPr lang="en-US" sz="2600" dirty="0" smtClean="0"/>
              <a:t>               supportive care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Cardiologist opinion</a:t>
            </a:r>
          </a:p>
          <a:p>
            <a:r>
              <a:rPr lang="en-US" dirty="0" smtClean="0"/>
              <a:t> imp :a case of LA </a:t>
            </a:r>
            <a:r>
              <a:rPr lang="en-US" dirty="0" err="1" smtClean="0"/>
              <a:t>myxoma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to fix TEE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Cardiothoracic surgery opinion</a:t>
            </a:r>
          </a:p>
          <a:p>
            <a:r>
              <a:rPr lang="en-US" dirty="0" smtClean="0"/>
              <a:t>Imp :a case of LA </a:t>
            </a:r>
            <a:r>
              <a:rPr lang="en-US" dirty="0" err="1" smtClean="0"/>
              <a:t>myxoma</a:t>
            </a:r>
            <a:endParaRPr lang="en-US" dirty="0" smtClean="0"/>
          </a:p>
          <a:p>
            <a:r>
              <a:rPr lang="en-US" dirty="0" smtClean="0"/>
              <a:t>        grade 2 </a:t>
            </a:r>
            <a:r>
              <a:rPr lang="en-US" dirty="0" err="1" smtClean="0"/>
              <a:t>dyspnoea</a:t>
            </a:r>
            <a:endParaRPr lang="en-US" dirty="0" smtClean="0"/>
          </a:p>
          <a:p>
            <a:r>
              <a:rPr lang="en-US" dirty="0" smtClean="0"/>
              <a:t>         plan for surgery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given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Inj</a:t>
            </a:r>
            <a:r>
              <a:rPr lang="en-US" dirty="0" smtClean="0"/>
              <a:t> Heparin 5000U IV QID</a:t>
            </a:r>
          </a:p>
          <a:p>
            <a:r>
              <a:rPr lang="en-US" dirty="0" smtClean="0"/>
              <a:t>T .Aspirin 150 mg OD</a:t>
            </a:r>
          </a:p>
          <a:p>
            <a:r>
              <a:rPr lang="en-US" dirty="0" err="1" smtClean="0"/>
              <a:t>T.Atorvostatin</a:t>
            </a:r>
            <a:r>
              <a:rPr lang="en-US" dirty="0" smtClean="0"/>
              <a:t> 10mg HS</a:t>
            </a:r>
          </a:p>
          <a:p>
            <a:r>
              <a:rPr lang="en-US" dirty="0" err="1" smtClean="0"/>
              <a:t>T.Enalapril</a:t>
            </a:r>
            <a:r>
              <a:rPr lang="en-US" dirty="0" smtClean="0"/>
              <a:t> 2.5mg BD</a:t>
            </a:r>
          </a:p>
          <a:p>
            <a:r>
              <a:rPr lang="en-US" dirty="0" err="1" smtClean="0"/>
              <a:t>Inj</a:t>
            </a:r>
            <a:r>
              <a:rPr lang="en-US" dirty="0" smtClean="0"/>
              <a:t> HA  8-8-8 s/c TDS</a:t>
            </a:r>
          </a:p>
          <a:p>
            <a:r>
              <a:rPr lang="en-US" dirty="0" err="1" smtClean="0"/>
              <a:t>Inj</a:t>
            </a:r>
            <a:r>
              <a:rPr lang="en-US" dirty="0" smtClean="0"/>
              <a:t> HM 16-0-8 s/c BD</a:t>
            </a:r>
          </a:p>
          <a:p>
            <a:r>
              <a:rPr lang="en-US" dirty="0" smtClean="0"/>
              <a:t>Supportive care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7467600" cy="5554683"/>
          </a:xfrm>
        </p:spPr>
        <p:txBody>
          <a:bodyPr>
            <a:normAutofit/>
          </a:bodyPr>
          <a:lstStyle/>
          <a:p>
            <a:r>
              <a:rPr lang="en-US" dirty="0" smtClean="0"/>
              <a:t>While in hospital, patient developed sudden onset altered </a:t>
            </a:r>
            <a:r>
              <a:rPr lang="en-US" dirty="0" err="1" smtClean="0"/>
              <a:t>sensorium</a:t>
            </a:r>
            <a:endParaRPr lang="en-US" dirty="0" smtClean="0"/>
          </a:p>
          <a:p>
            <a:r>
              <a:rPr lang="en-US" dirty="0" smtClean="0"/>
              <a:t>O/E patient </a:t>
            </a:r>
            <a:r>
              <a:rPr lang="en-US" dirty="0" err="1" smtClean="0"/>
              <a:t>unconsious</a:t>
            </a:r>
            <a:endParaRPr lang="en-US" dirty="0" smtClean="0"/>
          </a:p>
          <a:p>
            <a:r>
              <a:rPr lang="en-US" dirty="0" smtClean="0"/>
              <a:t>Not responding to deep painful stimuli</a:t>
            </a:r>
          </a:p>
          <a:p>
            <a:r>
              <a:rPr lang="en-US" dirty="0" err="1" smtClean="0"/>
              <a:t>Decerebrate</a:t>
            </a:r>
            <a:r>
              <a:rPr lang="en-US" dirty="0" smtClean="0"/>
              <a:t> posturing +</a:t>
            </a:r>
          </a:p>
          <a:p>
            <a:r>
              <a:rPr lang="en-US" dirty="0" smtClean="0"/>
              <a:t>Plantar </a:t>
            </a:r>
            <a:r>
              <a:rPr lang="en-US" dirty="0" err="1" smtClean="0"/>
              <a:t>b/l</a:t>
            </a:r>
            <a:r>
              <a:rPr lang="en-US" dirty="0" smtClean="0"/>
              <a:t> extensor</a:t>
            </a:r>
          </a:p>
          <a:p>
            <a:r>
              <a:rPr lang="en-US" dirty="0" smtClean="0"/>
              <a:t>Pulse 110/</a:t>
            </a:r>
            <a:r>
              <a:rPr lang="en-US" dirty="0" err="1" smtClean="0"/>
              <a:t>mt</a:t>
            </a:r>
            <a:endParaRPr lang="en-US" dirty="0" smtClean="0"/>
          </a:p>
          <a:p>
            <a:r>
              <a:rPr lang="en-US" dirty="0" smtClean="0"/>
              <a:t>BP -100/70mmHg</a:t>
            </a:r>
          </a:p>
          <a:p>
            <a:r>
              <a:rPr lang="en-US" dirty="0" smtClean="0"/>
              <a:t>SPO2 -97% in room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14282" y="571480"/>
            <a:ext cx="3500462" cy="578647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Repeat CT Brain</a:t>
            </a:r>
            <a:r>
              <a:rPr lang="en-US" dirty="0" smtClean="0"/>
              <a:t>—</a:t>
            </a:r>
          </a:p>
          <a:p>
            <a:r>
              <a:rPr lang="en-US" dirty="0" smtClean="0"/>
              <a:t> acute infarct involving left occipital region and brain stem</a:t>
            </a:r>
          </a:p>
          <a:p>
            <a:r>
              <a:rPr lang="en-US" dirty="0" smtClean="0"/>
              <a:t>Sub acute infarct involving right </a:t>
            </a:r>
            <a:r>
              <a:rPr lang="en-US" dirty="0" err="1" smtClean="0"/>
              <a:t>fronto</a:t>
            </a:r>
            <a:r>
              <a:rPr lang="en-US" dirty="0" smtClean="0"/>
              <a:t> </a:t>
            </a:r>
            <a:r>
              <a:rPr lang="en-US" dirty="0" err="1" smtClean="0"/>
              <a:t>parieto</a:t>
            </a:r>
            <a:r>
              <a:rPr lang="en-US" dirty="0" smtClean="0"/>
              <a:t> occipital region</a:t>
            </a:r>
          </a:p>
          <a:p>
            <a:endParaRPr lang="en-US" dirty="0" smtClean="0"/>
          </a:p>
          <a:p>
            <a:r>
              <a:rPr lang="en-US" dirty="0" smtClean="0"/>
              <a:t>Despite our resuscitative measures we lost the patient </a:t>
            </a:r>
            <a:endParaRPr lang="en-IN" dirty="0"/>
          </a:p>
        </p:txBody>
      </p:sp>
      <p:pic>
        <p:nvPicPr>
          <p:cNvPr id="2051" name="Picture 3" descr="C:\Users\TOSHIBA\Desktop\IMG-20160609-WA000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28604"/>
            <a:ext cx="5214975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3714752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b="1" i="1" dirty="0" smtClean="0"/>
              <a:t>THANK YOU</a:t>
            </a:r>
            <a:endParaRPr lang="en-IN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History of present illness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Patient was apparently asymptomatic 1 week ago when she developed weakness of left upper limb and lower limb</a:t>
            </a:r>
          </a:p>
          <a:p>
            <a:r>
              <a:rPr lang="en-US" dirty="0" smtClean="0"/>
              <a:t>Sudden onset weakness</a:t>
            </a:r>
          </a:p>
          <a:p>
            <a:r>
              <a:rPr lang="en-US" dirty="0" smtClean="0"/>
              <a:t>Non progressive</a:t>
            </a:r>
          </a:p>
          <a:p>
            <a:r>
              <a:rPr lang="en-US" dirty="0" smtClean="0"/>
              <a:t>History of difficulty in mixing food +</a:t>
            </a:r>
          </a:p>
          <a:p>
            <a:r>
              <a:rPr lang="en-US" dirty="0" smtClean="0"/>
              <a:t>History of difficulty in combing hair+</a:t>
            </a:r>
          </a:p>
          <a:p>
            <a:r>
              <a:rPr lang="en-US" dirty="0" smtClean="0"/>
              <a:t>History of difficulty in walking +</a:t>
            </a:r>
          </a:p>
          <a:p>
            <a:r>
              <a:rPr lang="en-US" dirty="0" smtClean="0"/>
              <a:t>History of difficulty in holding slippers +</a:t>
            </a:r>
          </a:p>
          <a:p>
            <a:r>
              <a:rPr lang="en-US" dirty="0" smtClean="0"/>
              <a:t>Deviation of angle of mouth to right +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history of neck muscle weakness</a:t>
            </a:r>
          </a:p>
          <a:p>
            <a:r>
              <a:rPr lang="en-US" dirty="0" smtClean="0"/>
              <a:t>No history of difficulty in rolling over bed</a:t>
            </a:r>
          </a:p>
          <a:p>
            <a:r>
              <a:rPr lang="en-US" dirty="0" smtClean="0"/>
              <a:t>No history of heaviness of limbs</a:t>
            </a:r>
          </a:p>
          <a:p>
            <a:r>
              <a:rPr lang="en-US" dirty="0" smtClean="0"/>
              <a:t>No history of any involuntary movements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7467600" cy="576899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history of headache</a:t>
            </a:r>
          </a:p>
          <a:p>
            <a:r>
              <a:rPr lang="en-US" dirty="0" smtClean="0"/>
              <a:t>No history of vomiting</a:t>
            </a:r>
          </a:p>
          <a:p>
            <a:r>
              <a:rPr lang="en-US" dirty="0" smtClean="0"/>
              <a:t>No history of </a:t>
            </a:r>
            <a:r>
              <a:rPr lang="en-US" dirty="0" err="1" smtClean="0"/>
              <a:t>behavioural</a:t>
            </a:r>
            <a:r>
              <a:rPr lang="en-US" dirty="0" smtClean="0"/>
              <a:t> disturbances</a:t>
            </a:r>
          </a:p>
          <a:p>
            <a:r>
              <a:rPr lang="en-US" dirty="0" smtClean="0"/>
              <a:t>No history of convulsion </a:t>
            </a:r>
          </a:p>
          <a:p>
            <a:r>
              <a:rPr lang="en-US" dirty="0" smtClean="0"/>
              <a:t>No history of LOC</a:t>
            </a:r>
          </a:p>
          <a:p>
            <a:r>
              <a:rPr lang="en-US" dirty="0" smtClean="0"/>
              <a:t>No history of memory disturbances</a:t>
            </a:r>
          </a:p>
          <a:p>
            <a:r>
              <a:rPr lang="en-US" dirty="0" smtClean="0"/>
              <a:t>No history of speech disturbances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7467600" cy="5768997"/>
          </a:xfrm>
        </p:spPr>
        <p:txBody>
          <a:bodyPr/>
          <a:lstStyle/>
          <a:p>
            <a:r>
              <a:rPr lang="en-US" dirty="0" smtClean="0"/>
              <a:t>No history of loss of smell</a:t>
            </a:r>
          </a:p>
          <a:p>
            <a:r>
              <a:rPr lang="en-US" dirty="0" smtClean="0"/>
              <a:t>No history of visual disturbances/</a:t>
            </a:r>
            <a:r>
              <a:rPr lang="en-US" dirty="0" err="1" smtClean="0"/>
              <a:t>diplopia</a:t>
            </a:r>
            <a:r>
              <a:rPr lang="en-US" dirty="0" smtClean="0"/>
              <a:t>/drooping of eyelids</a:t>
            </a:r>
          </a:p>
          <a:p>
            <a:r>
              <a:rPr lang="en-US" dirty="0" smtClean="0"/>
              <a:t>No history of difficulty in chewing food </a:t>
            </a:r>
          </a:p>
          <a:p>
            <a:r>
              <a:rPr lang="en-US" dirty="0" smtClean="0"/>
              <a:t>No history of sensory disturbance over face</a:t>
            </a:r>
          </a:p>
          <a:p>
            <a:r>
              <a:rPr lang="en-US" dirty="0" smtClean="0"/>
              <a:t>No history of difficulty in closing eyelids</a:t>
            </a:r>
          </a:p>
          <a:p>
            <a:r>
              <a:rPr lang="en-US" dirty="0" smtClean="0"/>
              <a:t>No history of hearing loss/vertigo /</a:t>
            </a:r>
            <a:r>
              <a:rPr lang="en-US" dirty="0" err="1" smtClean="0"/>
              <a:t>tinittus</a:t>
            </a:r>
            <a:endParaRPr lang="en-US" dirty="0" smtClean="0"/>
          </a:p>
          <a:p>
            <a:r>
              <a:rPr lang="en-US" dirty="0" smtClean="0"/>
              <a:t>No history of Nasal regurgitation /nasal twang/</a:t>
            </a:r>
            <a:r>
              <a:rPr lang="en-US" dirty="0" err="1" smtClean="0"/>
              <a:t>dysphagia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7467600" cy="5768997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history of</a:t>
            </a:r>
            <a:r>
              <a:rPr lang="en-IN" dirty="0" smtClean="0"/>
              <a:t> turning head side to side</a:t>
            </a:r>
          </a:p>
          <a:p>
            <a:r>
              <a:rPr lang="en-US" dirty="0" smtClean="0"/>
              <a:t>No history of difficulty in shrugging shoulders</a:t>
            </a:r>
          </a:p>
          <a:p>
            <a:r>
              <a:rPr lang="en-US" dirty="0" smtClean="0"/>
              <a:t>No history of difficulty in mixing food inside mouth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is able to feel cloth on her body</a:t>
            </a:r>
          </a:p>
          <a:p>
            <a:r>
              <a:rPr lang="en-US" dirty="0" smtClean="0"/>
              <a:t>She is able to differentiate hot and cold sensation</a:t>
            </a:r>
          </a:p>
          <a:p>
            <a:r>
              <a:rPr lang="en-US" dirty="0" smtClean="0"/>
              <a:t>No history of </a:t>
            </a:r>
            <a:r>
              <a:rPr lang="en-US" dirty="0" err="1" smtClean="0"/>
              <a:t>paresthesia</a:t>
            </a:r>
            <a:endParaRPr lang="en-US" dirty="0" smtClean="0"/>
          </a:p>
          <a:p>
            <a:r>
              <a:rPr lang="en-US" dirty="0" smtClean="0"/>
              <a:t>No history of cotton wool sensation/ wash basin sign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history of head nodding /scanning speech</a:t>
            </a:r>
          </a:p>
          <a:p>
            <a:r>
              <a:rPr lang="en-US" dirty="0" smtClean="0"/>
              <a:t>No history of bowel and bladder involvement</a:t>
            </a:r>
          </a:p>
          <a:p>
            <a:r>
              <a:rPr lang="en-US" dirty="0" smtClean="0"/>
              <a:t>No history of trauma/ neck pain</a:t>
            </a:r>
          </a:p>
          <a:p>
            <a:r>
              <a:rPr lang="en-US" dirty="0" smtClean="0"/>
              <a:t>No history of fever/ cough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No history of </a:t>
            </a:r>
            <a:r>
              <a:rPr lang="en-US" dirty="0" err="1" smtClean="0">
                <a:solidFill>
                  <a:srgbClr val="FFC000"/>
                </a:solidFill>
              </a:rPr>
              <a:t>chestpain</a:t>
            </a:r>
            <a:r>
              <a:rPr lang="en-US" dirty="0" smtClean="0">
                <a:solidFill>
                  <a:srgbClr val="FFC000"/>
                </a:solidFill>
              </a:rPr>
              <a:t>/ </a:t>
            </a:r>
            <a:r>
              <a:rPr lang="en-US" dirty="0" smtClean="0">
                <a:solidFill>
                  <a:srgbClr val="FFC000"/>
                </a:solidFill>
              </a:rPr>
              <a:t>palpitation/</a:t>
            </a:r>
            <a:r>
              <a:rPr lang="en-US" dirty="0" err="1" smtClean="0">
                <a:solidFill>
                  <a:srgbClr val="FFC000"/>
                </a:solidFill>
              </a:rPr>
              <a:t>dyspnoea</a:t>
            </a:r>
            <a:r>
              <a:rPr lang="en-US" dirty="0" smtClean="0">
                <a:solidFill>
                  <a:srgbClr val="FFC000"/>
                </a:solidFill>
              </a:rPr>
              <a:t>/</a:t>
            </a:r>
            <a:r>
              <a:rPr lang="en-US" dirty="0" err="1" smtClean="0">
                <a:solidFill>
                  <a:srgbClr val="FFC000"/>
                </a:solidFill>
              </a:rPr>
              <a:t>platypnoea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IN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554</TotalTime>
  <Words>846</Words>
  <Application>Microsoft Office PowerPoint</Application>
  <PresentationFormat>On-screen Show (4:3)</PresentationFormat>
  <Paragraphs>213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Technic</vt:lpstr>
      <vt:lpstr>An unusual cause of stroke </vt:lpstr>
      <vt:lpstr>Slide 2</vt:lpstr>
      <vt:lpstr>History of present illness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General examination</vt:lpstr>
      <vt:lpstr>Slide 13</vt:lpstr>
      <vt:lpstr>CNS Examination</vt:lpstr>
      <vt:lpstr>Slide 15</vt:lpstr>
      <vt:lpstr>Slide 16</vt:lpstr>
      <vt:lpstr>Slide 17</vt:lpstr>
      <vt:lpstr>Slide 18</vt:lpstr>
      <vt:lpstr>Slide 19</vt:lpstr>
      <vt:lpstr>CT brain</vt:lpstr>
      <vt:lpstr>Echo </vt:lpstr>
      <vt:lpstr>  DIAGNOSIS</vt:lpstr>
      <vt:lpstr>Slide 23</vt:lpstr>
      <vt:lpstr>Treatment given</vt:lpstr>
      <vt:lpstr>Slide 25</vt:lpstr>
      <vt:lpstr>Slide 26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65</cp:revision>
  <dcterms:created xsi:type="dcterms:W3CDTF">2016-06-12T12:10:18Z</dcterms:created>
  <dcterms:modified xsi:type="dcterms:W3CDTF">2016-06-15T06:16:48Z</dcterms:modified>
</cp:coreProperties>
</file>