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79" r:id="rId12"/>
    <p:sldId id="269" r:id="rId13"/>
    <p:sldId id="265" r:id="rId14"/>
    <p:sldId id="267" r:id="rId15"/>
    <p:sldId id="270" r:id="rId16"/>
    <p:sldId id="272" r:id="rId17"/>
    <p:sldId id="273" r:id="rId18"/>
    <p:sldId id="268" r:id="rId19"/>
    <p:sldId id="271" r:id="rId20"/>
    <p:sldId id="276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982AFB-C7CA-4F9C-934B-5D16665450F2}" type="datetimeFigureOut">
              <a:rPr lang="en-US" smtClean="0"/>
              <a:pPr/>
              <a:t>9/23/2017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8E584A-989D-44C9-A3F8-C18B024AB58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5543342" cy="2868168"/>
          </a:xfrm>
        </p:spPr>
        <p:txBody>
          <a:bodyPr/>
          <a:lstStyle/>
          <a:p>
            <a:r>
              <a:rPr lang="en-IN" dirty="0" smtClean="0"/>
              <a:t>HYPOGLYCEMIC PUZZLE</a:t>
            </a:r>
            <a:br>
              <a:rPr lang="en-IN" dirty="0" smtClean="0"/>
            </a:br>
            <a:r>
              <a:rPr lang="en-IN" dirty="0" smtClean="0"/>
              <a:t>-SOLVED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143380"/>
            <a:ext cx="5114778" cy="271462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Third medical unit</a:t>
            </a:r>
          </a:p>
          <a:p>
            <a:pPr algn="ctr"/>
            <a:r>
              <a:rPr lang="en-IN" dirty="0" err="1" smtClean="0"/>
              <a:t>Prof.Dr.M.Natarajan</a:t>
            </a:r>
            <a:r>
              <a:rPr lang="en-IN" dirty="0" smtClean="0"/>
              <a:t> M.D.,</a:t>
            </a:r>
          </a:p>
          <a:p>
            <a:pPr algn="ctr"/>
            <a:r>
              <a:rPr lang="en-IN" dirty="0" err="1" smtClean="0"/>
              <a:t>Asst.prof-Dr.Syed</a:t>
            </a:r>
            <a:r>
              <a:rPr lang="en-IN" dirty="0" smtClean="0"/>
              <a:t> </a:t>
            </a:r>
            <a:r>
              <a:rPr lang="en-IN" dirty="0" err="1" smtClean="0"/>
              <a:t>bahavudeen</a:t>
            </a:r>
            <a:r>
              <a:rPr lang="en-IN" dirty="0" smtClean="0"/>
              <a:t> </a:t>
            </a:r>
            <a:r>
              <a:rPr lang="en-IN" dirty="0" err="1" smtClean="0"/>
              <a:t>hussaini</a:t>
            </a:r>
            <a:r>
              <a:rPr lang="en-IN" dirty="0" smtClean="0"/>
              <a:t> M.D.,</a:t>
            </a:r>
          </a:p>
          <a:p>
            <a:pPr algn="ctr"/>
            <a:r>
              <a:rPr lang="en-IN" dirty="0" err="1" smtClean="0"/>
              <a:t>Dr.P.S.Vallidevi</a:t>
            </a:r>
            <a:r>
              <a:rPr lang="en-IN" dirty="0" smtClean="0"/>
              <a:t> M.D.,</a:t>
            </a:r>
          </a:p>
          <a:p>
            <a:pPr algn="ctr"/>
            <a:r>
              <a:rPr lang="en-IN" dirty="0" err="1" smtClean="0"/>
              <a:t>Dr.V.Shanmuganathan</a:t>
            </a:r>
            <a:r>
              <a:rPr lang="en-IN" dirty="0" smtClean="0"/>
              <a:t> M.D</a:t>
            </a:r>
            <a:r>
              <a:rPr lang="en-IN" dirty="0" smtClean="0"/>
              <a:t>.,</a:t>
            </a:r>
            <a:br>
              <a:rPr lang="en-IN" dirty="0" smtClean="0"/>
            </a:br>
            <a:r>
              <a:rPr lang="en-IN" dirty="0" err="1" smtClean="0"/>
              <a:t>Presentor:S.Sugadev</a:t>
            </a:r>
            <a:r>
              <a:rPr lang="en-IN" dirty="0" smtClean="0"/>
              <a:t> (P.G)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14356"/>
          </a:xfrm>
        </p:spPr>
        <p:txBody>
          <a:bodyPr/>
          <a:lstStyle/>
          <a:p>
            <a:r>
              <a:rPr lang="en-IN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6143644"/>
          </a:xfrm>
        </p:spPr>
        <p:txBody>
          <a:bodyPr>
            <a:normAutofit/>
          </a:bodyPr>
          <a:lstStyle/>
          <a:p>
            <a:r>
              <a:rPr lang="en-IN" dirty="0" smtClean="0"/>
              <a:t>urine : </a:t>
            </a:r>
            <a:br>
              <a:rPr lang="en-IN" dirty="0" smtClean="0"/>
            </a:br>
            <a:r>
              <a:rPr lang="en-IN" dirty="0" smtClean="0"/>
              <a:t> albumin- nil</a:t>
            </a:r>
          </a:p>
          <a:p>
            <a:pPr>
              <a:buNone/>
            </a:pPr>
            <a:r>
              <a:rPr lang="en-IN" dirty="0" smtClean="0"/>
              <a:t>    sugar     - nil</a:t>
            </a:r>
          </a:p>
          <a:p>
            <a:pPr>
              <a:buNone/>
            </a:pPr>
            <a:r>
              <a:rPr lang="en-IN" dirty="0" smtClean="0"/>
              <a:t>    deposits- 0-2 pus cells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Hb</a:t>
            </a:r>
            <a:r>
              <a:rPr lang="en-IN" dirty="0" smtClean="0">
                <a:solidFill>
                  <a:srgbClr val="FF0000"/>
                </a:solidFill>
              </a:rPr>
              <a:t>         -8.2 g%</a:t>
            </a:r>
          </a:p>
          <a:p>
            <a:r>
              <a:rPr lang="en-IN" dirty="0" smtClean="0"/>
              <a:t>TC         -6400 cells/mm3</a:t>
            </a:r>
          </a:p>
          <a:p>
            <a:r>
              <a:rPr lang="en-IN" dirty="0" smtClean="0"/>
              <a:t>DC         - P 52%/L 38% / M 10%</a:t>
            </a:r>
          </a:p>
          <a:p>
            <a:r>
              <a:rPr lang="en-IN" dirty="0" smtClean="0"/>
              <a:t>Platelet -3.29 </a:t>
            </a:r>
            <a:r>
              <a:rPr lang="en-IN" dirty="0" err="1" smtClean="0"/>
              <a:t>lakhs</a:t>
            </a:r>
            <a:r>
              <a:rPr lang="en-IN" dirty="0" smtClean="0"/>
              <a:t>/mm3</a:t>
            </a:r>
          </a:p>
          <a:p>
            <a:r>
              <a:rPr lang="en-IN" dirty="0" smtClean="0"/>
              <a:t>RFT,LFT  - WNL</a:t>
            </a:r>
          </a:p>
          <a:p>
            <a:r>
              <a:rPr lang="en-IN" dirty="0" err="1" smtClean="0"/>
              <a:t>Sr.Na</a:t>
            </a:r>
            <a:r>
              <a:rPr lang="en-IN" dirty="0" smtClean="0"/>
              <a:t>+    -132m.eq</a:t>
            </a:r>
          </a:p>
          <a:p>
            <a:r>
              <a:rPr lang="en-IN" dirty="0" err="1" smtClean="0"/>
              <a:t>Sr.k</a:t>
            </a:r>
            <a:r>
              <a:rPr lang="en-IN" dirty="0" smtClean="0"/>
              <a:t>+      -4.4 </a:t>
            </a:r>
            <a:r>
              <a:rPr lang="en-IN" dirty="0" err="1" smtClean="0"/>
              <a:t>m.eq</a:t>
            </a:r>
            <a:endParaRPr lang="en-IN" dirty="0" smtClean="0"/>
          </a:p>
          <a:p>
            <a:r>
              <a:rPr lang="en-IN" dirty="0" smtClean="0"/>
              <a:t>USG ABDOMEN- NORMAL SYUDY</a:t>
            </a:r>
          </a:p>
          <a:p>
            <a:r>
              <a:rPr lang="en-IN" dirty="0" smtClean="0"/>
              <a:t>EEG       -NORMAL RECORD(outside)</a:t>
            </a:r>
          </a:p>
          <a:p>
            <a:endParaRPr lang="en-IN" dirty="0" smtClean="0"/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Endocrinology opinion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 h/o recurrent seizures</a:t>
            </a:r>
          </a:p>
          <a:p>
            <a:r>
              <a:rPr lang="en-IN" dirty="0" smtClean="0"/>
              <a:t>h/o </a:t>
            </a:r>
            <a:r>
              <a:rPr lang="en-IN" dirty="0" err="1" smtClean="0"/>
              <a:t>hypoglycemic</a:t>
            </a:r>
            <a:r>
              <a:rPr lang="en-IN" dirty="0" smtClean="0"/>
              <a:t> episodes</a:t>
            </a:r>
          </a:p>
          <a:p>
            <a:r>
              <a:rPr lang="en-IN" dirty="0" smtClean="0"/>
              <a:t>h/o RTA</a:t>
            </a:r>
          </a:p>
          <a:p>
            <a:r>
              <a:rPr lang="en-IN" dirty="0" smtClean="0"/>
              <a:t>Delayed </a:t>
            </a:r>
            <a:r>
              <a:rPr lang="en-IN" dirty="0" err="1" smtClean="0"/>
              <a:t>puberty,b</a:t>
            </a:r>
            <a:r>
              <a:rPr lang="en-IN" dirty="0" smtClean="0"/>
              <a:t>/l testis 4ml each</a:t>
            </a:r>
          </a:p>
          <a:p>
            <a:r>
              <a:rPr lang="en-IN" dirty="0" smtClean="0"/>
              <a:t>No </a:t>
            </a:r>
            <a:r>
              <a:rPr lang="en-IN" dirty="0" err="1" smtClean="0"/>
              <a:t>pubic,axillary</a:t>
            </a:r>
            <a:r>
              <a:rPr lang="en-IN" dirty="0" smtClean="0"/>
              <a:t> hair</a:t>
            </a:r>
          </a:p>
          <a:p>
            <a:r>
              <a:rPr lang="en-IN" dirty="0" smtClean="0"/>
              <a:t>ADVICE:</a:t>
            </a:r>
            <a:br>
              <a:rPr lang="en-IN" dirty="0" smtClean="0"/>
            </a:br>
            <a:r>
              <a:rPr lang="en-IN" dirty="0" smtClean="0"/>
              <a:t>   FT4,TSH,T4,LH,FSH,PROLACTIN,CORTISOL,</a:t>
            </a:r>
          </a:p>
          <a:p>
            <a:pPr>
              <a:buNone/>
            </a:pPr>
            <a:r>
              <a:rPr lang="en-IN" dirty="0" smtClean="0"/>
              <a:t>TOTAL TESTOSTERONE</a:t>
            </a:r>
            <a:br>
              <a:rPr lang="en-IN" dirty="0" smtClean="0"/>
            </a:br>
            <a:r>
              <a:rPr lang="en-IN" dirty="0" smtClean="0"/>
              <a:t>   Glucose Q4h</a:t>
            </a:r>
            <a:br>
              <a:rPr lang="en-IN" dirty="0" smtClean="0"/>
            </a:br>
            <a:r>
              <a:rPr lang="en-IN" dirty="0" smtClean="0"/>
              <a:t>  c-peptide &amp;  insulin during </a:t>
            </a:r>
            <a:r>
              <a:rPr lang="en-IN" dirty="0" err="1" smtClean="0"/>
              <a:t>hypoglycemia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CECT </a:t>
            </a:r>
            <a:r>
              <a:rPr lang="en-IN" dirty="0" err="1" smtClean="0"/>
              <a:t>abdomen&amp;adrenal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MRI pituitary/brain</a:t>
            </a:r>
            <a:br>
              <a:rPr lang="en-IN" dirty="0" smtClean="0"/>
            </a:br>
            <a:r>
              <a:rPr lang="en-IN" dirty="0" smtClean="0"/>
              <a:t>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HORMONAL ASSAY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64371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TOTAL  T4                -</a:t>
            </a:r>
            <a:r>
              <a:rPr lang="en-IN" dirty="0" smtClean="0">
                <a:solidFill>
                  <a:srgbClr val="FF0000"/>
                </a:solidFill>
              </a:rPr>
              <a:t>0.82 mg/dl </a:t>
            </a:r>
            <a:r>
              <a:rPr lang="en-IN" dirty="0" smtClean="0"/>
              <a:t>(5.2-12.7 mg/dl)</a:t>
            </a:r>
          </a:p>
          <a:p>
            <a:endParaRPr lang="en-IN" dirty="0" smtClean="0"/>
          </a:p>
          <a:p>
            <a:r>
              <a:rPr lang="en-IN" dirty="0" smtClean="0"/>
              <a:t>TSH                         -</a:t>
            </a:r>
            <a:r>
              <a:rPr lang="en-IN" dirty="0" smtClean="0">
                <a:solidFill>
                  <a:srgbClr val="FF0000"/>
                </a:solidFill>
              </a:rPr>
              <a:t>0.88 IU/ml </a:t>
            </a:r>
            <a:r>
              <a:rPr lang="en-IN" dirty="0" smtClean="0"/>
              <a:t>(0.3-5.5 IU/ml)</a:t>
            </a:r>
          </a:p>
          <a:p>
            <a:endParaRPr lang="en-IN" dirty="0" smtClean="0"/>
          </a:p>
          <a:p>
            <a:r>
              <a:rPr lang="en-IN" dirty="0" smtClean="0"/>
              <a:t>FREE T4                   -</a:t>
            </a:r>
            <a:r>
              <a:rPr lang="en-IN" dirty="0" smtClean="0">
                <a:solidFill>
                  <a:srgbClr val="FF0000"/>
                </a:solidFill>
              </a:rPr>
              <a:t>0.14 </a:t>
            </a:r>
            <a:r>
              <a:rPr lang="en-IN" dirty="0" err="1" smtClean="0">
                <a:solidFill>
                  <a:srgbClr val="FF0000"/>
                </a:solidFill>
              </a:rPr>
              <a:t>ng</a:t>
            </a:r>
            <a:r>
              <a:rPr lang="en-IN" dirty="0" smtClean="0">
                <a:solidFill>
                  <a:srgbClr val="FF0000"/>
                </a:solidFill>
              </a:rPr>
              <a:t>/dl </a:t>
            </a:r>
            <a:r>
              <a:rPr lang="en-IN" dirty="0" smtClean="0"/>
              <a:t>(0.89-1.72ng/dl)</a:t>
            </a:r>
          </a:p>
          <a:p>
            <a:endParaRPr lang="en-IN" dirty="0" smtClean="0"/>
          </a:p>
          <a:p>
            <a:r>
              <a:rPr lang="en-IN" dirty="0" smtClean="0"/>
              <a:t>Sr. LH                       </a:t>
            </a:r>
            <a:r>
              <a:rPr lang="en-IN" dirty="0" smtClean="0">
                <a:solidFill>
                  <a:srgbClr val="FF0000"/>
                </a:solidFill>
              </a:rPr>
              <a:t>- 1.07 </a:t>
            </a:r>
            <a:r>
              <a:rPr lang="en-IN" dirty="0" err="1" smtClean="0">
                <a:solidFill>
                  <a:srgbClr val="FF0000"/>
                </a:solidFill>
              </a:rPr>
              <a:t>mIU</a:t>
            </a:r>
            <a:r>
              <a:rPr lang="en-IN" dirty="0" smtClean="0">
                <a:solidFill>
                  <a:srgbClr val="FF0000"/>
                </a:solidFill>
              </a:rPr>
              <a:t>/L </a:t>
            </a:r>
            <a:r>
              <a:rPr lang="en-IN" dirty="0" smtClean="0"/>
              <a:t>(1.8-25mIU/ml)</a:t>
            </a:r>
            <a:br>
              <a:rPr lang="en-IN" dirty="0" smtClean="0"/>
            </a:br>
            <a:r>
              <a:rPr lang="en-IN" dirty="0" smtClean="0"/>
              <a:t>                                  </a:t>
            </a:r>
          </a:p>
          <a:p>
            <a:endParaRPr lang="en-IN" dirty="0" smtClean="0"/>
          </a:p>
          <a:p>
            <a:r>
              <a:rPr lang="en-IN" dirty="0" smtClean="0"/>
              <a:t>Sr.FSH                      -</a:t>
            </a:r>
            <a:r>
              <a:rPr lang="en-IN" dirty="0" smtClean="0">
                <a:solidFill>
                  <a:srgbClr val="FF0000"/>
                </a:solidFill>
              </a:rPr>
              <a:t>1.49 </a:t>
            </a:r>
            <a:r>
              <a:rPr lang="en-IN" dirty="0" err="1" smtClean="0">
                <a:solidFill>
                  <a:srgbClr val="FF0000"/>
                </a:solidFill>
              </a:rPr>
              <a:t>mIU</a:t>
            </a:r>
            <a:r>
              <a:rPr lang="en-IN" dirty="0" smtClean="0">
                <a:solidFill>
                  <a:srgbClr val="FF0000"/>
                </a:solidFill>
              </a:rPr>
              <a:t>/L </a:t>
            </a:r>
            <a:r>
              <a:rPr lang="en-IN" dirty="0" smtClean="0"/>
              <a:t>(1.5-11.8mIU/ml)</a:t>
            </a:r>
            <a:r>
              <a:rPr lang="en-IN" sz="2300" dirty="0" smtClean="0"/>
              <a:t/>
            </a:r>
            <a:br>
              <a:rPr lang="en-IN" sz="2300" dirty="0" smtClean="0"/>
            </a:br>
            <a:r>
              <a:rPr lang="en-IN" sz="2300" dirty="0" smtClean="0"/>
              <a:t>                                  </a:t>
            </a:r>
          </a:p>
          <a:p>
            <a:endParaRPr lang="en-IN" dirty="0" smtClean="0"/>
          </a:p>
          <a:p>
            <a:r>
              <a:rPr lang="en-IN" dirty="0" err="1" smtClean="0"/>
              <a:t>Sr.PROLACTIN</a:t>
            </a:r>
            <a:r>
              <a:rPr lang="en-IN" dirty="0" smtClean="0"/>
              <a:t>           </a:t>
            </a:r>
            <a:r>
              <a:rPr lang="en-IN" dirty="0" smtClean="0">
                <a:solidFill>
                  <a:srgbClr val="FF0000"/>
                </a:solidFill>
              </a:rPr>
              <a:t>-1.50ng/ml </a:t>
            </a:r>
            <a:r>
              <a:rPr lang="en-IN" dirty="0" smtClean="0"/>
              <a:t>(2.5-16.1ng/ml)</a:t>
            </a:r>
            <a:br>
              <a:rPr lang="en-IN" dirty="0" smtClean="0"/>
            </a:br>
            <a:r>
              <a:rPr lang="en-IN" dirty="0" smtClean="0"/>
              <a:t>                                 </a:t>
            </a:r>
          </a:p>
          <a:p>
            <a:endParaRPr lang="en-IN" dirty="0" smtClean="0"/>
          </a:p>
          <a:p>
            <a:r>
              <a:rPr lang="en-IN" dirty="0" smtClean="0"/>
              <a:t>Sr. Total testosterone</a:t>
            </a:r>
            <a:r>
              <a:rPr lang="en-IN" dirty="0" smtClean="0">
                <a:solidFill>
                  <a:srgbClr val="FF0000"/>
                </a:solidFill>
              </a:rPr>
              <a:t>-7.47ng/dl</a:t>
            </a:r>
            <a:r>
              <a:rPr lang="en-IN" dirty="0" smtClean="0"/>
              <a:t> (220-1050ng/dl)</a:t>
            </a:r>
          </a:p>
          <a:p>
            <a:endParaRPr lang="en-IN" dirty="0" smtClean="0"/>
          </a:p>
          <a:p>
            <a:r>
              <a:rPr lang="en-IN" dirty="0" err="1" smtClean="0"/>
              <a:t>Sr.cortisol</a:t>
            </a:r>
            <a:r>
              <a:rPr lang="en-IN" dirty="0" smtClean="0"/>
              <a:t>                 -</a:t>
            </a:r>
            <a:r>
              <a:rPr lang="en-IN" dirty="0" smtClean="0">
                <a:solidFill>
                  <a:srgbClr val="FF0000"/>
                </a:solidFill>
              </a:rPr>
              <a:t>0.74micro.g/dl</a:t>
            </a:r>
            <a:r>
              <a:rPr lang="en-IN" dirty="0" smtClean="0"/>
              <a:t> (7.26-32.28micro.g/dl)</a:t>
            </a:r>
          </a:p>
          <a:p>
            <a:endParaRPr lang="en-IN" dirty="0" smtClean="0"/>
          </a:p>
          <a:p>
            <a:r>
              <a:rPr lang="en-IN" dirty="0" smtClean="0"/>
              <a:t>Growth hormone       </a:t>
            </a:r>
            <a:r>
              <a:rPr lang="en-IN" dirty="0" smtClean="0">
                <a:solidFill>
                  <a:srgbClr val="FF0000"/>
                </a:solidFill>
              </a:rPr>
              <a:t>-&lt;0.05  </a:t>
            </a:r>
            <a:r>
              <a:rPr lang="en-IN" dirty="0" err="1" smtClean="0">
                <a:solidFill>
                  <a:srgbClr val="FF0000"/>
                </a:solidFill>
              </a:rPr>
              <a:t>ng</a:t>
            </a:r>
            <a:r>
              <a:rPr lang="en-IN" dirty="0" smtClean="0">
                <a:solidFill>
                  <a:srgbClr val="FF0000"/>
                </a:solidFill>
              </a:rPr>
              <a:t>/ml </a:t>
            </a:r>
            <a:r>
              <a:rPr lang="en-IN" dirty="0" smtClean="0"/>
              <a:t>(&lt;=3ng/ml)    </a:t>
            </a:r>
            <a:br>
              <a:rPr lang="en-IN" dirty="0" smtClean="0"/>
            </a:br>
            <a:r>
              <a:rPr lang="en-IN" dirty="0" smtClean="0"/>
              <a:t>(fasting&amp;90 min post CLONIDINE)</a:t>
            </a:r>
            <a:br>
              <a:rPr lang="en-IN" dirty="0" smtClean="0"/>
            </a:br>
            <a:r>
              <a:rPr lang="en-IN" dirty="0" smtClean="0"/>
              <a:t>                               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Endocrinology REVIEW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S/O PANHYPOPITUITARISM</a:t>
            </a:r>
            <a:br>
              <a:rPr lang="en-IN" dirty="0" smtClean="0"/>
            </a:br>
            <a:r>
              <a:rPr lang="en-IN" dirty="0" smtClean="0"/>
              <a:t>      -central hypothyroidism</a:t>
            </a:r>
            <a:br>
              <a:rPr lang="en-IN" dirty="0" smtClean="0"/>
            </a:br>
            <a:r>
              <a:rPr lang="en-IN" dirty="0" smtClean="0"/>
              <a:t>      - </a:t>
            </a:r>
            <a:r>
              <a:rPr lang="en-IN" dirty="0" err="1" smtClean="0"/>
              <a:t>hypocortisolism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-</a:t>
            </a:r>
            <a:r>
              <a:rPr lang="en-IN" dirty="0" err="1" smtClean="0"/>
              <a:t>hypogonadism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-leading to hypotension and </a:t>
            </a:r>
            <a:r>
              <a:rPr lang="en-IN" dirty="0" err="1" smtClean="0"/>
              <a:t>hypoglycemia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          - ?Pituitary </a:t>
            </a:r>
            <a:r>
              <a:rPr lang="en-IN" dirty="0" err="1" smtClean="0"/>
              <a:t>tumor</a:t>
            </a:r>
            <a:r>
              <a:rPr lang="en-IN" dirty="0" smtClean="0"/>
              <a:t>    </a:t>
            </a:r>
            <a:endParaRPr lang="en-IN" dirty="0"/>
          </a:p>
        </p:txBody>
      </p:sp>
      <p:sp>
        <p:nvSpPr>
          <p:cNvPr id="4" name="Isosceles Triangle 3"/>
          <p:cNvSpPr/>
          <p:nvPr/>
        </p:nvSpPr>
        <p:spPr>
          <a:xfrm>
            <a:off x="1428728" y="442913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SUGGESTED:</a:t>
            </a:r>
            <a:br>
              <a:rPr lang="en-IN" dirty="0" smtClean="0"/>
            </a:br>
            <a:r>
              <a:rPr lang="en-IN" dirty="0" smtClean="0"/>
              <a:t>    INJ.HYDROCORTISONE 100mg </a:t>
            </a:r>
            <a:r>
              <a:rPr lang="en-IN" dirty="0" err="1" smtClean="0"/>
              <a:t>st</a:t>
            </a:r>
            <a:r>
              <a:rPr lang="en-IN" dirty="0" smtClean="0"/>
              <a:t> </a:t>
            </a:r>
            <a:r>
              <a:rPr lang="en-IN" dirty="0" err="1" smtClean="0"/>
              <a:t>foll</a:t>
            </a:r>
            <a:r>
              <a:rPr lang="en-IN" dirty="0" smtClean="0"/>
              <a:t>. by 50mg iv </a:t>
            </a:r>
            <a:r>
              <a:rPr lang="en-IN" dirty="0" err="1" smtClean="0"/>
              <a:t>tds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T.THYROXINE 200 microgram OD</a:t>
            </a:r>
            <a:br>
              <a:rPr lang="en-IN" dirty="0" smtClean="0"/>
            </a:br>
            <a:r>
              <a:rPr lang="en-IN" dirty="0" smtClean="0"/>
              <a:t>    BLANKETS-AVOID COOL TEMP.</a:t>
            </a:r>
            <a:br>
              <a:rPr lang="en-IN" dirty="0" smtClean="0"/>
            </a:br>
            <a:r>
              <a:rPr lang="en-IN" dirty="0" smtClean="0"/>
              <a:t>    IV FLUIDS</a:t>
            </a:r>
            <a:br>
              <a:rPr lang="en-IN" dirty="0" smtClean="0"/>
            </a:br>
            <a:r>
              <a:rPr lang="en-IN" dirty="0" smtClean="0"/>
              <a:t>    MRI PIUITARY (CONTRAST)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OPHTHALMOLOGIST OPINION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LEFT EYE:</a:t>
            </a:r>
            <a:br>
              <a:rPr lang="en-IN" dirty="0" smtClean="0"/>
            </a:br>
            <a:r>
              <a:rPr lang="en-IN" dirty="0" smtClean="0"/>
              <a:t>       Diffuse pallor </a:t>
            </a:r>
            <a:r>
              <a:rPr lang="en-IN" dirty="0" err="1" smtClean="0"/>
              <a:t>sugg</a:t>
            </a:r>
            <a:r>
              <a:rPr lang="en-IN" dirty="0" smtClean="0"/>
              <a:t>. of TRAUMATIC OPTIC ATROPY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MRI PITUITARY</a:t>
            </a:r>
            <a:endParaRPr lang="en-IN" dirty="0"/>
          </a:p>
        </p:txBody>
      </p:sp>
      <p:pic>
        <p:nvPicPr>
          <p:cNvPr id="1026" name="Picture 2" descr="C:\Users\madhumitha\Downloads\SHAREit\TIT-AL00\photo\IMG_20170919_0828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9227" y="1609725"/>
            <a:ext cx="4754945" cy="4846638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3786182" y="3143248"/>
            <a:ext cx="9784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MRI PITUITARY(P&amp;C)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Pituitary gland measures 0.8*0.6*0.4cm which significantly enhances on </a:t>
            </a:r>
            <a:r>
              <a:rPr lang="en-IN" dirty="0" err="1" smtClean="0"/>
              <a:t>contrastwith</a:t>
            </a:r>
            <a:r>
              <a:rPr lang="en-IN" dirty="0" smtClean="0"/>
              <a:t>  concave upper margin</a:t>
            </a:r>
          </a:p>
          <a:p>
            <a:endParaRPr lang="en-IN" dirty="0" smtClean="0"/>
          </a:p>
          <a:p>
            <a:r>
              <a:rPr lang="en-IN" dirty="0" smtClean="0"/>
              <a:t>Posterior pituitary bright spot normal</a:t>
            </a:r>
          </a:p>
          <a:p>
            <a:endParaRPr lang="en-IN" dirty="0" smtClean="0"/>
          </a:p>
          <a:p>
            <a:r>
              <a:rPr lang="en-IN" dirty="0" err="1" smtClean="0"/>
              <a:t>Infundibular</a:t>
            </a:r>
            <a:r>
              <a:rPr lang="en-IN" dirty="0" smtClean="0"/>
              <a:t> stalk normal</a:t>
            </a:r>
          </a:p>
          <a:p>
            <a:endParaRPr lang="en-IN" dirty="0" smtClean="0"/>
          </a:p>
          <a:p>
            <a:r>
              <a:rPr lang="en-IN" dirty="0" smtClean="0"/>
              <a:t>Impression:</a:t>
            </a:r>
            <a:br>
              <a:rPr lang="en-IN" dirty="0" smtClean="0"/>
            </a:br>
            <a:r>
              <a:rPr lang="en-IN" dirty="0" smtClean="0"/>
              <a:t>      </a:t>
            </a:r>
            <a:r>
              <a:rPr lang="en-IN" dirty="0" err="1" smtClean="0"/>
              <a:t>hypoplastic</a:t>
            </a:r>
            <a:r>
              <a:rPr lang="en-IN" dirty="0" smtClean="0"/>
              <a:t> anterior pituitary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ENDOCRINOLOGIST REVIEW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                     - HYPOPITUITARISM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ADVISED:</a:t>
            </a:r>
            <a:br>
              <a:rPr lang="en-IN" dirty="0" smtClean="0"/>
            </a:br>
            <a:r>
              <a:rPr lang="en-IN" dirty="0" smtClean="0"/>
              <a:t>            T.PREDNISOLONE 5mg 2OD</a:t>
            </a:r>
            <a:br>
              <a:rPr lang="en-IN" dirty="0" smtClean="0"/>
            </a:br>
            <a:r>
              <a:rPr lang="en-IN" dirty="0" smtClean="0"/>
              <a:t>            T.THYROXINE 150microgm OD</a:t>
            </a:r>
            <a:br>
              <a:rPr lang="en-IN" dirty="0" smtClean="0"/>
            </a:br>
            <a:r>
              <a:rPr lang="en-IN" dirty="0" smtClean="0"/>
              <a:t>            </a:t>
            </a:r>
            <a:r>
              <a:rPr lang="en-IN" dirty="0" err="1" smtClean="0"/>
              <a:t>Inj.TESTOSTERONE</a:t>
            </a:r>
            <a:r>
              <a:rPr lang="en-IN" dirty="0" smtClean="0"/>
              <a:t> 100mg- once in 2</a:t>
            </a:r>
            <a:br>
              <a:rPr lang="en-IN" dirty="0" smtClean="0"/>
            </a:br>
            <a:r>
              <a:rPr lang="en-IN" dirty="0" smtClean="0"/>
              <a:t>                                                          weeks                  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2000232" y="2071678"/>
            <a:ext cx="846390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H/O PRESENT ILLNESS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16 yr old boy</a:t>
            </a:r>
          </a:p>
          <a:p>
            <a:r>
              <a:rPr lang="en-IN" dirty="0" smtClean="0"/>
              <a:t>h/o GTCS 4-5 times in past 4 months</a:t>
            </a:r>
          </a:p>
          <a:p>
            <a:r>
              <a:rPr lang="en-IN" dirty="0" smtClean="0"/>
              <a:t>Started on </a:t>
            </a:r>
            <a:r>
              <a:rPr lang="en-IN" dirty="0" err="1" smtClean="0"/>
              <a:t>antiepileptics</a:t>
            </a:r>
            <a:r>
              <a:rPr lang="en-IN" dirty="0" smtClean="0"/>
              <a:t> after the first episode</a:t>
            </a:r>
          </a:p>
          <a:p>
            <a:r>
              <a:rPr lang="en-IN" dirty="0" err="1" smtClean="0"/>
              <a:t>Hypoglycemia</a:t>
            </a:r>
            <a:r>
              <a:rPr lang="en-IN" dirty="0" smtClean="0"/>
              <a:t> was documented twice during seizures</a:t>
            </a:r>
          </a:p>
          <a:p>
            <a:r>
              <a:rPr lang="en-IN" dirty="0" smtClean="0"/>
              <a:t>Evaluated for </a:t>
            </a:r>
            <a:r>
              <a:rPr lang="en-IN" dirty="0" err="1" smtClean="0"/>
              <a:t>insulinoma</a:t>
            </a:r>
            <a:r>
              <a:rPr lang="en-IN" dirty="0" smtClean="0"/>
              <a:t> outside- c peptide level normal</a:t>
            </a:r>
          </a:p>
          <a:p>
            <a:r>
              <a:rPr lang="en-IN" dirty="0" smtClean="0"/>
              <a:t>On day of admission one episode of seizures-treated outside with dextrose and referred to GRH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FINAL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PANHYPOPITUITARISM presenting as </a:t>
            </a:r>
            <a:r>
              <a:rPr lang="en-IN" dirty="0" err="1" smtClean="0"/>
              <a:t>hypoglycemic</a:t>
            </a:r>
            <a:r>
              <a:rPr lang="en-IN" dirty="0" smtClean="0"/>
              <a:t> seizures</a:t>
            </a:r>
          </a:p>
          <a:p>
            <a:r>
              <a:rPr lang="en-IN" dirty="0" smtClean="0"/>
              <a:t>Possible </a:t>
            </a:r>
            <a:r>
              <a:rPr lang="en-IN" dirty="0" err="1" smtClean="0"/>
              <a:t>etiology</a:t>
            </a:r>
            <a:r>
              <a:rPr lang="en-IN" dirty="0" smtClean="0"/>
              <a:t>-post traumatic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endParaRPr lang="en-IN" dirty="0" smtClean="0"/>
          </a:p>
          <a:p>
            <a:r>
              <a:rPr lang="en-IN" dirty="0" smtClean="0"/>
              <a:t>TREATMENT:</a:t>
            </a:r>
            <a:br>
              <a:rPr lang="en-IN" dirty="0" smtClean="0"/>
            </a:br>
            <a:r>
              <a:rPr lang="en-IN" dirty="0" smtClean="0"/>
              <a:t>            T.PREDNISOLONE 5mg 2OD</a:t>
            </a:r>
            <a:br>
              <a:rPr lang="en-IN" dirty="0" smtClean="0"/>
            </a:br>
            <a:r>
              <a:rPr lang="en-IN" dirty="0" smtClean="0"/>
              <a:t>            T.THYROXINE 150microgm OD</a:t>
            </a:r>
            <a:br>
              <a:rPr lang="en-IN" dirty="0" smtClean="0"/>
            </a:br>
            <a:r>
              <a:rPr lang="en-IN" dirty="0" smtClean="0"/>
              <a:t>            </a:t>
            </a:r>
            <a:r>
              <a:rPr lang="en-IN" dirty="0" err="1" smtClean="0"/>
              <a:t>Inj.TESTOSTERONE</a:t>
            </a:r>
            <a:r>
              <a:rPr lang="en-IN" dirty="0" smtClean="0"/>
              <a:t> 100mg- once in 2</a:t>
            </a:r>
            <a:br>
              <a:rPr lang="en-IN" dirty="0" smtClean="0"/>
            </a:br>
            <a:r>
              <a:rPr lang="en-IN" dirty="0" smtClean="0"/>
              <a:t>                                                          weeks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 OF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HIGHLIGHT THE APPROACH TO RECURRENT HYPOGLYCEMIA</a:t>
            </a:r>
          </a:p>
          <a:p>
            <a:endParaRPr lang="en-IN" dirty="0" smtClean="0"/>
          </a:p>
          <a:p>
            <a:r>
              <a:rPr lang="en-IN" dirty="0" smtClean="0"/>
              <a:t>TO DISCUSS VARIOUS ETIOLOGIES FOR HYPOPITUITARISM</a:t>
            </a:r>
          </a:p>
          <a:p>
            <a:endParaRPr lang="en-IN" dirty="0" smtClean="0"/>
          </a:p>
          <a:p>
            <a:r>
              <a:rPr lang="en-IN" dirty="0" smtClean="0"/>
              <a:t>TO INSIST CT BRAIN ON ALLHEAD INJURY CASES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h/o post </a:t>
            </a:r>
            <a:r>
              <a:rPr lang="en-IN" dirty="0" err="1" smtClean="0"/>
              <a:t>ictal</a:t>
            </a:r>
            <a:r>
              <a:rPr lang="en-IN" dirty="0" smtClean="0"/>
              <a:t> confusion +</a:t>
            </a:r>
          </a:p>
          <a:p>
            <a:r>
              <a:rPr lang="en-IN" dirty="0" smtClean="0"/>
              <a:t>h/o lethargy for past 4-5 months</a:t>
            </a:r>
          </a:p>
          <a:p>
            <a:r>
              <a:rPr lang="en-IN" dirty="0" smtClean="0"/>
              <a:t>No h/o headache</a:t>
            </a:r>
          </a:p>
          <a:p>
            <a:r>
              <a:rPr lang="en-IN" dirty="0" smtClean="0"/>
              <a:t>No h/o vomiting</a:t>
            </a:r>
          </a:p>
          <a:p>
            <a:r>
              <a:rPr lang="en-IN" dirty="0" smtClean="0"/>
              <a:t>No h/o fever </a:t>
            </a:r>
          </a:p>
          <a:p>
            <a:r>
              <a:rPr lang="en-IN" dirty="0" smtClean="0"/>
              <a:t>No h/o cough with expectoration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PAST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RTA 8 months back –sustained fracture in </a:t>
            </a:r>
            <a:r>
              <a:rPr lang="en-IN" dirty="0" err="1" smtClean="0"/>
              <a:t>rt.lower</a:t>
            </a:r>
            <a:r>
              <a:rPr lang="en-IN" dirty="0" smtClean="0"/>
              <a:t> limb and operated</a:t>
            </a:r>
          </a:p>
          <a:p>
            <a:r>
              <a:rPr lang="en-IN" dirty="0" smtClean="0"/>
              <a:t>h/o LOC for 5-10 min during that RTA+</a:t>
            </a:r>
          </a:p>
          <a:p>
            <a:r>
              <a:rPr lang="en-IN" dirty="0" smtClean="0"/>
              <a:t>Developed defective vision in left eye since then</a:t>
            </a:r>
          </a:p>
          <a:p>
            <a:r>
              <a:rPr lang="en-IN" dirty="0" smtClean="0"/>
              <a:t>No h/o PT, IRRADIATION,T1DM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GENERAL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Conscious </a:t>
            </a:r>
          </a:p>
          <a:p>
            <a:r>
              <a:rPr lang="en-IN" dirty="0" smtClean="0"/>
              <a:t>Oriented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afebrile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pallor +</a:t>
            </a:r>
          </a:p>
          <a:p>
            <a:r>
              <a:rPr lang="en-IN" dirty="0" smtClean="0"/>
              <a:t>No </a:t>
            </a:r>
            <a:r>
              <a:rPr lang="en-IN" dirty="0" err="1" smtClean="0"/>
              <a:t>icterus</a:t>
            </a:r>
            <a:r>
              <a:rPr lang="en-IN" dirty="0" smtClean="0"/>
              <a:t>/cyanosis/clubbing/pedal </a:t>
            </a:r>
            <a:r>
              <a:rPr lang="en-IN" dirty="0" err="1" smtClean="0"/>
              <a:t>edema</a:t>
            </a:r>
            <a:r>
              <a:rPr lang="en-IN" dirty="0" smtClean="0"/>
              <a:t>/ </a:t>
            </a:r>
            <a:r>
              <a:rPr lang="en-IN" dirty="0" err="1" smtClean="0"/>
              <a:t>gen.lymphadenopathy</a:t>
            </a:r>
            <a:r>
              <a:rPr lang="en-IN" dirty="0" smtClean="0"/>
              <a:t>/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Alopecia+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Dry skin+</a:t>
            </a:r>
          </a:p>
          <a:p>
            <a:r>
              <a:rPr lang="en-IN" dirty="0" smtClean="0"/>
              <a:t>No </a:t>
            </a:r>
            <a:r>
              <a:rPr lang="en-IN" dirty="0" err="1" smtClean="0"/>
              <a:t>hyperpigmentation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Absent </a:t>
            </a:r>
            <a:r>
              <a:rPr lang="en-IN" dirty="0" err="1" smtClean="0">
                <a:solidFill>
                  <a:srgbClr val="FF0000"/>
                </a:solidFill>
              </a:rPr>
              <a:t>axillary</a:t>
            </a:r>
            <a:r>
              <a:rPr lang="en-IN" dirty="0" smtClean="0">
                <a:solidFill>
                  <a:srgbClr val="FF0000"/>
                </a:solidFill>
              </a:rPr>
              <a:t> and pubic </a:t>
            </a:r>
            <a:r>
              <a:rPr lang="en-IN" dirty="0" err="1" smtClean="0">
                <a:solidFill>
                  <a:srgbClr val="FF0000"/>
                </a:solidFill>
              </a:rPr>
              <a:t>hair,b</a:t>
            </a:r>
            <a:r>
              <a:rPr lang="en-IN" dirty="0" smtClean="0">
                <a:solidFill>
                  <a:srgbClr val="FF0000"/>
                </a:solidFill>
              </a:rPr>
              <a:t>/l testis +,  volume reduced</a:t>
            </a:r>
          </a:p>
          <a:p>
            <a:r>
              <a:rPr lang="en-IN" dirty="0" smtClean="0"/>
              <a:t>Height-153cm   BMI-13.67</a:t>
            </a:r>
          </a:p>
          <a:p>
            <a:r>
              <a:rPr lang="en-IN" dirty="0" smtClean="0"/>
              <a:t>Weight-32kg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vitals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Pulse    - 110/min</a:t>
            </a:r>
            <a:br>
              <a:rPr lang="en-IN" dirty="0" smtClean="0"/>
            </a:br>
            <a:r>
              <a:rPr lang="en-IN" dirty="0" smtClean="0"/>
              <a:t>            -small volume</a:t>
            </a:r>
          </a:p>
          <a:p>
            <a:r>
              <a:rPr lang="en-IN" dirty="0" smtClean="0"/>
              <a:t> BP        - </a:t>
            </a:r>
            <a:r>
              <a:rPr lang="en-IN" dirty="0" smtClean="0"/>
              <a:t>80/60mm </a:t>
            </a:r>
            <a:r>
              <a:rPr lang="en-IN" dirty="0" smtClean="0"/>
              <a:t>Hg in </a:t>
            </a:r>
            <a:r>
              <a:rPr lang="en-IN" dirty="0" err="1" smtClean="0"/>
              <a:t>rt.upper</a:t>
            </a:r>
            <a:r>
              <a:rPr lang="en-IN" dirty="0" smtClean="0"/>
              <a:t> limb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 SpO2     – 96%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  RR       -20/min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SYSTEMIC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CVS:</a:t>
            </a:r>
          </a:p>
          <a:p>
            <a:pPr>
              <a:buNone/>
            </a:pPr>
            <a:r>
              <a:rPr lang="en-IN" dirty="0" smtClean="0"/>
              <a:t>      S1 S2 +, no murmur</a:t>
            </a:r>
          </a:p>
          <a:p>
            <a:pPr>
              <a:buNone/>
            </a:pPr>
            <a:r>
              <a:rPr lang="en-IN" dirty="0" smtClean="0"/>
              <a:t>RS:</a:t>
            </a:r>
          </a:p>
          <a:p>
            <a:pPr>
              <a:buNone/>
            </a:pPr>
            <a:r>
              <a:rPr lang="en-IN" dirty="0" smtClean="0"/>
              <a:t>      NVBS+, BAE +, No added sounds</a:t>
            </a:r>
          </a:p>
          <a:p>
            <a:pPr>
              <a:buNone/>
            </a:pPr>
            <a:r>
              <a:rPr lang="en-IN" dirty="0" smtClean="0"/>
              <a:t>ABDOMEN:</a:t>
            </a:r>
          </a:p>
          <a:p>
            <a:pPr>
              <a:buNone/>
            </a:pPr>
            <a:r>
              <a:rPr lang="en-IN" dirty="0" smtClean="0"/>
              <a:t>     Soft, not tender, no </a:t>
            </a:r>
            <a:r>
              <a:rPr lang="en-IN" dirty="0" err="1" smtClean="0"/>
              <a:t>organomegaly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CNS: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  left </a:t>
            </a:r>
            <a:r>
              <a:rPr lang="en-IN" dirty="0" err="1" smtClean="0">
                <a:solidFill>
                  <a:srgbClr val="FF0000"/>
                </a:solidFill>
              </a:rPr>
              <a:t>eye:acuity</a:t>
            </a:r>
            <a:r>
              <a:rPr lang="en-IN" dirty="0" smtClean="0">
                <a:solidFill>
                  <a:srgbClr val="FF0000"/>
                </a:solidFill>
              </a:rPr>
              <a:t>-only light perception+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              RAPD+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              </a:t>
            </a:r>
            <a:r>
              <a:rPr lang="en-IN" dirty="0" err="1" smtClean="0">
                <a:solidFill>
                  <a:srgbClr val="FF0000"/>
                </a:solidFill>
              </a:rPr>
              <a:t>Fundus</a:t>
            </a:r>
            <a:r>
              <a:rPr lang="en-IN" dirty="0" smtClean="0">
                <a:solidFill>
                  <a:srgbClr val="FF0000"/>
                </a:solidFill>
              </a:rPr>
              <a:t>-?optic </a:t>
            </a:r>
            <a:r>
              <a:rPr lang="en-IN" dirty="0" err="1" smtClean="0">
                <a:solidFill>
                  <a:srgbClr val="FF0000"/>
                </a:solidFill>
              </a:rPr>
              <a:t>atropy</a:t>
            </a:r>
            <a:r>
              <a:rPr lang="en-IN" dirty="0" smtClean="0">
                <a:solidFill>
                  <a:srgbClr val="FF0000"/>
                </a:solidFill>
              </a:rPr>
              <a:t>+</a:t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  no </a:t>
            </a:r>
            <a:r>
              <a:rPr lang="en-IN" dirty="0" err="1" smtClean="0">
                <a:solidFill>
                  <a:srgbClr val="FF0000"/>
                </a:solidFill>
              </a:rPr>
              <a:t>pseudomyotonic</a:t>
            </a:r>
            <a:r>
              <a:rPr lang="en-IN" dirty="0" smtClean="0">
                <a:solidFill>
                  <a:srgbClr val="FF0000"/>
                </a:solidFill>
              </a:rPr>
              <a:t> jerk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Salient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RTA – Head injury </a:t>
            </a:r>
          </a:p>
          <a:p>
            <a:r>
              <a:rPr lang="en-IN" dirty="0" smtClean="0"/>
              <a:t>Recurrent seizures</a:t>
            </a:r>
          </a:p>
          <a:p>
            <a:r>
              <a:rPr lang="en-IN" dirty="0" smtClean="0"/>
              <a:t>Recurrent </a:t>
            </a:r>
            <a:r>
              <a:rPr lang="en-IN" dirty="0" err="1" smtClean="0"/>
              <a:t>hypoglycemia</a:t>
            </a:r>
            <a:r>
              <a:rPr lang="en-IN" dirty="0" smtClean="0"/>
              <a:t>(normal c-peptide)</a:t>
            </a:r>
          </a:p>
          <a:p>
            <a:r>
              <a:rPr lang="en-IN" dirty="0" smtClean="0"/>
              <a:t>Deficient secondary sexual characters</a:t>
            </a:r>
          </a:p>
          <a:p>
            <a:r>
              <a:rPr lang="en-IN" dirty="0" smtClean="0"/>
              <a:t>Dry skin </a:t>
            </a:r>
          </a:p>
          <a:p>
            <a:r>
              <a:rPr lang="en-IN" dirty="0" smtClean="0"/>
              <a:t>lethargy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Provisional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P/O Poly hormone deficiency</a:t>
            </a:r>
            <a:br>
              <a:rPr lang="en-IN" dirty="0" smtClean="0"/>
            </a:br>
            <a:r>
              <a:rPr lang="en-IN" dirty="0" smtClean="0"/>
              <a:t>    ?</a:t>
            </a:r>
            <a:r>
              <a:rPr lang="en-IN" dirty="0" err="1" smtClean="0"/>
              <a:t>Panhypopituitarism</a:t>
            </a:r>
            <a:endParaRPr lang="en-IN" dirty="0" smtClean="0"/>
          </a:p>
          <a:p>
            <a:r>
              <a:rPr lang="en-IN" dirty="0" smtClean="0"/>
              <a:t>Left optic </a:t>
            </a:r>
            <a:r>
              <a:rPr lang="en-IN" dirty="0" err="1" smtClean="0"/>
              <a:t>atropy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Treatment:</a:t>
            </a:r>
            <a:br>
              <a:rPr lang="en-IN" dirty="0" smtClean="0"/>
            </a:br>
            <a:r>
              <a:rPr lang="en-IN" dirty="0" smtClean="0"/>
              <a:t>     iv fluids-NS </a:t>
            </a:r>
            <a:br>
              <a:rPr lang="en-IN" dirty="0" smtClean="0"/>
            </a:br>
            <a:r>
              <a:rPr lang="en-IN" dirty="0" smtClean="0"/>
              <a:t>     iv dextrose </a:t>
            </a:r>
            <a:r>
              <a:rPr lang="en-IN" dirty="0" err="1" smtClean="0"/>
              <a:t>sos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</a:t>
            </a:r>
            <a:r>
              <a:rPr lang="en-IN" dirty="0" err="1" smtClean="0"/>
              <a:t>Antiepileptics</a:t>
            </a:r>
            <a:r>
              <a:rPr lang="en-IN" dirty="0" smtClean="0"/>
              <a:t> continued and withdrawn later</a:t>
            </a:r>
            <a:br>
              <a:rPr lang="en-IN" dirty="0" smtClean="0"/>
            </a:br>
            <a:r>
              <a:rPr lang="en-IN" dirty="0" smtClean="0"/>
              <a:t>     </a:t>
            </a:r>
            <a:r>
              <a:rPr lang="en-IN" dirty="0" err="1" smtClean="0"/>
              <a:t>inj.hydrocortisone</a:t>
            </a:r>
            <a:r>
              <a:rPr lang="en-IN" dirty="0" smtClean="0"/>
              <a:t> 50mg iv </a:t>
            </a:r>
            <a:r>
              <a:rPr lang="en-IN" dirty="0" err="1" smtClean="0"/>
              <a:t>tds</a:t>
            </a:r>
            <a:r>
              <a:rPr lang="en-IN" dirty="0" smtClean="0"/>
              <a:t>( after taking sample for hormonal assay)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386</Words>
  <Application>Microsoft Office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HYPOGLYCEMIC PUZZLE -SOLVED</vt:lpstr>
      <vt:lpstr>H/O PRESENT ILLNESS</vt:lpstr>
      <vt:lpstr>Slide 3</vt:lpstr>
      <vt:lpstr>PAST HISTORY</vt:lpstr>
      <vt:lpstr>GENERAL EXAMINATION</vt:lpstr>
      <vt:lpstr>vitals</vt:lpstr>
      <vt:lpstr>SYSTEMIC EXAMINATION</vt:lpstr>
      <vt:lpstr>Salient features</vt:lpstr>
      <vt:lpstr>Provisional diagnosis</vt:lpstr>
      <vt:lpstr>investigations</vt:lpstr>
      <vt:lpstr>Endocrinology opinion</vt:lpstr>
      <vt:lpstr>HORMONAL ASSAY</vt:lpstr>
      <vt:lpstr>Slide 13</vt:lpstr>
      <vt:lpstr>Endocrinology REVIEW</vt:lpstr>
      <vt:lpstr>Slide 15</vt:lpstr>
      <vt:lpstr>OPHTHALMOLOGIST OPINION</vt:lpstr>
      <vt:lpstr>MRI PITUITARY</vt:lpstr>
      <vt:lpstr>MRI PITUITARY(P&amp;C)</vt:lpstr>
      <vt:lpstr>ENDOCRINOLOGIST REVIEW</vt:lpstr>
      <vt:lpstr>FINAL DIAGNOSIS</vt:lpstr>
      <vt:lpstr>AIM OF PRESENTATION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PANHYPOPITUITARISM WITH NORMAL HEIGHT</dc:title>
  <dc:creator>Dr.Sugadev</dc:creator>
  <cp:lastModifiedBy>Dr.Sugadev</cp:lastModifiedBy>
  <cp:revision>25</cp:revision>
  <dcterms:created xsi:type="dcterms:W3CDTF">2017-09-18T18:10:36Z</dcterms:created>
  <dcterms:modified xsi:type="dcterms:W3CDTF">2017-09-23T17:57:13Z</dcterms:modified>
</cp:coreProperties>
</file>