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7" r:id="rId3"/>
    <p:sldId id="257" r:id="rId4"/>
    <p:sldId id="281" r:id="rId5"/>
    <p:sldId id="282" r:id="rId6"/>
    <p:sldId id="258" r:id="rId7"/>
    <p:sldId id="260" r:id="rId8"/>
    <p:sldId id="283" r:id="rId9"/>
    <p:sldId id="284" r:id="rId10"/>
    <p:sldId id="285" r:id="rId11"/>
    <p:sldId id="306" r:id="rId12"/>
    <p:sldId id="286" r:id="rId13"/>
    <p:sldId id="274" r:id="rId14"/>
    <p:sldId id="275" r:id="rId15"/>
    <p:sldId id="276" r:id="rId16"/>
    <p:sldId id="296" r:id="rId17"/>
    <p:sldId id="262" r:id="rId18"/>
    <p:sldId id="263" r:id="rId19"/>
    <p:sldId id="264" r:id="rId20"/>
    <p:sldId id="307" r:id="rId21"/>
    <p:sldId id="291" r:id="rId22"/>
    <p:sldId id="292" r:id="rId23"/>
    <p:sldId id="293" r:id="rId24"/>
    <p:sldId id="294" r:id="rId25"/>
    <p:sldId id="295" r:id="rId26"/>
    <p:sldId id="303" r:id="rId27"/>
    <p:sldId id="305" r:id="rId28"/>
    <p:sldId id="272" r:id="rId29"/>
    <p:sldId id="290" r:id="rId30"/>
    <p:sldId id="277" r:id="rId31"/>
    <p:sldId id="278" r:id="rId32"/>
    <p:sldId id="280" r:id="rId33"/>
    <p:sldId id="279" r:id="rId34"/>
    <p:sldId id="287" r:id="rId35"/>
    <p:sldId id="299" r:id="rId36"/>
    <p:sldId id="302" r:id="rId37"/>
    <p:sldId id="300" r:id="rId38"/>
    <p:sldId id="301" r:id="rId39"/>
    <p:sldId id="288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47" d="100"/>
          <a:sy n="47" d="100"/>
        </p:scale>
        <p:origin x="-2338" y="-8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E40F-F808-467B-98CB-D4B2376075ED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06B2-E63F-4D6F-9FD0-A30027F2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98475"/>
            <a:ext cx="81534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VITALS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PULSE – 90/MIN</a:t>
            </a:r>
          </a:p>
          <a:p>
            <a:pPr>
              <a:lnSpc>
                <a:spcPct val="170000"/>
              </a:lnSpc>
            </a:pPr>
            <a:r>
              <a:rPr lang="en-US" dirty="0"/>
              <a:t>Normal volume</a:t>
            </a:r>
          </a:p>
          <a:p>
            <a:pPr>
              <a:lnSpc>
                <a:spcPct val="170000"/>
              </a:lnSpc>
            </a:pPr>
            <a:r>
              <a:rPr lang="en-US" dirty="0"/>
              <a:t>Regular in right limb </a:t>
            </a:r>
          </a:p>
          <a:p>
            <a:pPr>
              <a:lnSpc>
                <a:spcPct val="170000"/>
              </a:lnSpc>
            </a:pPr>
            <a:r>
              <a:rPr lang="en-US" dirty="0"/>
              <a:t>Absent pulse in left limb</a:t>
            </a:r>
          </a:p>
          <a:p>
            <a:pPr>
              <a:lnSpc>
                <a:spcPct val="170000"/>
              </a:lnSpc>
            </a:pPr>
            <a:r>
              <a:rPr lang="en-US" dirty="0"/>
              <a:t>B/L Carotid Bruit</a:t>
            </a:r>
          </a:p>
          <a:p>
            <a:pPr>
              <a:lnSpc>
                <a:spcPct val="170000"/>
              </a:lnSpc>
            </a:pPr>
            <a:r>
              <a:rPr lang="en-US" dirty="0"/>
              <a:t>B/L </a:t>
            </a:r>
            <a:r>
              <a:rPr lang="en-US" dirty="0" err="1"/>
              <a:t>Supraclavicular</a:t>
            </a:r>
            <a:r>
              <a:rPr lang="en-US" dirty="0"/>
              <a:t> Bruit</a:t>
            </a:r>
          </a:p>
          <a:p>
            <a:pPr>
              <a:lnSpc>
                <a:spcPct val="170000"/>
              </a:lnSpc>
            </a:pPr>
            <a:r>
              <a:rPr lang="en-US" dirty="0"/>
              <a:t>B/L Femoral bruit</a:t>
            </a:r>
          </a:p>
          <a:p>
            <a:pPr>
              <a:lnSpc>
                <a:spcPct val="170000"/>
              </a:lnSpc>
            </a:pPr>
            <a:r>
              <a:rPr lang="en-US" dirty="0"/>
              <a:t>SPO2 – 98% in RIGHT HAND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72200" y="1524000"/>
            <a:ext cx="8382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5695950" y="3409950"/>
            <a:ext cx="1828800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1200" y="2895600"/>
            <a:ext cx="762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2032337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29400" y="2819400"/>
            <a:ext cx="8382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5334000" y="2590800"/>
            <a:ext cx="5334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67600" y="2514600"/>
            <a:ext cx="4572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943600" y="4343399"/>
            <a:ext cx="6858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9400" y="4343400"/>
            <a:ext cx="6858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49094" y="5218906"/>
            <a:ext cx="9898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820694" y="5295106"/>
            <a:ext cx="9898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2800" y="24384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0" y="21336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5600" y="40634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45968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53588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4495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2600" y="52826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4038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00" y="2743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5400" y="24384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22860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2480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Bruit+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0" y="2266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Bruit+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2600" y="2286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Bruit+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200" y="4171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Bruit+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SYSTEMIC 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CVS     : S1 S2 HEARD </a:t>
            </a:r>
          </a:p>
          <a:p>
            <a:pPr>
              <a:buNone/>
            </a:pPr>
            <a:r>
              <a:rPr lang="en-US" dirty="0"/>
              <a:t>               NO MURMUR ,JVP – NOT ELEVATED  </a:t>
            </a:r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RS     : NVBS </a:t>
            </a:r>
          </a:p>
          <a:p>
            <a:pPr>
              <a:buNone/>
            </a:pPr>
            <a:r>
              <a:rPr lang="en-US" dirty="0"/>
              <a:t>               NO ADDED SOUND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P/A     :  SOFT , BS+ </a:t>
            </a:r>
          </a:p>
          <a:p>
            <a:pPr>
              <a:buNone/>
            </a:pPr>
            <a:r>
              <a:rPr lang="en-US" dirty="0"/>
              <a:t>               B/L RENAL BRUIT  +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CNS   :  B/L PERL – 2 MM </a:t>
            </a:r>
          </a:p>
          <a:p>
            <a:pPr>
              <a:buNone/>
            </a:pPr>
            <a:r>
              <a:rPr lang="en-US" dirty="0"/>
              <a:t>               EOM – FULL</a:t>
            </a:r>
          </a:p>
          <a:p>
            <a:pPr>
              <a:buNone/>
            </a:pPr>
            <a:r>
              <a:rPr lang="en-US" dirty="0"/>
              <a:t>               NO MOTOR DEFICIT  </a:t>
            </a:r>
          </a:p>
          <a:p>
            <a:pPr>
              <a:buNone/>
            </a:pPr>
            <a:r>
              <a:rPr lang="en-US" dirty="0"/>
              <a:t>               B/L PLANTAR – FLEXOR </a:t>
            </a:r>
          </a:p>
          <a:p>
            <a:pPr>
              <a:buNone/>
            </a:pPr>
            <a:r>
              <a:rPr lang="en-US" dirty="0"/>
              <a:t>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BLOOD PRESSURE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86000"/>
          <a:ext cx="6629400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150/80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RECORDABLE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140/80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INVESTIGATIONS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57200" y="1438250"/>
          <a:ext cx="7924800" cy="49682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29/12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3/1/22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TOTA</a:t>
                      </a:r>
                      <a:r>
                        <a:rPr lang="en-US" baseline="0" dirty="0"/>
                        <a:t>L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11200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T.BIL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DIFF</a:t>
                      </a:r>
                      <a:r>
                        <a:rPr lang="en-US" baseline="0" dirty="0"/>
                        <a:t>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82/11/7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65/18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D.BIL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HB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I.BIL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PCV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PLATELETS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2.74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98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MCV/MCHC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83.1/32.1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MANTOUX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2590800" y="48768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620000" y="54102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533401" y="152400"/>
          <a:ext cx="8229601" cy="66425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734">
                <a:tc>
                  <a:txBody>
                    <a:bodyPr/>
                    <a:lstStyle/>
                    <a:p>
                      <a:r>
                        <a:rPr lang="en-US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10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34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79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38.4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34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734">
                <a:tc>
                  <a:txBody>
                    <a:bodyPr/>
                    <a:lstStyle/>
                    <a:p>
                      <a:r>
                        <a:rPr lang="en-US" dirty="0"/>
                        <a:t>ANA</a:t>
                      </a:r>
                      <a:r>
                        <a:rPr lang="en-US" baseline="0" dirty="0"/>
                        <a:t> IF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819">
                <a:tc>
                  <a:txBody>
                    <a:bodyPr/>
                    <a:lstStyle/>
                    <a:p>
                      <a:r>
                        <a:rPr lang="en-US" dirty="0"/>
                        <a:t>Urine</a:t>
                      </a:r>
                      <a:r>
                        <a:rPr lang="en-US" baseline="0" dirty="0"/>
                        <a:t> spot </a:t>
                      </a:r>
                      <a:r>
                        <a:rPr lang="en-US" baseline="0" dirty="0" err="1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26mg%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9179">
                <a:tc>
                  <a:txBody>
                    <a:bodyPr/>
                    <a:lstStyle/>
                    <a:p>
                      <a:r>
                        <a:rPr lang="en-US" dirty="0"/>
                        <a:t>Urine spot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42mg%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VDRL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 REACTIVE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425">
                <a:tc>
                  <a:txBody>
                    <a:bodyPr/>
                    <a:lstStyle/>
                    <a:p>
                      <a:r>
                        <a:rPr lang="en-US" dirty="0"/>
                        <a:t>VCTC/VM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9425">
                <a:tc>
                  <a:txBody>
                    <a:bodyPr/>
                    <a:lstStyle/>
                    <a:p>
                      <a:r>
                        <a:rPr lang="en-US" dirty="0"/>
                        <a:t>SR. CALCIUM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SR.P04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PERIPHERAL SMEAR</a:t>
            </a:r>
          </a:p>
        </p:txBody>
      </p:sp>
      <p:pic>
        <p:nvPicPr>
          <p:cNvPr id="1026" name="Picture 2" descr="C:\Users\Admin\Downloads\WhatsApp Image 2022-03-12 at 9.16.51 PM.jpeg"/>
          <p:cNvPicPr>
            <a:picLocks noChangeAspect="1" noChangeArrowheads="1"/>
          </p:cNvPicPr>
          <p:nvPr/>
        </p:nvPicPr>
        <p:blipFill>
          <a:blip r:embed="rId2"/>
          <a:srcRect l="8047" r="15646"/>
          <a:stretch>
            <a:fillRect/>
          </a:stretch>
        </p:blipFill>
        <p:spPr bwMode="auto">
          <a:xfrm rot="5400000">
            <a:off x="1985469" y="833934"/>
            <a:ext cx="5401661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PERIPHERAL SMEAR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Microcytic</a:t>
            </a:r>
            <a:r>
              <a:rPr lang="en-US" sz="2800" dirty="0"/>
              <a:t> </a:t>
            </a:r>
            <a:r>
              <a:rPr lang="en-US" sz="2800" dirty="0" err="1"/>
              <a:t>hypochromic</a:t>
            </a:r>
            <a:r>
              <a:rPr lang="en-US" sz="2800" dirty="0"/>
              <a:t> and </a:t>
            </a:r>
            <a:r>
              <a:rPr lang="en-US" sz="2800" dirty="0" err="1"/>
              <a:t>normocytic</a:t>
            </a:r>
            <a:r>
              <a:rPr lang="en-US" sz="2800" dirty="0"/>
              <a:t> </a:t>
            </a:r>
            <a:r>
              <a:rPr lang="en-US" sz="2800" dirty="0" err="1"/>
              <a:t>normochromic</a:t>
            </a:r>
            <a:r>
              <a:rPr lang="en-US" sz="2800" dirty="0"/>
              <a:t> cells seen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Platelets adequate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Reticulocyte</a:t>
            </a:r>
            <a:r>
              <a:rPr lang="en-US" sz="2800" dirty="0"/>
              <a:t> count – 1.3%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ECHOCARDIOGRAPHY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Concentric LVH</a:t>
            </a:r>
          </a:p>
          <a:p>
            <a:pPr>
              <a:lnSpc>
                <a:spcPct val="170000"/>
              </a:lnSpc>
            </a:pPr>
            <a:r>
              <a:rPr lang="en-US" dirty="0"/>
              <a:t>Normal LV systolic function</a:t>
            </a:r>
          </a:p>
          <a:p>
            <a:pPr>
              <a:lnSpc>
                <a:spcPct val="170000"/>
              </a:lnSpc>
            </a:pPr>
            <a:r>
              <a:rPr lang="en-US" dirty="0"/>
              <a:t>AR mild</a:t>
            </a:r>
          </a:p>
          <a:p>
            <a:pPr>
              <a:lnSpc>
                <a:spcPct val="170000"/>
              </a:lnSpc>
            </a:pPr>
            <a:r>
              <a:rPr lang="en-US" dirty="0"/>
              <a:t>Moderate Pericardial effusion</a:t>
            </a:r>
          </a:p>
          <a:p>
            <a:pPr>
              <a:lnSpc>
                <a:spcPct val="170000"/>
              </a:lnSpc>
            </a:pPr>
            <a:r>
              <a:rPr lang="en-US" dirty="0"/>
              <a:t>Anterior – 1.6 mm</a:t>
            </a:r>
          </a:p>
          <a:p>
            <a:pPr>
              <a:lnSpc>
                <a:spcPct val="170000"/>
              </a:lnSpc>
            </a:pPr>
            <a:r>
              <a:rPr lang="en-US" dirty="0"/>
              <a:t>Posterior – 1.7 mm</a:t>
            </a:r>
          </a:p>
          <a:p>
            <a:pPr>
              <a:lnSpc>
                <a:spcPct val="170000"/>
              </a:lnSpc>
            </a:pPr>
            <a:r>
              <a:rPr lang="en-US" dirty="0"/>
              <a:t>LVID d – 4.2</a:t>
            </a:r>
          </a:p>
          <a:p>
            <a:pPr>
              <a:lnSpc>
                <a:spcPct val="170000"/>
              </a:lnSpc>
            </a:pPr>
            <a:r>
              <a:rPr lang="en-US" dirty="0"/>
              <a:t>LVID s – 2.9</a:t>
            </a:r>
          </a:p>
          <a:p>
            <a:pPr>
              <a:lnSpc>
                <a:spcPct val="170000"/>
              </a:lnSpc>
            </a:pPr>
            <a:r>
              <a:rPr lang="en-US" dirty="0"/>
              <a:t>LVEF – 60%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USG ABDOMEN AND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LIVER – Normal </a:t>
            </a:r>
          </a:p>
          <a:p>
            <a:pPr>
              <a:lnSpc>
                <a:spcPct val="160000"/>
              </a:lnSpc>
            </a:pPr>
            <a:r>
              <a:rPr lang="en-US" dirty="0"/>
              <a:t>GB/Pancreas/Spleen – normal</a:t>
            </a:r>
          </a:p>
          <a:p>
            <a:pPr>
              <a:lnSpc>
                <a:spcPct val="160000"/>
              </a:lnSpc>
            </a:pPr>
            <a:r>
              <a:rPr lang="en-US" dirty="0"/>
              <a:t>RK : 8.3*3.1 cm Increased echoes CMD Poorly maintained</a:t>
            </a:r>
          </a:p>
          <a:p>
            <a:pPr>
              <a:lnSpc>
                <a:spcPct val="160000"/>
              </a:lnSpc>
            </a:pPr>
            <a:r>
              <a:rPr lang="en-US" dirty="0"/>
              <a:t>LK : 7.0*3.0 Increased echoes CMD Poorly maintained</a:t>
            </a:r>
          </a:p>
          <a:p>
            <a:pPr>
              <a:lnSpc>
                <a:spcPct val="160000"/>
              </a:lnSpc>
            </a:pPr>
            <a:r>
              <a:rPr lang="en-US" dirty="0"/>
              <a:t>No evidence of calculi</a:t>
            </a:r>
          </a:p>
          <a:p>
            <a:pPr>
              <a:lnSpc>
                <a:spcPct val="160000"/>
              </a:lnSpc>
            </a:pPr>
            <a:r>
              <a:rPr lang="en-US" dirty="0"/>
              <a:t>Uterus &amp; B/L Ovaries normal</a:t>
            </a:r>
          </a:p>
          <a:p>
            <a:pPr>
              <a:lnSpc>
                <a:spcPct val="160000"/>
              </a:lnSpc>
            </a:pPr>
            <a:r>
              <a:rPr lang="en-US" dirty="0"/>
              <a:t>IMP – B/L Medical renal disease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B/L RENAL ARTERY DOPPLER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RK – RI  - 0.8</a:t>
            </a:r>
          </a:p>
          <a:p>
            <a:pPr>
              <a:lnSpc>
                <a:spcPct val="150000"/>
              </a:lnSpc>
            </a:pPr>
            <a:r>
              <a:rPr lang="en-US" dirty="0"/>
              <a:t>LK – High resistance flow noted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C3F5-BED5-4893-B567-46125E6C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VII MEDICAL UNIT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BD1D-F472-4E30-A7D1-8274FA0662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None/>
            </a:pPr>
            <a:endParaRPr lang="en-US" dirty="0"/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CHIEF: PROF.DR.K.SENTHIL.MD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       ASSOCIATE PROF: DR.K.MURALIDHARAN MD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	   ASST PROF: DR V.MANIKANDAN MD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                        DR C. RAMANAN MD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                                   DR.SARAVANA MADAV MD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PRESENTOR – DR.E.GOPINATHAN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dirty="0"/>
              <a:t>                         SECOND YEAR PG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856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BRAIN – NORMAL STUDY </a:t>
            </a:r>
          </a:p>
          <a:p>
            <a:endParaRPr lang="en-US" dirty="0"/>
          </a:p>
          <a:p>
            <a:r>
              <a:rPr lang="en-US" dirty="0"/>
              <a:t>CT CHEST – PERICARDIAL EFFUSION +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B/L CAROTID AND VERTEBRAL ARTERY DOPPLER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1397000"/>
          <a:ext cx="7848600" cy="5151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RIGHT CAROTID 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LEFT CAROTID ARTERY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/>
                        <a:t>SMOOTH CONCENTRIC VESSEL WALL THICKENING IN CCA FROM ITS ORIGIN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TO CAROTID BULB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SEVERE UNIFORM CONCENTRIC WALL THICKENING WITH LUMINAL NARROWING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/>
                        <a:t>30% LUMINAL NARROWING</a:t>
                      </a:r>
                    </a:p>
                    <a:p>
                      <a:r>
                        <a:rPr lang="en-US" dirty="0"/>
                        <a:t>RT PSV – 165CM/S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PSV – 250CM/S – INCREASED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/>
                        <a:t>MILD SPECTRAL BROADENING NOTED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r>
                        <a:rPr lang="en-US" dirty="0"/>
                        <a:t>RT CAROTID BULB – 50% LUMINAL NARROWING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WALL THICKENING SEEN EXTENDING FROM LT CC ORIGIN TO LEFT CAROTID BULB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LT UPPER LIMB ARTERIAL DOPPLER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447800"/>
          <a:ext cx="7772400" cy="52891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7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r>
                        <a:rPr lang="en-US" b="0" dirty="0"/>
                        <a:t>LEFT 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Extensive wall thickening with luminal narrowing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Monophasic</a:t>
                      </a:r>
                      <a:r>
                        <a:rPr lang="en-US" b="0" dirty="0"/>
                        <a:t> wave pattern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Velocity 57 cm/s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r>
                        <a:rPr lang="en-US" dirty="0"/>
                        <a:t>DISTAL 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Biphasic wave pattern 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PSV  57cm/s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r>
                        <a:rPr lang="en-US" dirty="0"/>
                        <a:t>LT AXILLARY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Biphasic flow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PSV – 57 cm/s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Extensive wall thickening</a:t>
                      </a:r>
                    </a:p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r>
                        <a:rPr lang="en-US" dirty="0"/>
                        <a:t>LT BRACHIAL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Biphasic flow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Velocity – 74cm/s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195">
                <a:tc>
                  <a:txBody>
                    <a:bodyPr/>
                    <a:lstStyle/>
                    <a:p>
                      <a:r>
                        <a:rPr lang="en-US" dirty="0"/>
                        <a:t>LT RADIAL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Monophasic</a:t>
                      </a:r>
                      <a:r>
                        <a:rPr lang="en-US" dirty="0"/>
                        <a:t> flow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With reduced velocity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RT UPPER LIMB ARTERIAL DOPPLER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447800"/>
          <a:ext cx="7772400" cy="40614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r>
                        <a:rPr lang="en-US" b="0" dirty="0"/>
                        <a:t>RIGHT SCA/ AXILLARY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NORMAL CALIBRE AND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896">
                <a:tc>
                  <a:txBody>
                    <a:bodyPr/>
                    <a:lstStyle/>
                    <a:p>
                      <a:r>
                        <a:rPr lang="en-US" dirty="0"/>
                        <a:t>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S/O </a:t>
                      </a:r>
                      <a:r>
                        <a:rPr lang="en-US" b="1" dirty="0"/>
                        <a:t>VASCULITIC ETIOLOGY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WALL THICKENING IN LT SCA EXTENDING UPTO LT AXILLARY/BRACHIAL ARTERY WITH LUMINAL NARROWING WITH REDUCED FLOW IN LT RADIAL AND ULNAR ARTERY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INFLAMMATORY WALL THICKENING OF B/L SCA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ICA- NO WALL THICKENING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MR AORTOGRAM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447800"/>
          <a:ext cx="8458200" cy="49944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567">
                <a:tc>
                  <a:txBody>
                    <a:bodyPr/>
                    <a:lstStyle/>
                    <a:p>
                      <a:r>
                        <a:rPr lang="en-US" b="0" dirty="0"/>
                        <a:t>ASCENDING AORTA , ARCH &amp; DESCENDING AORTA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MURAL THICKENING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MAXIMUM WALL THICKNESS – 1CM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r>
                        <a:rPr lang="en-US" dirty="0"/>
                        <a:t>DESCENDING THORACIC AORTA AND ABDOMINAL AORTA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show mural thickening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r>
                        <a:rPr lang="en-US" dirty="0"/>
                        <a:t>LT SCA I &amp; II Part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Critical </a:t>
                      </a:r>
                      <a:r>
                        <a:rPr lang="en-US" dirty="0" err="1"/>
                        <a:t>stenosis</a:t>
                      </a:r>
                      <a:endParaRPr lang="en-US" dirty="0"/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67">
                <a:tc>
                  <a:txBody>
                    <a:bodyPr/>
                    <a:lstStyle/>
                    <a:p>
                      <a:r>
                        <a:rPr lang="en-US" dirty="0"/>
                        <a:t>III PART /AXILLARY &amp; BRACHIAL ARTERY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Normal </a:t>
                      </a:r>
                      <a:r>
                        <a:rPr lang="en-US" dirty="0" err="1"/>
                        <a:t>calibre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195">
                <a:tc>
                  <a:txBody>
                    <a:bodyPr/>
                    <a:lstStyle/>
                    <a:p>
                      <a:r>
                        <a:rPr lang="en-US" dirty="0"/>
                        <a:t>LT RADIAL/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Very narrow in </a:t>
                      </a:r>
                      <a:r>
                        <a:rPr lang="en-US" dirty="0" err="1"/>
                        <a:t>calibre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LT VERTEBRAL ARTERY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Occluded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MR AORTOGRAM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447800"/>
          <a:ext cx="8610600" cy="49530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6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1317">
                <a:tc>
                  <a:txBody>
                    <a:bodyPr/>
                    <a:lstStyle/>
                    <a:p>
                      <a:r>
                        <a:rPr lang="en-US" b="0" dirty="0"/>
                        <a:t>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b="0" dirty="0"/>
                        <a:t> Mural thickening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525">
                <a:tc>
                  <a:txBody>
                    <a:bodyPr/>
                    <a:lstStyle/>
                    <a:p>
                      <a:r>
                        <a:rPr lang="en-US" dirty="0"/>
                        <a:t>RT</a:t>
                      </a:r>
                      <a:r>
                        <a:rPr lang="en-US" baseline="0" dirty="0"/>
                        <a:t> CAROTID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en-US" dirty="0"/>
                        <a:t> Significant luminal narrowing of RCA</a:t>
                      </a:r>
                    </a:p>
                    <a:p>
                      <a:endParaRPr lang="en-US" dirty="0"/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317">
                <a:tc>
                  <a:txBody>
                    <a:bodyPr/>
                    <a:lstStyle/>
                    <a:p>
                      <a:r>
                        <a:rPr lang="en-US" dirty="0"/>
                        <a:t>LT CCA / 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 Narrow </a:t>
                      </a:r>
                      <a:r>
                        <a:rPr lang="en-US" dirty="0" err="1"/>
                        <a:t>calibre</a:t>
                      </a:r>
                      <a:endParaRPr lang="en-US" dirty="0"/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17">
                <a:tc>
                  <a:txBody>
                    <a:bodyPr/>
                    <a:lstStyle/>
                    <a:p>
                      <a:r>
                        <a:rPr lang="en-US" dirty="0"/>
                        <a:t>PULMONARY 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 Appears dilated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525">
                <a:tc>
                  <a:txBody>
                    <a:bodyPr/>
                    <a:lstStyle/>
                    <a:p>
                      <a:r>
                        <a:rPr lang="en-US" dirty="0"/>
                        <a:t>B/L RENAL 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dirty="0"/>
                        <a:t> Severe narrowing of </a:t>
                      </a:r>
                      <a:r>
                        <a:rPr lang="en-US" dirty="0" err="1"/>
                        <a:t>Juxta</a:t>
                      </a:r>
                      <a:r>
                        <a:rPr lang="en-US" dirty="0"/>
                        <a:t>- renal aorta with critical </a:t>
                      </a:r>
                      <a:r>
                        <a:rPr lang="en-US" dirty="0" err="1"/>
                        <a:t>stenosis</a:t>
                      </a:r>
                      <a:r>
                        <a:rPr lang="en-US" dirty="0"/>
                        <a:t> of B/L Renal arteries(L&gt;R)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ARTERIES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en-US" dirty="0"/>
              <a:t>ASCENDING AORTA , ARCH &amp; DESCENDING AORTA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 LT SCA I &amp; II Part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 LT VERTEBRAL ARTERY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 RT CAROTID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 DESCENDING THORACIC AORTA AND  ABDOMINAL AORTA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 CELIAC PLEXUS AND SMA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 B/L RENAL ARTERIES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endParaRPr lang="en-US" dirty="0"/>
          </a:p>
          <a:p>
            <a:pPr fontAlgn="t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Imp: LARGE VESSEL ARTERITIS 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POSSIBLY TAKAYSU ARTERITIS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trix\Downloads\WhatsApp Image 2022-01-14 at 12.42.04 PM (1).jpeg"/>
          <p:cNvPicPr>
            <a:picLocks noChangeAspect="1" noChangeArrowheads="1"/>
          </p:cNvPicPr>
          <p:nvPr/>
        </p:nvPicPr>
        <p:blipFill>
          <a:blip r:embed="rId2"/>
          <a:srcRect t="18750" r="2542" b="20000"/>
          <a:stretch>
            <a:fillRect/>
          </a:stretch>
        </p:blipFill>
        <p:spPr bwMode="auto">
          <a:xfrm>
            <a:off x="381000" y="533400"/>
            <a:ext cx="4079713" cy="5562600"/>
          </a:xfrm>
          <a:prstGeom prst="rect">
            <a:avLst/>
          </a:prstGeom>
          <a:noFill/>
        </p:spPr>
      </p:pic>
      <p:pic>
        <p:nvPicPr>
          <p:cNvPr id="1027" name="Picture 3" descr="C:\Users\Matrix\Downloads\WhatsApp Image 2022-01-14 at 12.42.03 PM (1).jpeg"/>
          <p:cNvPicPr>
            <a:picLocks noChangeAspect="1" noChangeArrowheads="1"/>
          </p:cNvPicPr>
          <p:nvPr/>
        </p:nvPicPr>
        <p:blipFill>
          <a:blip r:embed="rId3"/>
          <a:srcRect t="20952" r="2542" b="21875"/>
          <a:stretch>
            <a:fillRect/>
          </a:stretch>
        </p:blipFill>
        <p:spPr bwMode="auto">
          <a:xfrm>
            <a:off x="4800600" y="609600"/>
            <a:ext cx="4191000" cy="5486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>
            <a:off x="6019800" y="4572000"/>
            <a:ext cx="304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8382000" y="3810000"/>
            <a:ext cx="304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143000" y="1981200"/>
            <a:ext cx="304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CHIEF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32Years female presenting with complaints of </a:t>
            </a:r>
          </a:p>
          <a:p>
            <a:pPr>
              <a:lnSpc>
                <a:spcPct val="160000"/>
              </a:lnSpc>
            </a:pPr>
            <a:r>
              <a:rPr lang="en-US" dirty="0"/>
              <a:t>Pain over left upper limb – 2 months 					aggravated  since 10 days </a:t>
            </a:r>
          </a:p>
          <a:p>
            <a:pPr>
              <a:lnSpc>
                <a:spcPct val="160000"/>
              </a:lnSpc>
            </a:pPr>
            <a:r>
              <a:rPr lang="en-US" dirty="0"/>
              <a:t>No h/o difficulty in using </a:t>
            </a:r>
            <a:r>
              <a:rPr lang="en-US" dirty="0" err="1"/>
              <a:t>lt</a:t>
            </a:r>
            <a:r>
              <a:rPr lang="en-US" dirty="0"/>
              <a:t> upper limb</a:t>
            </a:r>
          </a:p>
          <a:p>
            <a:pPr>
              <a:lnSpc>
                <a:spcPct val="160000"/>
              </a:lnSpc>
            </a:pPr>
            <a:r>
              <a:rPr lang="en-US" dirty="0"/>
              <a:t>No h/o fever</a:t>
            </a:r>
          </a:p>
          <a:p>
            <a:pPr>
              <a:lnSpc>
                <a:spcPct val="160000"/>
              </a:lnSpc>
            </a:pPr>
            <a:r>
              <a:rPr lang="en-US" dirty="0"/>
              <a:t>No h/o headache</a:t>
            </a:r>
          </a:p>
          <a:p>
            <a:pPr>
              <a:lnSpc>
                <a:spcPct val="160000"/>
              </a:lnSpc>
            </a:pPr>
            <a:r>
              <a:rPr lang="en-US" dirty="0"/>
              <a:t>No h/o cough</a:t>
            </a:r>
          </a:p>
          <a:p>
            <a:pPr>
              <a:lnSpc>
                <a:spcPct val="160000"/>
              </a:lnSpc>
            </a:pPr>
            <a:r>
              <a:rPr lang="en-US" dirty="0"/>
              <a:t>No h/o joint pain</a:t>
            </a:r>
          </a:p>
          <a:p>
            <a:pPr>
              <a:lnSpc>
                <a:spcPct val="160000"/>
              </a:lnSpc>
            </a:pPr>
            <a:r>
              <a:rPr lang="en-US" dirty="0"/>
              <a:t>No h/o </a:t>
            </a:r>
            <a:r>
              <a:rPr lang="en-US" dirty="0" err="1"/>
              <a:t>oliguria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No h/o </a:t>
            </a:r>
            <a:r>
              <a:rPr lang="en-US" dirty="0" err="1"/>
              <a:t>hematuria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No h/o </a:t>
            </a:r>
            <a:r>
              <a:rPr lang="en-US" dirty="0" err="1"/>
              <a:t>b/l</a:t>
            </a:r>
            <a:r>
              <a:rPr lang="en-US" dirty="0"/>
              <a:t> swelling of legs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Neurology opinion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h/o seizure 1 episode yrs back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Adv – EEG</a:t>
            </a:r>
          </a:p>
          <a:p>
            <a:pPr>
              <a:lnSpc>
                <a:spcPct val="150000"/>
              </a:lnSpc>
            </a:pPr>
            <a:r>
              <a:rPr lang="en-US" dirty="0"/>
              <a:t>MRI BRAIN – to r/o structural lesion/</a:t>
            </a:r>
            <a:r>
              <a:rPr lang="en-US" dirty="0" err="1"/>
              <a:t>vasculitic</a:t>
            </a:r>
            <a:r>
              <a:rPr lang="en-US" dirty="0"/>
              <a:t> foci</a:t>
            </a:r>
          </a:p>
          <a:p>
            <a:pPr>
              <a:lnSpc>
                <a:spcPct val="150000"/>
              </a:lnSpc>
            </a:pPr>
            <a:r>
              <a:rPr lang="en-US" dirty="0"/>
              <a:t>Consider oral steroids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Opthalmology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opinion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BE GRADE II HYPERTENSIVE RETINOPATHY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EEG REPORT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Background 10-12 Hz alpha waves from posterior head region</a:t>
            </a:r>
          </a:p>
          <a:p>
            <a:pPr>
              <a:lnSpc>
                <a:spcPct val="150000"/>
              </a:lnSpc>
            </a:pPr>
            <a:r>
              <a:rPr lang="en-US" dirty="0"/>
              <a:t>No provocative abnormalities</a:t>
            </a:r>
          </a:p>
          <a:p>
            <a:pPr>
              <a:lnSpc>
                <a:spcPct val="150000"/>
              </a:lnSpc>
            </a:pPr>
            <a:r>
              <a:rPr lang="en-US" dirty="0"/>
              <a:t>Abnormal record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NEPHROLOGY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 – CKD IV Non </a:t>
            </a:r>
            <a:r>
              <a:rPr lang="en-US" dirty="0" err="1"/>
              <a:t>oliguric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               TAKAYSU ARTERITIS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           B/L Renal artery </a:t>
            </a:r>
            <a:r>
              <a:rPr lang="en-US" dirty="0" err="1"/>
              <a:t>stenosis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Adv : BP control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          Avoid ACEI/ARB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RHEUMATOLOGY OPINION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Advised to start </a:t>
            </a:r>
          </a:p>
          <a:p>
            <a:pPr>
              <a:lnSpc>
                <a:spcPct val="150000"/>
              </a:lnSpc>
            </a:pPr>
            <a:r>
              <a:rPr lang="en-US" dirty="0"/>
              <a:t>Tab MYCOPHENOLATE MOFETIL 500mg </a:t>
            </a:r>
            <a:r>
              <a:rPr lang="en-US" dirty="0" err="1"/>
              <a:t>od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TREATMENT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T. PREDNISOLONE 5 MG 10 OD </a:t>
            </a:r>
          </a:p>
          <a:p>
            <a:pPr>
              <a:lnSpc>
                <a:spcPct val="170000"/>
              </a:lnSpc>
            </a:pPr>
            <a:r>
              <a:rPr lang="en-US" dirty="0"/>
              <a:t>Tab MYCOPHENOLATE MOFETIL 500mg </a:t>
            </a:r>
            <a:r>
              <a:rPr lang="en-US" dirty="0" err="1"/>
              <a:t>od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T.NIFEDIPINE 10 MG 2 TDS</a:t>
            </a:r>
          </a:p>
          <a:p>
            <a:pPr>
              <a:lnSpc>
                <a:spcPct val="170000"/>
              </a:lnSpc>
            </a:pPr>
            <a:r>
              <a:rPr lang="en-US" dirty="0"/>
              <a:t>T.PRAZOSIN 2.5 MG BD</a:t>
            </a:r>
          </a:p>
          <a:p>
            <a:pPr>
              <a:lnSpc>
                <a:spcPct val="170000"/>
              </a:lnSpc>
            </a:pPr>
            <a:r>
              <a:rPr lang="en-US" dirty="0"/>
              <a:t>T.CARBAMAZEPINE 200 MG 1 HS</a:t>
            </a:r>
          </a:p>
          <a:p>
            <a:pPr>
              <a:lnSpc>
                <a:spcPct val="170000"/>
              </a:lnSpc>
            </a:pPr>
            <a:r>
              <a:rPr lang="en-US" dirty="0"/>
              <a:t>T.ASPIRIN 150 MG ½ OD</a:t>
            </a:r>
          </a:p>
          <a:p>
            <a:pPr>
              <a:lnSpc>
                <a:spcPct val="170000"/>
              </a:lnSpc>
            </a:pPr>
            <a:r>
              <a:rPr lang="en-US" dirty="0"/>
              <a:t>T.ATORVASTATIN 10 MG 2HS</a:t>
            </a:r>
          </a:p>
          <a:p>
            <a:pPr>
              <a:lnSpc>
                <a:spcPct val="170000"/>
              </a:lnSpc>
            </a:pPr>
            <a:r>
              <a:rPr lang="en-US" dirty="0"/>
              <a:t>T.CILASTAZOLE 50MG 2 BD</a:t>
            </a:r>
          </a:p>
          <a:p>
            <a:pPr>
              <a:lnSpc>
                <a:spcPct val="170000"/>
              </a:lnSpc>
            </a:pPr>
            <a:r>
              <a:rPr lang="en-US" dirty="0"/>
              <a:t>T.FST/VITC BD</a:t>
            </a:r>
          </a:p>
          <a:p>
            <a:pPr>
              <a:lnSpc>
                <a:spcPct val="170000"/>
              </a:lnSpc>
            </a:pPr>
            <a:r>
              <a:rPr lang="en-US" dirty="0"/>
              <a:t>T.FOLICACID 5MG ½ OD</a:t>
            </a:r>
          </a:p>
          <a:p>
            <a:pPr>
              <a:lnSpc>
                <a:spcPct val="170000"/>
              </a:lnSpc>
            </a:pPr>
            <a:r>
              <a:rPr lang="en-US" dirty="0"/>
              <a:t>T.NAHCO3 TDS</a:t>
            </a:r>
          </a:p>
          <a:p>
            <a:pPr>
              <a:lnSpc>
                <a:spcPct val="170000"/>
              </a:lnSpc>
            </a:pPr>
            <a:r>
              <a:rPr lang="en-US" dirty="0"/>
              <a:t>T.CALCIUM  + VIT D3 BD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_01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924800" cy="606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>
            <a:off x="8001000" y="3048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IMG_01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IMG_01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890"/>
            <a:ext cx="9144000" cy="674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AIM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err="1"/>
              <a:t>emphazise</a:t>
            </a:r>
            <a:r>
              <a:rPr lang="en-US" dirty="0"/>
              <a:t> the importance of peripheral pulse in all young hypertension patients . </a:t>
            </a:r>
          </a:p>
          <a:p>
            <a:endParaRPr lang="en-US" dirty="0"/>
          </a:p>
          <a:p>
            <a:r>
              <a:rPr lang="en-US" dirty="0"/>
              <a:t>Importance of renal </a:t>
            </a:r>
            <a:r>
              <a:rPr lang="en-US" dirty="0" err="1"/>
              <a:t>revasularization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possibilities of abortion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No h/o </a:t>
            </a:r>
            <a:r>
              <a:rPr lang="en-US" dirty="0" err="1"/>
              <a:t>diplopia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No h/o blurring of vision</a:t>
            </a:r>
          </a:p>
          <a:p>
            <a:pPr>
              <a:lnSpc>
                <a:spcPct val="170000"/>
              </a:lnSpc>
            </a:pPr>
            <a:r>
              <a:rPr lang="en-US" dirty="0"/>
              <a:t>No h/o chest pain</a:t>
            </a:r>
          </a:p>
          <a:p>
            <a:pPr>
              <a:lnSpc>
                <a:spcPct val="170000"/>
              </a:lnSpc>
            </a:pPr>
            <a:r>
              <a:rPr lang="en-US" dirty="0"/>
              <a:t>No h/o </a:t>
            </a:r>
            <a:r>
              <a:rPr lang="en-US" dirty="0" err="1"/>
              <a:t>dyspnea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No h/o abdominal pain</a:t>
            </a:r>
          </a:p>
          <a:p>
            <a:pPr>
              <a:lnSpc>
                <a:spcPct val="170000"/>
              </a:lnSpc>
            </a:pPr>
            <a:r>
              <a:rPr lang="en-US" dirty="0"/>
              <a:t>No h/o skin rash </a:t>
            </a:r>
          </a:p>
          <a:p>
            <a:pPr>
              <a:lnSpc>
                <a:spcPct val="170000"/>
              </a:lnSpc>
            </a:pPr>
            <a:r>
              <a:rPr lang="en-US" dirty="0"/>
              <a:t>No h/o oral ulcers</a:t>
            </a:r>
          </a:p>
          <a:p>
            <a:pPr>
              <a:lnSpc>
                <a:spcPct val="170000"/>
              </a:lnSpc>
            </a:pPr>
            <a:r>
              <a:rPr lang="en-US" dirty="0"/>
              <a:t>No h/o loss of weight</a:t>
            </a:r>
          </a:p>
          <a:p>
            <a:pPr>
              <a:lnSpc>
                <a:spcPct val="170000"/>
              </a:lnSpc>
            </a:pPr>
            <a:r>
              <a:rPr lang="en-US" dirty="0"/>
              <a:t>No h/o loss of appetite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PAST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K/C/O Seizure disorder *3 yrs on tab </a:t>
            </a:r>
            <a:r>
              <a:rPr lang="en-US" dirty="0" err="1"/>
              <a:t>Carbamazepine</a:t>
            </a:r>
            <a:r>
              <a:rPr lang="en-US" dirty="0"/>
              <a:t> 200 mg BD</a:t>
            </a:r>
          </a:p>
          <a:p>
            <a:pPr>
              <a:lnSpc>
                <a:spcPct val="160000"/>
              </a:lnSpc>
            </a:pPr>
            <a:r>
              <a:rPr lang="en-US" dirty="0"/>
              <a:t>K/C/O SHTN -5yrs / RENAL FAILURE * 3 Yrs</a:t>
            </a:r>
          </a:p>
          <a:p>
            <a:pPr>
              <a:lnSpc>
                <a:spcPct val="160000"/>
              </a:lnSpc>
            </a:pPr>
            <a:r>
              <a:rPr lang="en-US" dirty="0"/>
              <a:t>Patient was evaluated in 2018 but lost to follow up</a:t>
            </a:r>
          </a:p>
          <a:p>
            <a:pPr>
              <a:lnSpc>
                <a:spcPct val="160000"/>
              </a:lnSpc>
            </a:pPr>
            <a:r>
              <a:rPr lang="en-US" dirty="0"/>
              <a:t>MRI BRAIN done in 2018 – normal</a:t>
            </a:r>
          </a:p>
          <a:p>
            <a:pPr>
              <a:lnSpc>
                <a:spcPct val="160000"/>
              </a:lnSpc>
            </a:pPr>
            <a:r>
              <a:rPr lang="en-US" dirty="0"/>
              <a:t>h/o facial surgery for ? </a:t>
            </a:r>
            <a:r>
              <a:rPr lang="en-US" dirty="0" err="1"/>
              <a:t>Hemangioma</a:t>
            </a:r>
            <a:r>
              <a:rPr lang="en-US" dirty="0"/>
              <a:t>/vascular malformation ( </a:t>
            </a:r>
            <a:r>
              <a:rPr lang="en-US" dirty="0" err="1"/>
              <a:t>Debulking</a:t>
            </a:r>
            <a:r>
              <a:rPr lang="en-US" dirty="0"/>
              <a:t> procedure done – HPE – S/O </a:t>
            </a:r>
            <a:r>
              <a:rPr lang="en-US" dirty="0" err="1"/>
              <a:t>Neurofibroma</a:t>
            </a:r>
            <a:r>
              <a:rPr lang="en-US" dirty="0"/>
              <a:t>)</a:t>
            </a:r>
          </a:p>
          <a:p>
            <a:pPr>
              <a:lnSpc>
                <a:spcPct val="160000"/>
              </a:lnSpc>
            </a:pPr>
            <a:r>
              <a:rPr lang="en-US" dirty="0"/>
              <a:t>Not a k/c/o T2DM/TB/BA/THYROID Disorder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OLD RECORDS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066800"/>
          <a:ext cx="7924800" cy="54490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1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28/2/2019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967">
                <a:tc>
                  <a:txBody>
                    <a:bodyPr/>
                    <a:lstStyle/>
                    <a:p>
                      <a:r>
                        <a:rPr lang="en-US" dirty="0"/>
                        <a:t>P – ANCA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967">
                <a:tc>
                  <a:txBody>
                    <a:bodyPr/>
                    <a:lstStyle/>
                    <a:p>
                      <a:r>
                        <a:rPr lang="en-US" dirty="0"/>
                        <a:t>C- ANCA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967">
                <a:tc>
                  <a:txBody>
                    <a:bodyPr/>
                    <a:lstStyle/>
                    <a:p>
                      <a:r>
                        <a:rPr lang="en-US" dirty="0"/>
                        <a:t>Anti – GBM antibody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borderline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967">
                <a:tc>
                  <a:txBody>
                    <a:bodyPr/>
                    <a:lstStyle/>
                    <a:p>
                      <a:r>
                        <a:rPr lang="en-US" dirty="0"/>
                        <a:t>LA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967">
                <a:tc>
                  <a:txBody>
                    <a:bodyPr/>
                    <a:lstStyle/>
                    <a:p>
                      <a:r>
                        <a:rPr lang="en-US" dirty="0"/>
                        <a:t>LA CONFIRM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967">
                <a:tc>
                  <a:txBody>
                    <a:bodyPr/>
                    <a:lstStyle/>
                    <a:p>
                      <a:r>
                        <a:rPr lang="en-US" dirty="0"/>
                        <a:t>LA SCREEN/CONFIRM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MENSTRUAL H/O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Regular cycles</a:t>
            </a:r>
          </a:p>
          <a:p>
            <a:r>
              <a:rPr lang="en-US" sz="2800" dirty="0"/>
              <a:t>Once in 30 days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OBSTETRIC H/O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A2L0</a:t>
            </a:r>
          </a:p>
          <a:p>
            <a:r>
              <a:rPr lang="en-US" sz="2800" dirty="0"/>
              <a:t>Spontaneous abortions in 1</a:t>
            </a:r>
            <a:r>
              <a:rPr lang="en-US" sz="2800" baseline="30000" dirty="0"/>
              <a:t>st</a:t>
            </a:r>
            <a:r>
              <a:rPr lang="en-US" sz="2800" dirty="0"/>
              <a:t> trimester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GENERAL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Pt </a:t>
            </a:r>
            <a:r>
              <a:rPr lang="en-US" dirty="0" err="1"/>
              <a:t>concious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Oriented</a:t>
            </a:r>
          </a:p>
          <a:p>
            <a:pPr>
              <a:lnSpc>
                <a:spcPct val="170000"/>
              </a:lnSpc>
            </a:pPr>
            <a:r>
              <a:rPr lang="en-US" dirty="0" err="1"/>
              <a:t>Afebrile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Not </a:t>
            </a:r>
            <a:r>
              <a:rPr lang="en-US" dirty="0" err="1"/>
              <a:t>dyspneic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No skin rash</a:t>
            </a:r>
          </a:p>
          <a:p>
            <a:pPr>
              <a:lnSpc>
                <a:spcPct val="170000"/>
              </a:lnSpc>
            </a:pPr>
            <a:r>
              <a:rPr lang="en-US" dirty="0"/>
              <a:t>Oral cavity – normal</a:t>
            </a:r>
          </a:p>
          <a:p>
            <a:pPr>
              <a:lnSpc>
                <a:spcPct val="170000"/>
              </a:lnSpc>
            </a:pPr>
            <a:r>
              <a:rPr lang="en-US" dirty="0"/>
              <a:t>Thyroid – normal 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Pallor +</a:t>
            </a:r>
          </a:p>
          <a:p>
            <a:pPr>
              <a:lnSpc>
                <a:spcPct val="170000"/>
              </a:lnSpc>
            </a:pPr>
            <a:r>
              <a:rPr lang="en-US" dirty="0"/>
              <a:t>No </a:t>
            </a:r>
            <a:r>
              <a:rPr lang="en-US" dirty="0" err="1"/>
              <a:t>icterus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No cyanosis </a:t>
            </a:r>
          </a:p>
          <a:p>
            <a:pPr>
              <a:lnSpc>
                <a:spcPct val="170000"/>
              </a:lnSpc>
            </a:pPr>
            <a:r>
              <a:rPr lang="en-US" dirty="0"/>
              <a:t>No clubbing</a:t>
            </a:r>
          </a:p>
          <a:p>
            <a:pPr>
              <a:lnSpc>
                <a:spcPct val="170000"/>
              </a:lnSpc>
            </a:pPr>
            <a:r>
              <a:rPr lang="en-US" dirty="0"/>
              <a:t>No pedal edema</a:t>
            </a:r>
          </a:p>
          <a:p>
            <a:pPr>
              <a:lnSpc>
                <a:spcPct val="170000"/>
              </a:lnSpc>
            </a:pPr>
            <a:r>
              <a:rPr lang="en-US" dirty="0"/>
              <a:t>No </a:t>
            </a:r>
            <a:r>
              <a:rPr lang="en-US" dirty="0" err="1"/>
              <a:t>Lymphadenopathy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1023</Words>
  <Application>Microsoft Office PowerPoint</Application>
  <PresentationFormat>On-screen Show (4:3)</PresentationFormat>
  <Paragraphs>350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VII MEDICAL UNIT</vt:lpstr>
      <vt:lpstr>CHIEF COMPLAINTS</vt:lpstr>
      <vt:lpstr>PowerPoint Presentation</vt:lpstr>
      <vt:lpstr>PAST HISTORY</vt:lpstr>
      <vt:lpstr>OLD RECORDS</vt:lpstr>
      <vt:lpstr>MENSTRUAL H/O</vt:lpstr>
      <vt:lpstr>OBSTETRIC H/O</vt:lpstr>
      <vt:lpstr>GENERAL EXAMINATION</vt:lpstr>
      <vt:lpstr>VITALS</vt:lpstr>
      <vt:lpstr>SYSTEMIC EXAMINATION </vt:lpstr>
      <vt:lpstr>BLOOD PRESSURE</vt:lpstr>
      <vt:lpstr>INVESTIGATIONS</vt:lpstr>
      <vt:lpstr>PowerPoint Presentation</vt:lpstr>
      <vt:lpstr>PERIPHERAL SMEAR</vt:lpstr>
      <vt:lpstr>PERIPHERAL SMEAR</vt:lpstr>
      <vt:lpstr>ECHOCARDIOGRAPHY</vt:lpstr>
      <vt:lpstr>USG ABDOMEN AND PELVIS</vt:lpstr>
      <vt:lpstr>B/L RENAL ARTERY DOPPLER</vt:lpstr>
      <vt:lpstr>INVESTIGATIONS </vt:lpstr>
      <vt:lpstr>B/L CAROTID AND VERTEBRAL ARTERY DOPPLER</vt:lpstr>
      <vt:lpstr>LT UPPER LIMB ARTERIAL DOPPLER</vt:lpstr>
      <vt:lpstr>RT UPPER LIMB ARTERIAL DOPPLER</vt:lpstr>
      <vt:lpstr>MR AORTOGRAM</vt:lpstr>
      <vt:lpstr>MR AORTOGRAM</vt:lpstr>
      <vt:lpstr>PowerPoint Presentation</vt:lpstr>
      <vt:lpstr>ARTERIES </vt:lpstr>
      <vt:lpstr>PowerPoint Presentation</vt:lpstr>
      <vt:lpstr>PowerPoint Presentation</vt:lpstr>
      <vt:lpstr>PowerPoint Presentation</vt:lpstr>
      <vt:lpstr>EEG REPORT</vt:lpstr>
      <vt:lpstr>NEPHROLOGY OPINION</vt:lpstr>
      <vt:lpstr>RHEUMATOLOGY OPINION</vt:lpstr>
      <vt:lpstr>TREATMENT GIVEN</vt:lpstr>
      <vt:lpstr>PowerPoint Presentation</vt:lpstr>
      <vt:lpstr>PowerPoint Presentation</vt:lpstr>
      <vt:lpstr>PowerPoint Presentation</vt:lpstr>
      <vt:lpstr>PowerPoint Presentation</vt:lpstr>
      <vt:lpstr>AIM OF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Unknown User</cp:lastModifiedBy>
  <cp:revision>12</cp:revision>
  <dcterms:created xsi:type="dcterms:W3CDTF">2022-03-01T16:17:48Z</dcterms:created>
  <dcterms:modified xsi:type="dcterms:W3CDTF">2022-03-15T15:58:21Z</dcterms:modified>
</cp:coreProperties>
</file>