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5" r:id="rId10"/>
    <p:sldId id="299" r:id="rId11"/>
    <p:sldId id="302" r:id="rId12"/>
    <p:sldId id="300" r:id="rId13"/>
    <p:sldId id="310" r:id="rId14"/>
    <p:sldId id="315" r:id="rId15"/>
    <p:sldId id="266" r:id="rId16"/>
    <p:sldId id="267" r:id="rId17"/>
    <p:sldId id="273" r:id="rId18"/>
    <p:sldId id="270" r:id="rId19"/>
    <p:sldId id="271" r:id="rId20"/>
    <p:sldId id="272" r:id="rId21"/>
    <p:sldId id="274" r:id="rId22"/>
    <p:sldId id="278" r:id="rId23"/>
    <p:sldId id="282" r:id="rId24"/>
    <p:sldId id="283" r:id="rId25"/>
    <p:sldId id="275" r:id="rId26"/>
    <p:sldId id="314" r:id="rId27"/>
    <p:sldId id="281" r:id="rId28"/>
    <p:sldId id="276" r:id="rId29"/>
    <p:sldId id="311" r:id="rId30"/>
    <p:sldId id="277" r:id="rId31"/>
    <p:sldId id="312" r:id="rId32"/>
    <p:sldId id="313" r:id="rId33"/>
    <p:sldId id="284" r:id="rId34"/>
    <p:sldId id="285" r:id="rId35"/>
    <p:sldId id="286" r:id="rId36"/>
    <p:sldId id="295" r:id="rId37"/>
    <p:sldId id="309" r:id="rId38"/>
    <p:sldId id="296" r:id="rId39"/>
    <p:sldId id="287" r:id="rId40"/>
    <p:sldId id="288" r:id="rId41"/>
    <p:sldId id="289" r:id="rId42"/>
    <p:sldId id="290" r:id="rId43"/>
    <p:sldId id="291" r:id="rId44"/>
    <p:sldId id="292" r:id="rId45"/>
    <p:sldId id="301" r:id="rId46"/>
    <p:sldId id="303" r:id="rId47"/>
    <p:sldId id="304" r:id="rId48"/>
    <p:sldId id="298" r:id="rId49"/>
    <p:sldId id="293" r:id="rId50"/>
    <p:sldId id="297" r:id="rId51"/>
    <p:sldId id="305" r:id="rId52"/>
    <p:sldId id="306" r:id="rId53"/>
    <p:sldId id="307" r:id="rId54"/>
    <p:sldId id="30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018" autoAdjust="0"/>
    <p:restoredTop sz="94624" autoAdjust="0"/>
  </p:normalViewPr>
  <p:slideViewPr>
    <p:cSldViewPr>
      <p:cViewPr>
        <p:scale>
          <a:sx n="48" d="100"/>
          <a:sy n="48" d="100"/>
        </p:scale>
        <p:origin x="-1698" y="-468"/>
      </p:cViewPr>
      <p:guideLst>
        <p:guide orient="horz" pos="2160"/>
        <p:guide pos="2880"/>
      </p:guideLst>
    </p:cSldViewPr>
  </p:slideViewPr>
  <p:outlineViewPr>
    <p:cViewPr>
      <p:scale>
        <a:sx n="33" d="100"/>
        <a:sy n="33" d="100"/>
      </p:scale>
      <p:origin x="30" y="15702"/>
    </p:cViewPr>
  </p:outlineViewPr>
  <p:notesTextViewPr>
    <p:cViewPr>
      <p:scale>
        <a:sx n="100" d="100"/>
        <a:sy n="100" d="100"/>
      </p:scale>
      <p:origin x="0" y="0"/>
    </p:cViewPr>
  </p:notesTextViewPr>
  <p:sorterViewPr>
    <p:cViewPr>
      <p:scale>
        <a:sx n="66" d="100"/>
        <a:sy n="66" d="100"/>
      </p:scale>
      <p:origin x="0" y="321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42BE60-8E86-4914-BA24-DBE611429150}" type="doc">
      <dgm:prSet loTypeId="urn:microsoft.com/office/officeart/2005/8/layout/matrix2" loCatId="matrix" qsTypeId="urn:microsoft.com/office/officeart/2005/8/quickstyle/3d3" qsCatId="3D" csTypeId="urn:microsoft.com/office/officeart/2005/8/colors/accent1_2" csCatId="accent1" phldr="1"/>
      <dgm:spPr/>
      <dgm:t>
        <a:bodyPr/>
        <a:lstStyle/>
        <a:p>
          <a:endParaRPr lang="en-US"/>
        </a:p>
      </dgm:t>
    </dgm:pt>
    <dgm:pt modelId="{31F9D46D-C570-49CE-AD31-B36A14FE7B7E}">
      <dgm:prSet phldrT="[Text]"/>
      <dgm:spPr/>
      <dgm:t>
        <a:bodyPr/>
        <a:lstStyle/>
        <a:p>
          <a:r>
            <a:rPr lang="en-US" b="1" dirty="0" smtClean="0">
              <a:solidFill>
                <a:schemeClr val="tx1"/>
              </a:solidFill>
            </a:rPr>
            <a:t>Hb-12.0</a:t>
          </a:r>
        </a:p>
        <a:p>
          <a:r>
            <a:rPr lang="en-US" b="1" dirty="0" smtClean="0">
              <a:solidFill>
                <a:schemeClr val="tx1"/>
              </a:solidFill>
            </a:rPr>
            <a:t>TC – 7,000</a:t>
          </a:r>
        </a:p>
        <a:p>
          <a:r>
            <a:rPr lang="en-US" b="1" dirty="0" smtClean="0">
              <a:solidFill>
                <a:schemeClr val="tx1"/>
              </a:solidFill>
            </a:rPr>
            <a:t>DC  P 65,L-27,M-10</a:t>
          </a:r>
        </a:p>
        <a:p>
          <a:r>
            <a:rPr lang="en-US" b="1" dirty="0" smtClean="0">
              <a:solidFill>
                <a:schemeClr val="tx1"/>
              </a:solidFill>
            </a:rPr>
            <a:t>PCV- 34%</a:t>
          </a:r>
        </a:p>
        <a:p>
          <a:r>
            <a:rPr lang="en-US" b="1" dirty="0" smtClean="0">
              <a:solidFill>
                <a:schemeClr val="tx1"/>
              </a:solidFill>
            </a:rPr>
            <a:t>PLATELET- 2.05 </a:t>
          </a:r>
          <a:r>
            <a:rPr lang="en-US" b="1" dirty="0" err="1" smtClean="0">
              <a:solidFill>
                <a:schemeClr val="tx1"/>
              </a:solidFill>
            </a:rPr>
            <a:t>Lakhs</a:t>
          </a:r>
          <a:r>
            <a:rPr lang="en-US" b="1" dirty="0" smtClean="0">
              <a:solidFill>
                <a:schemeClr val="tx1"/>
              </a:solidFill>
            </a:rPr>
            <a:t> </a:t>
          </a:r>
        </a:p>
        <a:p>
          <a:r>
            <a:rPr lang="en-US" b="1" dirty="0" smtClean="0">
              <a:solidFill>
                <a:schemeClr val="tx1"/>
              </a:solidFill>
            </a:rPr>
            <a:t>ESR-5mm/HR</a:t>
          </a:r>
        </a:p>
        <a:p>
          <a:endParaRPr lang="en-US" b="1" dirty="0" smtClean="0">
            <a:solidFill>
              <a:schemeClr val="tx1"/>
            </a:solidFill>
          </a:endParaRPr>
        </a:p>
      </dgm:t>
    </dgm:pt>
    <dgm:pt modelId="{E14C9D79-44B5-455C-A496-E3C10A3A68E4}" type="parTrans" cxnId="{DF14DE3E-BB03-4617-9C31-8355410BCFAD}">
      <dgm:prSet/>
      <dgm:spPr/>
      <dgm:t>
        <a:bodyPr/>
        <a:lstStyle/>
        <a:p>
          <a:endParaRPr lang="en-US"/>
        </a:p>
      </dgm:t>
    </dgm:pt>
    <dgm:pt modelId="{EB729DBA-67B6-4190-9521-6C3E8C365297}" type="sibTrans" cxnId="{DF14DE3E-BB03-4617-9C31-8355410BCFAD}">
      <dgm:prSet/>
      <dgm:spPr/>
      <dgm:t>
        <a:bodyPr/>
        <a:lstStyle/>
        <a:p>
          <a:endParaRPr lang="en-US"/>
        </a:p>
      </dgm:t>
    </dgm:pt>
    <dgm:pt modelId="{3C653FE1-51EF-4926-9273-C39B90CDF8FF}">
      <dgm:prSet phldrT="[Text]"/>
      <dgm:spPr/>
      <dgm:t>
        <a:bodyPr/>
        <a:lstStyle/>
        <a:p>
          <a:r>
            <a:rPr lang="en-US" b="1" dirty="0" smtClean="0">
              <a:solidFill>
                <a:schemeClr val="tx1"/>
              </a:solidFill>
            </a:rPr>
            <a:t>Urea – 16 mg %</a:t>
          </a:r>
        </a:p>
        <a:p>
          <a:r>
            <a:rPr lang="en-US" b="1" dirty="0" err="1" smtClean="0">
              <a:solidFill>
                <a:schemeClr val="tx1"/>
              </a:solidFill>
            </a:rPr>
            <a:t>Creatinine</a:t>
          </a:r>
          <a:r>
            <a:rPr lang="en-US" b="1" dirty="0" smtClean="0">
              <a:solidFill>
                <a:schemeClr val="tx1"/>
              </a:solidFill>
            </a:rPr>
            <a:t>– 0.8mg %</a:t>
          </a:r>
        </a:p>
        <a:p>
          <a:r>
            <a:rPr lang="en-US" b="1" dirty="0" smtClean="0">
              <a:solidFill>
                <a:schemeClr val="tx1"/>
              </a:solidFill>
            </a:rPr>
            <a:t>Sugar – 81 mg %</a:t>
          </a:r>
          <a:endParaRPr lang="en-US" b="1" dirty="0">
            <a:solidFill>
              <a:schemeClr val="tx1"/>
            </a:solidFill>
          </a:endParaRPr>
        </a:p>
      </dgm:t>
    </dgm:pt>
    <dgm:pt modelId="{7D3E0FC0-4273-45CA-A109-AB447F09450E}" type="parTrans" cxnId="{EADA9079-AAA4-4D47-8DD1-6B9B4E9408F0}">
      <dgm:prSet/>
      <dgm:spPr/>
      <dgm:t>
        <a:bodyPr/>
        <a:lstStyle/>
        <a:p>
          <a:endParaRPr lang="en-US"/>
        </a:p>
      </dgm:t>
    </dgm:pt>
    <dgm:pt modelId="{D78D638D-F504-46BA-B0BE-ABF7BA42E976}" type="sibTrans" cxnId="{EADA9079-AAA4-4D47-8DD1-6B9B4E9408F0}">
      <dgm:prSet/>
      <dgm:spPr/>
      <dgm:t>
        <a:bodyPr/>
        <a:lstStyle/>
        <a:p>
          <a:endParaRPr lang="en-US"/>
        </a:p>
      </dgm:t>
    </dgm:pt>
    <dgm:pt modelId="{D0EFE7EF-0E8E-450B-999C-57EDB50AE01E}">
      <dgm:prSet phldrT="[Text]"/>
      <dgm:spPr/>
      <dgm:t>
        <a:bodyPr/>
        <a:lstStyle/>
        <a:p>
          <a:r>
            <a:rPr lang="en-US" b="1" dirty="0" smtClean="0">
              <a:solidFill>
                <a:schemeClr val="tx1"/>
              </a:solidFill>
            </a:rPr>
            <a:t>ECG- within normal limits</a:t>
          </a:r>
          <a:endParaRPr lang="en-US" b="1" dirty="0">
            <a:solidFill>
              <a:schemeClr val="tx1"/>
            </a:solidFill>
          </a:endParaRPr>
        </a:p>
      </dgm:t>
    </dgm:pt>
    <dgm:pt modelId="{49FC2B9D-011C-4709-98C8-2A36CD195958}" type="parTrans" cxnId="{EFC4800B-E015-4FE1-A822-56F8644D38BC}">
      <dgm:prSet/>
      <dgm:spPr/>
      <dgm:t>
        <a:bodyPr/>
        <a:lstStyle/>
        <a:p>
          <a:endParaRPr lang="en-US"/>
        </a:p>
      </dgm:t>
    </dgm:pt>
    <dgm:pt modelId="{A5FBDF41-9807-4DF4-8E46-B0863F80040A}" type="sibTrans" cxnId="{EFC4800B-E015-4FE1-A822-56F8644D38BC}">
      <dgm:prSet/>
      <dgm:spPr/>
      <dgm:t>
        <a:bodyPr/>
        <a:lstStyle/>
        <a:p>
          <a:endParaRPr lang="en-US"/>
        </a:p>
      </dgm:t>
    </dgm:pt>
    <dgm:pt modelId="{A4021C38-1F42-4C78-B3E9-78BF3D46006D}">
      <dgm:prSet phldrT="[Text]"/>
      <dgm:spPr/>
      <dgm:t>
        <a:bodyPr/>
        <a:lstStyle/>
        <a:p>
          <a:r>
            <a:rPr lang="en-US" b="1" dirty="0" smtClean="0">
              <a:solidFill>
                <a:schemeClr val="tx1"/>
              </a:solidFill>
            </a:rPr>
            <a:t>USG Abdomen- No abnormality detected</a:t>
          </a:r>
          <a:endParaRPr lang="en-US" b="1" dirty="0">
            <a:solidFill>
              <a:schemeClr val="tx1"/>
            </a:solidFill>
          </a:endParaRPr>
        </a:p>
      </dgm:t>
    </dgm:pt>
    <dgm:pt modelId="{894389C5-07E9-4936-A5B8-A545C9281BD6}" type="parTrans" cxnId="{FD237220-15AB-49F4-9B08-AD6ED5B5E329}">
      <dgm:prSet/>
      <dgm:spPr/>
      <dgm:t>
        <a:bodyPr/>
        <a:lstStyle/>
        <a:p>
          <a:endParaRPr lang="en-US"/>
        </a:p>
      </dgm:t>
    </dgm:pt>
    <dgm:pt modelId="{D9575F21-0E5C-4C31-A281-ADAEC7C5D3C3}" type="sibTrans" cxnId="{FD237220-15AB-49F4-9B08-AD6ED5B5E329}">
      <dgm:prSet/>
      <dgm:spPr/>
      <dgm:t>
        <a:bodyPr/>
        <a:lstStyle/>
        <a:p>
          <a:endParaRPr lang="en-US"/>
        </a:p>
      </dgm:t>
    </dgm:pt>
    <dgm:pt modelId="{F025B035-2A72-4CBF-BDD4-BCA76DA90F45}" type="pres">
      <dgm:prSet presAssocID="{5A42BE60-8E86-4914-BA24-DBE611429150}" presName="matrix" presStyleCnt="0">
        <dgm:presLayoutVars>
          <dgm:chMax val="1"/>
          <dgm:dir/>
          <dgm:resizeHandles val="exact"/>
        </dgm:presLayoutVars>
      </dgm:prSet>
      <dgm:spPr/>
      <dgm:t>
        <a:bodyPr/>
        <a:lstStyle/>
        <a:p>
          <a:endParaRPr lang="en-US"/>
        </a:p>
      </dgm:t>
    </dgm:pt>
    <dgm:pt modelId="{A76CA01E-5B33-42A0-9E0D-ACF56BEDB5DD}" type="pres">
      <dgm:prSet presAssocID="{5A42BE60-8E86-4914-BA24-DBE611429150}" presName="axisShape" presStyleLbl="bgShp" presStyleIdx="0" presStyleCnt="1"/>
      <dgm:spPr/>
    </dgm:pt>
    <dgm:pt modelId="{0ED1060B-F6C1-4532-A97C-1AC2428533F5}" type="pres">
      <dgm:prSet presAssocID="{5A42BE60-8E86-4914-BA24-DBE611429150}" presName="rect1" presStyleLbl="node1" presStyleIdx="0" presStyleCnt="4">
        <dgm:presLayoutVars>
          <dgm:chMax val="0"/>
          <dgm:chPref val="0"/>
          <dgm:bulletEnabled val="1"/>
        </dgm:presLayoutVars>
      </dgm:prSet>
      <dgm:spPr/>
      <dgm:t>
        <a:bodyPr/>
        <a:lstStyle/>
        <a:p>
          <a:endParaRPr lang="en-US"/>
        </a:p>
      </dgm:t>
    </dgm:pt>
    <dgm:pt modelId="{D74FBCB4-AB45-41E5-8FFB-1589ED8F8DA6}" type="pres">
      <dgm:prSet presAssocID="{5A42BE60-8E86-4914-BA24-DBE611429150}" presName="rect2" presStyleLbl="node1" presStyleIdx="1" presStyleCnt="4" custLinFactNeighborX="-514" custLinFactNeighborY="-979">
        <dgm:presLayoutVars>
          <dgm:chMax val="0"/>
          <dgm:chPref val="0"/>
          <dgm:bulletEnabled val="1"/>
        </dgm:presLayoutVars>
      </dgm:prSet>
      <dgm:spPr/>
      <dgm:t>
        <a:bodyPr/>
        <a:lstStyle/>
        <a:p>
          <a:endParaRPr lang="en-US"/>
        </a:p>
      </dgm:t>
    </dgm:pt>
    <dgm:pt modelId="{B70C1783-07E7-496D-B515-F3370B920576}" type="pres">
      <dgm:prSet presAssocID="{5A42BE60-8E86-4914-BA24-DBE611429150}" presName="rect3" presStyleLbl="node1" presStyleIdx="2" presStyleCnt="4">
        <dgm:presLayoutVars>
          <dgm:chMax val="0"/>
          <dgm:chPref val="0"/>
          <dgm:bulletEnabled val="1"/>
        </dgm:presLayoutVars>
      </dgm:prSet>
      <dgm:spPr/>
      <dgm:t>
        <a:bodyPr/>
        <a:lstStyle/>
        <a:p>
          <a:endParaRPr lang="en-US"/>
        </a:p>
      </dgm:t>
    </dgm:pt>
    <dgm:pt modelId="{77F921A3-7037-4EDE-AE09-B2B7EFFE0916}" type="pres">
      <dgm:prSet presAssocID="{5A42BE60-8E86-4914-BA24-DBE611429150}" presName="rect4" presStyleLbl="node1" presStyleIdx="3" presStyleCnt="4">
        <dgm:presLayoutVars>
          <dgm:chMax val="0"/>
          <dgm:chPref val="0"/>
          <dgm:bulletEnabled val="1"/>
        </dgm:presLayoutVars>
      </dgm:prSet>
      <dgm:spPr/>
      <dgm:t>
        <a:bodyPr/>
        <a:lstStyle/>
        <a:p>
          <a:endParaRPr lang="en-US"/>
        </a:p>
      </dgm:t>
    </dgm:pt>
  </dgm:ptLst>
  <dgm:cxnLst>
    <dgm:cxn modelId="{EADA9079-AAA4-4D47-8DD1-6B9B4E9408F0}" srcId="{5A42BE60-8E86-4914-BA24-DBE611429150}" destId="{3C653FE1-51EF-4926-9273-C39B90CDF8FF}" srcOrd="1" destOrd="0" parTransId="{7D3E0FC0-4273-45CA-A109-AB447F09450E}" sibTransId="{D78D638D-F504-46BA-B0BE-ABF7BA42E976}"/>
    <dgm:cxn modelId="{4C14FDD2-44A4-4FDE-9F0F-706B8DD39BE0}" type="presOf" srcId="{3C653FE1-51EF-4926-9273-C39B90CDF8FF}" destId="{D74FBCB4-AB45-41E5-8FFB-1589ED8F8DA6}" srcOrd="0" destOrd="0" presId="urn:microsoft.com/office/officeart/2005/8/layout/matrix2"/>
    <dgm:cxn modelId="{DF14DE3E-BB03-4617-9C31-8355410BCFAD}" srcId="{5A42BE60-8E86-4914-BA24-DBE611429150}" destId="{31F9D46D-C570-49CE-AD31-B36A14FE7B7E}" srcOrd="0" destOrd="0" parTransId="{E14C9D79-44B5-455C-A496-E3C10A3A68E4}" sibTransId="{EB729DBA-67B6-4190-9521-6C3E8C365297}"/>
    <dgm:cxn modelId="{3EE3C500-6A52-4857-A340-620444C8808D}" type="presOf" srcId="{5A42BE60-8E86-4914-BA24-DBE611429150}" destId="{F025B035-2A72-4CBF-BDD4-BCA76DA90F45}" srcOrd="0" destOrd="0" presId="urn:microsoft.com/office/officeart/2005/8/layout/matrix2"/>
    <dgm:cxn modelId="{EFC4800B-E015-4FE1-A822-56F8644D38BC}" srcId="{5A42BE60-8E86-4914-BA24-DBE611429150}" destId="{D0EFE7EF-0E8E-450B-999C-57EDB50AE01E}" srcOrd="2" destOrd="0" parTransId="{49FC2B9D-011C-4709-98C8-2A36CD195958}" sibTransId="{A5FBDF41-9807-4DF4-8E46-B0863F80040A}"/>
    <dgm:cxn modelId="{F23E9C5F-0F84-438C-9E04-006614AC3E00}" type="presOf" srcId="{A4021C38-1F42-4C78-B3E9-78BF3D46006D}" destId="{77F921A3-7037-4EDE-AE09-B2B7EFFE0916}" srcOrd="0" destOrd="0" presId="urn:microsoft.com/office/officeart/2005/8/layout/matrix2"/>
    <dgm:cxn modelId="{E7B8DA07-5E61-40D2-BF17-1B7E77871039}" type="presOf" srcId="{D0EFE7EF-0E8E-450B-999C-57EDB50AE01E}" destId="{B70C1783-07E7-496D-B515-F3370B920576}" srcOrd="0" destOrd="0" presId="urn:microsoft.com/office/officeart/2005/8/layout/matrix2"/>
    <dgm:cxn modelId="{376E9BBA-4DBE-4A90-9B7A-3620DE15B191}" type="presOf" srcId="{31F9D46D-C570-49CE-AD31-B36A14FE7B7E}" destId="{0ED1060B-F6C1-4532-A97C-1AC2428533F5}" srcOrd="0" destOrd="0" presId="urn:microsoft.com/office/officeart/2005/8/layout/matrix2"/>
    <dgm:cxn modelId="{FD237220-15AB-49F4-9B08-AD6ED5B5E329}" srcId="{5A42BE60-8E86-4914-BA24-DBE611429150}" destId="{A4021C38-1F42-4C78-B3E9-78BF3D46006D}" srcOrd="3" destOrd="0" parTransId="{894389C5-07E9-4936-A5B8-A545C9281BD6}" sibTransId="{D9575F21-0E5C-4C31-A281-ADAEC7C5D3C3}"/>
    <dgm:cxn modelId="{841F12E7-260A-4892-9535-A12BF8823BBA}" type="presParOf" srcId="{F025B035-2A72-4CBF-BDD4-BCA76DA90F45}" destId="{A76CA01E-5B33-42A0-9E0D-ACF56BEDB5DD}" srcOrd="0" destOrd="0" presId="urn:microsoft.com/office/officeart/2005/8/layout/matrix2"/>
    <dgm:cxn modelId="{7181E892-7BCB-4DA5-A167-937FFFDFE4BC}" type="presParOf" srcId="{F025B035-2A72-4CBF-BDD4-BCA76DA90F45}" destId="{0ED1060B-F6C1-4532-A97C-1AC2428533F5}" srcOrd="1" destOrd="0" presId="urn:microsoft.com/office/officeart/2005/8/layout/matrix2"/>
    <dgm:cxn modelId="{B9804F63-78F6-4A79-90CC-1AB5C1E225F6}" type="presParOf" srcId="{F025B035-2A72-4CBF-BDD4-BCA76DA90F45}" destId="{D74FBCB4-AB45-41E5-8FFB-1589ED8F8DA6}" srcOrd="2" destOrd="0" presId="urn:microsoft.com/office/officeart/2005/8/layout/matrix2"/>
    <dgm:cxn modelId="{A65818AF-8B87-48F7-9201-058131E2082C}" type="presParOf" srcId="{F025B035-2A72-4CBF-BDD4-BCA76DA90F45}" destId="{B70C1783-07E7-496D-B515-F3370B920576}" srcOrd="3" destOrd="0" presId="urn:microsoft.com/office/officeart/2005/8/layout/matrix2"/>
    <dgm:cxn modelId="{B748C78F-98DB-4FB3-9A5F-F804D51FC040}" type="presParOf" srcId="{F025B035-2A72-4CBF-BDD4-BCA76DA90F45}" destId="{77F921A3-7037-4EDE-AE09-B2B7EFFE0916}" srcOrd="4" destOrd="0" presId="urn:microsoft.com/office/officeart/2005/8/layout/matrix2"/>
  </dgm:cxnLst>
  <dgm:bg/>
  <dgm:whole/>
</dgm:dataModel>
</file>

<file path=ppt/diagrams/data2.xml><?xml version="1.0" encoding="utf-8"?>
<dgm:dataModel xmlns:dgm="http://schemas.openxmlformats.org/drawingml/2006/diagram" xmlns:a="http://schemas.openxmlformats.org/drawingml/2006/main">
  <dgm:ptLst>
    <dgm:pt modelId="{53BD8FF0-87E2-41EB-A2D6-7AFF824C56D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8DC2E5E-799F-49DD-AB56-31121467FF0C}">
      <dgm:prSet phldrT="[Text]"/>
      <dgm:spPr/>
      <dgm:t>
        <a:bodyPr/>
        <a:lstStyle/>
        <a:p>
          <a:r>
            <a:rPr lang="en-US" dirty="0" smtClean="0"/>
            <a:t>STURGE WEBER </a:t>
          </a:r>
          <a:endParaRPr lang="en-US" dirty="0"/>
        </a:p>
      </dgm:t>
    </dgm:pt>
    <dgm:pt modelId="{1591A4D8-E5A1-4508-A51B-2C9E6BDB6C54}" type="parTrans" cxnId="{4B5E28DE-0F32-4C16-AD5E-FF65FB9BEB89}">
      <dgm:prSet/>
      <dgm:spPr/>
      <dgm:t>
        <a:bodyPr/>
        <a:lstStyle/>
        <a:p>
          <a:endParaRPr lang="en-US"/>
        </a:p>
      </dgm:t>
    </dgm:pt>
    <dgm:pt modelId="{5BF9B3FE-7E69-41E8-B45E-DE25DAC30DAE}" type="sibTrans" cxnId="{4B5E28DE-0F32-4C16-AD5E-FF65FB9BEB89}">
      <dgm:prSet/>
      <dgm:spPr/>
      <dgm:t>
        <a:bodyPr/>
        <a:lstStyle/>
        <a:p>
          <a:endParaRPr lang="en-US"/>
        </a:p>
      </dgm:t>
    </dgm:pt>
    <dgm:pt modelId="{79C4C51C-761F-4AEF-84F9-4D5F0BC1BB41}">
      <dgm:prSet phldrT="[Text]"/>
      <dgm:spPr/>
      <dgm:t>
        <a:bodyPr/>
        <a:lstStyle/>
        <a:p>
          <a:r>
            <a:rPr lang="en-US" smtClean="0"/>
            <a:t>CUTANEOUS </a:t>
          </a:r>
          <a:endParaRPr lang="en-US" dirty="0"/>
        </a:p>
      </dgm:t>
    </dgm:pt>
    <dgm:pt modelId="{440D5CDA-91FA-4911-BF7A-3D990D468720}" type="parTrans" cxnId="{8BEA4ABD-BC33-4AD0-9171-F45B36B0F4BF}">
      <dgm:prSet/>
      <dgm:spPr/>
      <dgm:t>
        <a:bodyPr/>
        <a:lstStyle/>
        <a:p>
          <a:endParaRPr lang="en-US"/>
        </a:p>
      </dgm:t>
    </dgm:pt>
    <dgm:pt modelId="{C749DEB7-BE0A-40E4-9F3E-F940E1552B4C}" type="sibTrans" cxnId="{8BEA4ABD-BC33-4AD0-9171-F45B36B0F4BF}">
      <dgm:prSet/>
      <dgm:spPr/>
      <dgm:t>
        <a:bodyPr/>
        <a:lstStyle/>
        <a:p>
          <a:endParaRPr lang="en-US"/>
        </a:p>
      </dgm:t>
    </dgm:pt>
    <dgm:pt modelId="{B7B9A16E-D77D-4706-96F6-F8DB5ADCDEC8}">
      <dgm:prSet phldrT="[Text]"/>
      <dgm:spPr/>
      <dgm:t>
        <a:bodyPr/>
        <a:lstStyle/>
        <a:p>
          <a:r>
            <a:rPr lang="en-US" dirty="0" smtClean="0"/>
            <a:t>KLIPPEL TRENAUNAY</a:t>
          </a:r>
          <a:endParaRPr lang="en-US" dirty="0"/>
        </a:p>
      </dgm:t>
    </dgm:pt>
    <dgm:pt modelId="{11B63A23-D81F-498A-8FD0-1B1867EF5883}" type="parTrans" cxnId="{48136D81-9986-47A2-B241-C6C1F0E16E8B}">
      <dgm:prSet/>
      <dgm:spPr/>
      <dgm:t>
        <a:bodyPr/>
        <a:lstStyle/>
        <a:p>
          <a:endParaRPr lang="en-US"/>
        </a:p>
      </dgm:t>
    </dgm:pt>
    <dgm:pt modelId="{B9C76E92-C027-4B6C-8884-49370B684B00}" type="sibTrans" cxnId="{48136D81-9986-47A2-B241-C6C1F0E16E8B}">
      <dgm:prSet/>
      <dgm:spPr/>
      <dgm:t>
        <a:bodyPr/>
        <a:lstStyle/>
        <a:p>
          <a:endParaRPr lang="en-US"/>
        </a:p>
      </dgm:t>
    </dgm:pt>
    <dgm:pt modelId="{267ABBC7-EF4A-48F2-A902-E94B8000D4B4}">
      <dgm:prSet phldrT="[Text]"/>
      <dgm:spPr/>
      <dgm:t>
        <a:bodyPr/>
        <a:lstStyle/>
        <a:p>
          <a:r>
            <a:rPr lang="en-US" dirty="0" smtClean="0"/>
            <a:t>PORTWINE STAIN</a:t>
          </a:r>
          <a:endParaRPr lang="en-US" dirty="0"/>
        </a:p>
      </dgm:t>
    </dgm:pt>
    <dgm:pt modelId="{AF8DEA11-CAE7-41E3-AF59-4FB1E5879999}" type="parTrans" cxnId="{0C4AF7D1-6329-4F18-9A46-D6AE130D78FB}">
      <dgm:prSet/>
      <dgm:spPr/>
      <dgm:t>
        <a:bodyPr/>
        <a:lstStyle/>
        <a:p>
          <a:endParaRPr lang="en-US"/>
        </a:p>
      </dgm:t>
    </dgm:pt>
    <dgm:pt modelId="{0B87B2BB-F690-4853-ADBC-FA0270E87F83}" type="sibTrans" cxnId="{0C4AF7D1-6329-4F18-9A46-D6AE130D78FB}">
      <dgm:prSet/>
      <dgm:spPr/>
      <dgm:t>
        <a:bodyPr/>
        <a:lstStyle/>
        <a:p>
          <a:endParaRPr lang="en-US"/>
        </a:p>
      </dgm:t>
    </dgm:pt>
    <dgm:pt modelId="{68612FA2-E6D4-4563-AC27-CA4D064E108F}">
      <dgm:prSet phldrT="[Text]"/>
      <dgm:spPr/>
      <dgm:t>
        <a:bodyPr/>
        <a:lstStyle/>
        <a:p>
          <a:r>
            <a:rPr lang="en-US" dirty="0" smtClean="0"/>
            <a:t>PARKES WEBER </a:t>
          </a:r>
          <a:endParaRPr lang="en-US" dirty="0"/>
        </a:p>
      </dgm:t>
    </dgm:pt>
    <dgm:pt modelId="{78589F91-CEB3-4B3A-BA28-3A6BB41440EF}" type="parTrans" cxnId="{5E5E6CD9-D164-413E-A448-B011CDDED707}">
      <dgm:prSet/>
      <dgm:spPr/>
      <dgm:t>
        <a:bodyPr/>
        <a:lstStyle/>
        <a:p>
          <a:endParaRPr lang="en-US"/>
        </a:p>
      </dgm:t>
    </dgm:pt>
    <dgm:pt modelId="{DABB9028-380A-446A-984E-B115E00DFA31}" type="sibTrans" cxnId="{5E5E6CD9-D164-413E-A448-B011CDDED707}">
      <dgm:prSet/>
      <dgm:spPr/>
      <dgm:t>
        <a:bodyPr/>
        <a:lstStyle/>
        <a:p>
          <a:endParaRPr lang="en-US"/>
        </a:p>
      </dgm:t>
    </dgm:pt>
    <dgm:pt modelId="{9DAF28ED-4B13-4C1B-98B7-3B360863CDEB}">
      <dgm:prSet phldrT="[Text]" custT="1"/>
      <dgm:spPr/>
      <dgm:t>
        <a:bodyPr/>
        <a:lstStyle/>
        <a:p>
          <a:r>
            <a:rPr lang="en-US" sz="2600" dirty="0" smtClean="0"/>
            <a:t>FEATURES OF KLIPPEL TRENAUNAY </a:t>
          </a:r>
          <a:r>
            <a:rPr lang="en-US" sz="4400" dirty="0" smtClean="0"/>
            <a:t>+</a:t>
          </a:r>
          <a:endParaRPr lang="en-US" sz="2600" dirty="0"/>
        </a:p>
      </dgm:t>
    </dgm:pt>
    <dgm:pt modelId="{35D252D0-5627-4455-BD3E-07B592293E44}" type="parTrans" cxnId="{4C94B4B3-9B77-4FE1-A6C4-99787D30E6B5}">
      <dgm:prSet/>
      <dgm:spPr/>
      <dgm:t>
        <a:bodyPr/>
        <a:lstStyle/>
        <a:p>
          <a:endParaRPr lang="en-US"/>
        </a:p>
      </dgm:t>
    </dgm:pt>
    <dgm:pt modelId="{BDD4AF6B-86F8-4499-9DA0-7F6222D66003}" type="sibTrans" cxnId="{4C94B4B3-9B77-4FE1-A6C4-99787D30E6B5}">
      <dgm:prSet/>
      <dgm:spPr/>
      <dgm:t>
        <a:bodyPr/>
        <a:lstStyle/>
        <a:p>
          <a:endParaRPr lang="en-US"/>
        </a:p>
      </dgm:t>
    </dgm:pt>
    <dgm:pt modelId="{AC580026-25BD-43A1-9313-350B42050F91}">
      <dgm:prSet phldrT="[Text]"/>
      <dgm:spPr/>
      <dgm:t>
        <a:bodyPr/>
        <a:lstStyle/>
        <a:p>
          <a:r>
            <a:rPr lang="en-US" sz="2600" dirty="0" smtClean="0"/>
            <a:t>AV malformations</a:t>
          </a:r>
          <a:endParaRPr lang="en-US" sz="2600" dirty="0"/>
        </a:p>
      </dgm:t>
    </dgm:pt>
    <dgm:pt modelId="{4F4AA2E1-F87B-4183-89C1-61C78389DD7F}" type="parTrans" cxnId="{7DEFC8F8-2978-42E3-9B47-BE233BB2B1AC}">
      <dgm:prSet/>
      <dgm:spPr/>
      <dgm:t>
        <a:bodyPr/>
        <a:lstStyle/>
        <a:p>
          <a:endParaRPr lang="en-US"/>
        </a:p>
      </dgm:t>
    </dgm:pt>
    <dgm:pt modelId="{49E8C930-904B-477A-988E-76323DF3726F}" type="sibTrans" cxnId="{7DEFC8F8-2978-42E3-9B47-BE233BB2B1AC}">
      <dgm:prSet/>
      <dgm:spPr/>
      <dgm:t>
        <a:bodyPr/>
        <a:lstStyle/>
        <a:p>
          <a:endParaRPr lang="en-US"/>
        </a:p>
      </dgm:t>
    </dgm:pt>
    <dgm:pt modelId="{7A062E0D-AEBE-40B7-B6EF-8E7C039FEA10}">
      <dgm:prSet phldrT="[Text]"/>
      <dgm:spPr/>
      <dgm:t>
        <a:bodyPr/>
        <a:lstStyle/>
        <a:p>
          <a:r>
            <a:rPr lang="en-US" dirty="0" smtClean="0"/>
            <a:t>OCULAR</a:t>
          </a:r>
          <a:endParaRPr lang="en-US" dirty="0"/>
        </a:p>
      </dgm:t>
    </dgm:pt>
    <dgm:pt modelId="{2A935171-1394-41A4-9B98-A519AE8C695C}" type="parTrans" cxnId="{98B907EB-7961-4E94-B279-E9FC18677C0F}">
      <dgm:prSet/>
      <dgm:spPr/>
      <dgm:t>
        <a:bodyPr/>
        <a:lstStyle/>
        <a:p>
          <a:endParaRPr lang="en-US"/>
        </a:p>
      </dgm:t>
    </dgm:pt>
    <dgm:pt modelId="{396F55C6-7274-4917-8615-BCAA106CFA68}" type="sibTrans" cxnId="{98B907EB-7961-4E94-B279-E9FC18677C0F}">
      <dgm:prSet/>
      <dgm:spPr/>
      <dgm:t>
        <a:bodyPr/>
        <a:lstStyle/>
        <a:p>
          <a:endParaRPr lang="en-US"/>
        </a:p>
      </dgm:t>
    </dgm:pt>
    <dgm:pt modelId="{E173FEF0-B74E-4145-BB81-466F0CC08A24}">
      <dgm:prSet phldrT="[Text]"/>
      <dgm:spPr/>
      <dgm:t>
        <a:bodyPr/>
        <a:lstStyle/>
        <a:p>
          <a:r>
            <a:rPr lang="en-US" dirty="0" smtClean="0"/>
            <a:t>NEUROLOGIC</a:t>
          </a:r>
          <a:endParaRPr lang="en-US" dirty="0"/>
        </a:p>
      </dgm:t>
    </dgm:pt>
    <dgm:pt modelId="{DA2A548F-5A1B-421E-9BA3-00765EAD5B4C}" type="parTrans" cxnId="{42EFE183-49B8-4FA8-AA7F-B5FEBF3BEDA7}">
      <dgm:prSet/>
      <dgm:spPr/>
      <dgm:t>
        <a:bodyPr/>
        <a:lstStyle/>
        <a:p>
          <a:endParaRPr lang="en-US"/>
        </a:p>
      </dgm:t>
    </dgm:pt>
    <dgm:pt modelId="{58FE837B-268D-422B-A19D-08CF0599FF05}" type="sibTrans" cxnId="{42EFE183-49B8-4FA8-AA7F-B5FEBF3BEDA7}">
      <dgm:prSet/>
      <dgm:spPr/>
      <dgm:t>
        <a:bodyPr/>
        <a:lstStyle/>
        <a:p>
          <a:endParaRPr lang="en-US"/>
        </a:p>
      </dgm:t>
    </dgm:pt>
    <dgm:pt modelId="{F50DDC52-F383-446E-8ABA-C5EA06C1D632}">
      <dgm:prSet phldrT="[Text]"/>
      <dgm:spPr/>
      <dgm:t>
        <a:bodyPr/>
        <a:lstStyle/>
        <a:p>
          <a:r>
            <a:rPr lang="en-US" dirty="0" smtClean="0"/>
            <a:t>LOCAL GIGANTISM</a:t>
          </a:r>
          <a:endParaRPr lang="en-US" dirty="0"/>
        </a:p>
      </dgm:t>
    </dgm:pt>
    <dgm:pt modelId="{BE235433-7AF2-445B-B9EB-D3387F29F3EA}" type="parTrans" cxnId="{E939DE00-F119-457C-8205-F53CC88D00F1}">
      <dgm:prSet/>
      <dgm:spPr/>
      <dgm:t>
        <a:bodyPr/>
        <a:lstStyle/>
        <a:p>
          <a:endParaRPr lang="en-US"/>
        </a:p>
      </dgm:t>
    </dgm:pt>
    <dgm:pt modelId="{5A8F193B-60F0-4596-B993-98DCBDC94351}" type="sibTrans" cxnId="{E939DE00-F119-457C-8205-F53CC88D00F1}">
      <dgm:prSet/>
      <dgm:spPr/>
      <dgm:t>
        <a:bodyPr/>
        <a:lstStyle/>
        <a:p>
          <a:endParaRPr lang="en-US"/>
        </a:p>
      </dgm:t>
    </dgm:pt>
    <dgm:pt modelId="{8564F82D-0C72-4600-AC08-2F283C419152}">
      <dgm:prSet phldrT="[Text]"/>
      <dgm:spPr/>
      <dgm:t>
        <a:bodyPr/>
        <a:lstStyle/>
        <a:p>
          <a:r>
            <a:rPr lang="en-US" dirty="0" smtClean="0"/>
            <a:t>ABSENCE OF DEEP VENOUS SYSTEM</a:t>
          </a:r>
          <a:endParaRPr lang="en-US" dirty="0"/>
        </a:p>
      </dgm:t>
    </dgm:pt>
    <dgm:pt modelId="{D65B0E18-12CD-4451-8A0A-6EFABFF8FC52}" type="parTrans" cxnId="{1BC1696A-FD6B-4BB2-BC72-AB2C900CD633}">
      <dgm:prSet/>
      <dgm:spPr/>
      <dgm:t>
        <a:bodyPr/>
        <a:lstStyle/>
        <a:p>
          <a:endParaRPr lang="en-US"/>
        </a:p>
      </dgm:t>
    </dgm:pt>
    <dgm:pt modelId="{2E12EC14-19B0-4BE0-8278-EB1F2FAF4407}" type="sibTrans" cxnId="{1BC1696A-FD6B-4BB2-BC72-AB2C900CD633}">
      <dgm:prSet/>
      <dgm:spPr/>
      <dgm:t>
        <a:bodyPr/>
        <a:lstStyle/>
        <a:p>
          <a:endParaRPr lang="en-US"/>
        </a:p>
      </dgm:t>
    </dgm:pt>
    <dgm:pt modelId="{8D9869BC-D2FA-45EA-B3C4-65468089DF80}" type="pres">
      <dgm:prSet presAssocID="{53BD8FF0-87E2-41EB-A2D6-7AFF824C56D9}" presName="Name0" presStyleCnt="0">
        <dgm:presLayoutVars>
          <dgm:dir/>
          <dgm:animLvl val="lvl"/>
          <dgm:resizeHandles val="exact"/>
        </dgm:presLayoutVars>
      </dgm:prSet>
      <dgm:spPr/>
      <dgm:t>
        <a:bodyPr/>
        <a:lstStyle/>
        <a:p>
          <a:endParaRPr lang="en-US"/>
        </a:p>
      </dgm:t>
    </dgm:pt>
    <dgm:pt modelId="{98117BC6-B821-44E1-9E5C-6C5E7C21D6E0}" type="pres">
      <dgm:prSet presAssocID="{98DC2E5E-799F-49DD-AB56-31121467FF0C}" presName="composite" presStyleCnt="0"/>
      <dgm:spPr/>
    </dgm:pt>
    <dgm:pt modelId="{932B64FF-6067-42D4-837E-C81F3C67E111}" type="pres">
      <dgm:prSet presAssocID="{98DC2E5E-799F-49DD-AB56-31121467FF0C}" presName="parTx" presStyleLbl="alignNode1" presStyleIdx="0" presStyleCnt="3">
        <dgm:presLayoutVars>
          <dgm:chMax val="0"/>
          <dgm:chPref val="0"/>
          <dgm:bulletEnabled val="1"/>
        </dgm:presLayoutVars>
      </dgm:prSet>
      <dgm:spPr/>
      <dgm:t>
        <a:bodyPr/>
        <a:lstStyle/>
        <a:p>
          <a:endParaRPr lang="en-US"/>
        </a:p>
      </dgm:t>
    </dgm:pt>
    <dgm:pt modelId="{B8EC1E8D-116A-477C-B697-0541DFD40DAF}" type="pres">
      <dgm:prSet presAssocID="{98DC2E5E-799F-49DD-AB56-31121467FF0C}" presName="desTx" presStyleLbl="alignAccFollowNode1" presStyleIdx="0" presStyleCnt="3">
        <dgm:presLayoutVars>
          <dgm:bulletEnabled val="1"/>
        </dgm:presLayoutVars>
      </dgm:prSet>
      <dgm:spPr/>
      <dgm:t>
        <a:bodyPr/>
        <a:lstStyle/>
        <a:p>
          <a:endParaRPr lang="en-US"/>
        </a:p>
      </dgm:t>
    </dgm:pt>
    <dgm:pt modelId="{A8E08654-1758-4C63-8368-A9462465F67B}" type="pres">
      <dgm:prSet presAssocID="{5BF9B3FE-7E69-41E8-B45E-DE25DAC30DAE}" presName="space" presStyleCnt="0"/>
      <dgm:spPr/>
    </dgm:pt>
    <dgm:pt modelId="{1CDBCBDB-8B02-4000-B263-700F99FDE62E}" type="pres">
      <dgm:prSet presAssocID="{B7B9A16E-D77D-4706-96F6-F8DB5ADCDEC8}" presName="composite" presStyleCnt="0"/>
      <dgm:spPr/>
    </dgm:pt>
    <dgm:pt modelId="{A051AE95-E1CE-417D-8AAC-EBC9DE914608}" type="pres">
      <dgm:prSet presAssocID="{B7B9A16E-D77D-4706-96F6-F8DB5ADCDEC8}" presName="parTx" presStyleLbl="alignNode1" presStyleIdx="1" presStyleCnt="3">
        <dgm:presLayoutVars>
          <dgm:chMax val="0"/>
          <dgm:chPref val="0"/>
          <dgm:bulletEnabled val="1"/>
        </dgm:presLayoutVars>
      </dgm:prSet>
      <dgm:spPr/>
      <dgm:t>
        <a:bodyPr/>
        <a:lstStyle/>
        <a:p>
          <a:endParaRPr lang="en-US"/>
        </a:p>
      </dgm:t>
    </dgm:pt>
    <dgm:pt modelId="{E18C63F4-D56C-4727-970A-1E5C4CB17EFF}" type="pres">
      <dgm:prSet presAssocID="{B7B9A16E-D77D-4706-96F6-F8DB5ADCDEC8}" presName="desTx" presStyleLbl="alignAccFollowNode1" presStyleIdx="1" presStyleCnt="3">
        <dgm:presLayoutVars>
          <dgm:bulletEnabled val="1"/>
        </dgm:presLayoutVars>
      </dgm:prSet>
      <dgm:spPr/>
      <dgm:t>
        <a:bodyPr/>
        <a:lstStyle/>
        <a:p>
          <a:endParaRPr lang="en-US"/>
        </a:p>
      </dgm:t>
    </dgm:pt>
    <dgm:pt modelId="{1FE9465A-5362-429C-8BD1-FBABF62ABC5E}" type="pres">
      <dgm:prSet presAssocID="{B9C76E92-C027-4B6C-8884-49370B684B00}" presName="space" presStyleCnt="0"/>
      <dgm:spPr/>
    </dgm:pt>
    <dgm:pt modelId="{2E495D3D-AE24-435E-B63C-1E81DB43F41F}" type="pres">
      <dgm:prSet presAssocID="{68612FA2-E6D4-4563-AC27-CA4D064E108F}" presName="composite" presStyleCnt="0"/>
      <dgm:spPr/>
    </dgm:pt>
    <dgm:pt modelId="{4D30FBD5-29EE-4B12-B829-7CA01DF065E6}" type="pres">
      <dgm:prSet presAssocID="{68612FA2-E6D4-4563-AC27-CA4D064E108F}" presName="parTx" presStyleLbl="alignNode1" presStyleIdx="2" presStyleCnt="3">
        <dgm:presLayoutVars>
          <dgm:chMax val="0"/>
          <dgm:chPref val="0"/>
          <dgm:bulletEnabled val="1"/>
        </dgm:presLayoutVars>
      </dgm:prSet>
      <dgm:spPr/>
      <dgm:t>
        <a:bodyPr/>
        <a:lstStyle/>
        <a:p>
          <a:endParaRPr lang="en-US"/>
        </a:p>
      </dgm:t>
    </dgm:pt>
    <dgm:pt modelId="{4BE97F4E-1651-437D-9FAD-13268F7541E8}" type="pres">
      <dgm:prSet presAssocID="{68612FA2-E6D4-4563-AC27-CA4D064E108F}" presName="desTx" presStyleLbl="alignAccFollowNode1" presStyleIdx="2" presStyleCnt="3">
        <dgm:presLayoutVars>
          <dgm:bulletEnabled val="1"/>
        </dgm:presLayoutVars>
      </dgm:prSet>
      <dgm:spPr/>
      <dgm:t>
        <a:bodyPr/>
        <a:lstStyle/>
        <a:p>
          <a:endParaRPr lang="en-US"/>
        </a:p>
      </dgm:t>
    </dgm:pt>
  </dgm:ptLst>
  <dgm:cxnLst>
    <dgm:cxn modelId="{D39C8CA7-E07E-4C7B-A0A5-A27FAD8F0E17}" type="presOf" srcId="{9DAF28ED-4B13-4C1B-98B7-3B360863CDEB}" destId="{4BE97F4E-1651-437D-9FAD-13268F7541E8}" srcOrd="0" destOrd="0" presId="urn:microsoft.com/office/officeart/2005/8/layout/hList1"/>
    <dgm:cxn modelId="{E939DE00-F119-457C-8205-F53CC88D00F1}" srcId="{B7B9A16E-D77D-4706-96F6-F8DB5ADCDEC8}" destId="{F50DDC52-F383-446E-8ABA-C5EA06C1D632}" srcOrd="1" destOrd="0" parTransId="{BE235433-7AF2-445B-B9EB-D3387F29F3EA}" sibTransId="{5A8F193B-60F0-4596-B993-98DCBDC94351}"/>
    <dgm:cxn modelId="{89380882-88F5-40DE-8B4B-F2D19A9380FC}" type="presOf" srcId="{AC580026-25BD-43A1-9313-350B42050F91}" destId="{4BE97F4E-1651-437D-9FAD-13268F7541E8}" srcOrd="0" destOrd="1" presId="urn:microsoft.com/office/officeart/2005/8/layout/hList1"/>
    <dgm:cxn modelId="{48136D81-9986-47A2-B241-C6C1F0E16E8B}" srcId="{53BD8FF0-87E2-41EB-A2D6-7AFF824C56D9}" destId="{B7B9A16E-D77D-4706-96F6-F8DB5ADCDEC8}" srcOrd="1" destOrd="0" parTransId="{11B63A23-D81F-498A-8FD0-1B1867EF5883}" sibTransId="{B9C76E92-C027-4B6C-8884-49370B684B00}"/>
    <dgm:cxn modelId="{838020A7-F145-49D9-B2D3-53DA52021A80}" type="presOf" srcId="{F50DDC52-F383-446E-8ABA-C5EA06C1D632}" destId="{E18C63F4-D56C-4727-970A-1E5C4CB17EFF}" srcOrd="0" destOrd="1" presId="urn:microsoft.com/office/officeart/2005/8/layout/hList1"/>
    <dgm:cxn modelId="{44D516EE-521B-4AC7-9439-EAE70B3FE62B}" type="presOf" srcId="{98DC2E5E-799F-49DD-AB56-31121467FF0C}" destId="{932B64FF-6067-42D4-837E-C81F3C67E111}" srcOrd="0" destOrd="0" presId="urn:microsoft.com/office/officeart/2005/8/layout/hList1"/>
    <dgm:cxn modelId="{96FE3845-0761-421E-AA43-879CD90D4BAD}" type="presOf" srcId="{E173FEF0-B74E-4145-BB81-466F0CC08A24}" destId="{B8EC1E8D-116A-477C-B697-0541DFD40DAF}" srcOrd="0" destOrd="2" presId="urn:microsoft.com/office/officeart/2005/8/layout/hList1"/>
    <dgm:cxn modelId="{1BC1696A-FD6B-4BB2-BC72-AB2C900CD633}" srcId="{B7B9A16E-D77D-4706-96F6-F8DB5ADCDEC8}" destId="{8564F82D-0C72-4600-AC08-2F283C419152}" srcOrd="2" destOrd="0" parTransId="{D65B0E18-12CD-4451-8A0A-6EFABFF8FC52}" sibTransId="{2E12EC14-19B0-4BE0-8278-EB1F2FAF4407}"/>
    <dgm:cxn modelId="{2FFB4907-2EC9-4A9D-A2D5-E7572B5B3022}" type="presOf" srcId="{B7B9A16E-D77D-4706-96F6-F8DB5ADCDEC8}" destId="{A051AE95-E1CE-417D-8AAC-EBC9DE914608}" srcOrd="0" destOrd="0" presId="urn:microsoft.com/office/officeart/2005/8/layout/hList1"/>
    <dgm:cxn modelId="{E4C87932-B427-451A-BE7C-DD941F213B62}" type="presOf" srcId="{267ABBC7-EF4A-48F2-A902-E94B8000D4B4}" destId="{E18C63F4-D56C-4727-970A-1E5C4CB17EFF}" srcOrd="0" destOrd="0" presId="urn:microsoft.com/office/officeart/2005/8/layout/hList1"/>
    <dgm:cxn modelId="{0C4AF7D1-6329-4F18-9A46-D6AE130D78FB}" srcId="{B7B9A16E-D77D-4706-96F6-F8DB5ADCDEC8}" destId="{267ABBC7-EF4A-48F2-A902-E94B8000D4B4}" srcOrd="0" destOrd="0" parTransId="{AF8DEA11-CAE7-41E3-AF59-4FB1E5879999}" sibTransId="{0B87B2BB-F690-4853-ADBC-FA0270E87F83}"/>
    <dgm:cxn modelId="{7DEFC8F8-2978-42E3-9B47-BE233BB2B1AC}" srcId="{68612FA2-E6D4-4563-AC27-CA4D064E108F}" destId="{AC580026-25BD-43A1-9313-350B42050F91}" srcOrd="1" destOrd="0" parTransId="{4F4AA2E1-F87B-4183-89C1-61C78389DD7F}" sibTransId="{49E8C930-904B-477A-988E-76323DF3726F}"/>
    <dgm:cxn modelId="{5E5E6CD9-D164-413E-A448-B011CDDED707}" srcId="{53BD8FF0-87E2-41EB-A2D6-7AFF824C56D9}" destId="{68612FA2-E6D4-4563-AC27-CA4D064E108F}" srcOrd="2" destOrd="0" parTransId="{78589F91-CEB3-4B3A-BA28-3A6BB41440EF}" sibTransId="{DABB9028-380A-446A-984E-B115E00DFA31}"/>
    <dgm:cxn modelId="{8BEA4ABD-BC33-4AD0-9171-F45B36B0F4BF}" srcId="{98DC2E5E-799F-49DD-AB56-31121467FF0C}" destId="{79C4C51C-761F-4AEF-84F9-4D5F0BC1BB41}" srcOrd="0" destOrd="0" parTransId="{440D5CDA-91FA-4911-BF7A-3D990D468720}" sibTransId="{C749DEB7-BE0A-40E4-9F3E-F940E1552B4C}"/>
    <dgm:cxn modelId="{4B5E28DE-0F32-4C16-AD5E-FF65FB9BEB89}" srcId="{53BD8FF0-87E2-41EB-A2D6-7AFF824C56D9}" destId="{98DC2E5E-799F-49DD-AB56-31121467FF0C}" srcOrd="0" destOrd="0" parTransId="{1591A4D8-E5A1-4508-A51B-2C9E6BDB6C54}" sibTransId="{5BF9B3FE-7E69-41E8-B45E-DE25DAC30DAE}"/>
    <dgm:cxn modelId="{42EFE183-49B8-4FA8-AA7F-B5FEBF3BEDA7}" srcId="{98DC2E5E-799F-49DD-AB56-31121467FF0C}" destId="{E173FEF0-B74E-4145-BB81-466F0CC08A24}" srcOrd="2" destOrd="0" parTransId="{DA2A548F-5A1B-421E-9BA3-00765EAD5B4C}" sibTransId="{58FE837B-268D-422B-A19D-08CF0599FF05}"/>
    <dgm:cxn modelId="{D8EA05E3-A162-4BDF-9626-12E33AD2D729}" type="presOf" srcId="{68612FA2-E6D4-4563-AC27-CA4D064E108F}" destId="{4D30FBD5-29EE-4B12-B829-7CA01DF065E6}" srcOrd="0" destOrd="0" presId="urn:microsoft.com/office/officeart/2005/8/layout/hList1"/>
    <dgm:cxn modelId="{1BB9FCBD-4A7B-4716-9F1B-9D2A395FF67A}" type="presOf" srcId="{8564F82D-0C72-4600-AC08-2F283C419152}" destId="{E18C63F4-D56C-4727-970A-1E5C4CB17EFF}" srcOrd="0" destOrd="2" presId="urn:microsoft.com/office/officeart/2005/8/layout/hList1"/>
    <dgm:cxn modelId="{4214807E-7822-433A-9CF5-F73F19DEEF7A}" type="presOf" srcId="{79C4C51C-761F-4AEF-84F9-4D5F0BC1BB41}" destId="{B8EC1E8D-116A-477C-B697-0541DFD40DAF}" srcOrd="0" destOrd="0" presId="urn:microsoft.com/office/officeart/2005/8/layout/hList1"/>
    <dgm:cxn modelId="{CE1E0B95-73DB-4EED-8892-8F4B9074C61B}" type="presOf" srcId="{7A062E0D-AEBE-40B7-B6EF-8E7C039FEA10}" destId="{B8EC1E8D-116A-477C-B697-0541DFD40DAF}" srcOrd="0" destOrd="1" presId="urn:microsoft.com/office/officeart/2005/8/layout/hList1"/>
    <dgm:cxn modelId="{65B3F88C-5AF0-419E-8EA1-716C4F20BC49}" type="presOf" srcId="{53BD8FF0-87E2-41EB-A2D6-7AFF824C56D9}" destId="{8D9869BC-D2FA-45EA-B3C4-65468089DF80}" srcOrd="0" destOrd="0" presId="urn:microsoft.com/office/officeart/2005/8/layout/hList1"/>
    <dgm:cxn modelId="{4C94B4B3-9B77-4FE1-A6C4-99787D30E6B5}" srcId="{68612FA2-E6D4-4563-AC27-CA4D064E108F}" destId="{9DAF28ED-4B13-4C1B-98B7-3B360863CDEB}" srcOrd="0" destOrd="0" parTransId="{35D252D0-5627-4455-BD3E-07B592293E44}" sibTransId="{BDD4AF6B-86F8-4499-9DA0-7F6222D66003}"/>
    <dgm:cxn modelId="{98B907EB-7961-4E94-B279-E9FC18677C0F}" srcId="{98DC2E5E-799F-49DD-AB56-31121467FF0C}" destId="{7A062E0D-AEBE-40B7-B6EF-8E7C039FEA10}" srcOrd="1" destOrd="0" parTransId="{2A935171-1394-41A4-9B98-A519AE8C695C}" sibTransId="{396F55C6-7274-4917-8615-BCAA106CFA68}"/>
    <dgm:cxn modelId="{148996E1-F1FA-4D3E-9CA4-A4B852D5B167}" type="presParOf" srcId="{8D9869BC-D2FA-45EA-B3C4-65468089DF80}" destId="{98117BC6-B821-44E1-9E5C-6C5E7C21D6E0}" srcOrd="0" destOrd="0" presId="urn:microsoft.com/office/officeart/2005/8/layout/hList1"/>
    <dgm:cxn modelId="{E5B56DE9-9841-4059-BA89-2B16F1A623CD}" type="presParOf" srcId="{98117BC6-B821-44E1-9E5C-6C5E7C21D6E0}" destId="{932B64FF-6067-42D4-837E-C81F3C67E111}" srcOrd="0" destOrd="0" presId="urn:microsoft.com/office/officeart/2005/8/layout/hList1"/>
    <dgm:cxn modelId="{346AB6E5-EB31-44D6-970E-0301F4558BCF}" type="presParOf" srcId="{98117BC6-B821-44E1-9E5C-6C5E7C21D6E0}" destId="{B8EC1E8D-116A-477C-B697-0541DFD40DAF}" srcOrd="1" destOrd="0" presId="urn:microsoft.com/office/officeart/2005/8/layout/hList1"/>
    <dgm:cxn modelId="{B25A004D-EB12-457A-BDF1-9C5D3E582B26}" type="presParOf" srcId="{8D9869BC-D2FA-45EA-B3C4-65468089DF80}" destId="{A8E08654-1758-4C63-8368-A9462465F67B}" srcOrd="1" destOrd="0" presId="urn:microsoft.com/office/officeart/2005/8/layout/hList1"/>
    <dgm:cxn modelId="{CAAA3B89-9DFC-49E1-BD52-6B8C66D29868}" type="presParOf" srcId="{8D9869BC-D2FA-45EA-B3C4-65468089DF80}" destId="{1CDBCBDB-8B02-4000-B263-700F99FDE62E}" srcOrd="2" destOrd="0" presId="urn:microsoft.com/office/officeart/2005/8/layout/hList1"/>
    <dgm:cxn modelId="{EBFDDD5B-7381-424E-BD69-C856A1D67631}" type="presParOf" srcId="{1CDBCBDB-8B02-4000-B263-700F99FDE62E}" destId="{A051AE95-E1CE-417D-8AAC-EBC9DE914608}" srcOrd="0" destOrd="0" presId="urn:microsoft.com/office/officeart/2005/8/layout/hList1"/>
    <dgm:cxn modelId="{C090110C-A21B-413A-8E99-D85A6936779E}" type="presParOf" srcId="{1CDBCBDB-8B02-4000-B263-700F99FDE62E}" destId="{E18C63F4-D56C-4727-970A-1E5C4CB17EFF}" srcOrd="1" destOrd="0" presId="urn:microsoft.com/office/officeart/2005/8/layout/hList1"/>
    <dgm:cxn modelId="{B002F7A9-61A0-497A-B671-D3E08D2A5CC2}" type="presParOf" srcId="{8D9869BC-D2FA-45EA-B3C4-65468089DF80}" destId="{1FE9465A-5362-429C-8BD1-FBABF62ABC5E}" srcOrd="3" destOrd="0" presId="urn:microsoft.com/office/officeart/2005/8/layout/hList1"/>
    <dgm:cxn modelId="{DBDBF482-42E0-4DEB-8B78-75F8DC73F895}" type="presParOf" srcId="{8D9869BC-D2FA-45EA-B3C4-65468089DF80}" destId="{2E495D3D-AE24-435E-B63C-1E81DB43F41F}" srcOrd="4" destOrd="0" presId="urn:microsoft.com/office/officeart/2005/8/layout/hList1"/>
    <dgm:cxn modelId="{3B75F616-80E9-43E2-A748-28FDA684DAF9}" type="presParOf" srcId="{2E495D3D-AE24-435E-B63C-1E81DB43F41F}" destId="{4D30FBD5-29EE-4B12-B829-7CA01DF065E6}" srcOrd="0" destOrd="0" presId="urn:microsoft.com/office/officeart/2005/8/layout/hList1"/>
    <dgm:cxn modelId="{94696249-8F6C-47FF-8622-DFF9D6A37E17}" type="presParOf" srcId="{2E495D3D-AE24-435E-B63C-1E81DB43F41F}" destId="{4BE97F4E-1651-437D-9FAD-13268F7541E8}" srcOrd="1" destOrd="0" presId="urn:microsoft.com/office/officeart/2005/8/layout/hList1"/>
  </dgm:cxnLst>
  <dgm:bg/>
  <dgm:whole/>
</dgm:dataModel>
</file>

<file path=ppt/diagrams/data3.xml><?xml version="1.0" encoding="utf-8"?>
<dgm:dataModel xmlns:dgm="http://schemas.openxmlformats.org/drawingml/2006/diagram" xmlns:a="http://schemas.openxmlformats.org/drawingml/2006/main">
  <dgm:ptLst>
    <dgm:pt modelId="{FF47146A-3436-4D79-BFBA-9673723AA34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65D5F93-2089-4DD6-BA74-FAEF44F734EF}">
      <dgm:prSet phldrT="[Text]"/>
      <dgm:spPr/>
      <dgm:t>
        <a:bodyPr/>
        <a:lstStyle/>
        <a:p>
          <a:r>
            <a:rPr lang="en-US" dirty="0" err="1" smtClean="0"/>
            <a:t>Cutaneous</a:t>
          </a:r>
          <a:endParaRPr lang="en-US" dirty="0"/>
        </a:p>
      </dgm:t>
    </dgm:pt>
    <dgm:pt modelId="{03A19E82-9379-4514-9344-BC4B12B829A4}" type="parTrans" cxnId="{456A7420-465F-46BF-A566-4CF4EBE30B23}">
      <dgm:prSet/>
      <dgm:spPr/>
      <dgm:t>
        <a:bodyPr/>
        <a:lstStyle/>
        <a:p>
          <a:endParaRPr lang="en-US"/>
        </a:p>
      </dgm:t>
    </dgm:pt>
    <dgm:pt modelId="{3B34FE92-2866-4293-83D0-55268B3C8047}" type="sibTrans" cxnId="{456A7420-465F-46BF-A566-4CF4EBE30B23}">
      <dgm:prSet/>
      <dgm:spPr/>
      <dgm:t>
        <a:bodyPr/>
        <a:lstStyle/>
        <a:p>
          <a:endParaRPr lang="en-US"/>
        </a:p>
      </dgm:t>
    </dgm:pt>
    <dgm:pt modelId="{D90B398E-A928-41E4-8040-5FDE62AAF4EC}">
      <dgm:prSet phldrT="[Text]"/>
      <dgm:spPr/>
      <dgm:t>
        <a:bodyPr/>
        <a:lstStyle/>
        <a:p>
          <a:r>
            <a:rPr lang="en-US" dirty="0" smtClean="0"/>
            <a:t>Facial </a:t>
          </a:r>
          <a:r>
            <a:rPr lang="en-US" dirty="0" err="1" smtClean="0"/>
            <a:t>angiomas</a:t>
          </a:r>
          <a:endParaRPr lang="en-US" dirty="0"/>
        </a:p>
      </dgm:t>
    </dgm:pt>
    <dgm:pt modelId="{C3426E1E-4CBA-4564-8A98-41FC183353E6}" type="parTrans" cxnId="{9B99B1EE-AC5C-43A2-8300-2846DA7D5609}">
      <dgm:prSet/>
      <dgm:spPr/>
      <dgm:t>
        <a:bodyPr/>
        <a:lstStyle/>
        <a:p>
          <a:endParaRPr lang="en-US"/>
        </a:p>
      </dgm:t>
    </dgm:pt>
    <dgm:pt modelId="{E7ABBE7E-B376-450A-AF30-FE649DDA0594}" type="sibTrans" cxnId="{9B99B1EE-AC5C-43A2-8300-2846DA7D5609}">
      <dgm:prSet/>
      <dgm:spPr/>
      <dgm:t>
        <a:bodyPr/>
        <a:lstStyle/>
        <a:p>
          <a:endParaRPr lang="en-US"/>
        </a:p>
      </dgm:t>
    </dgm:pt>
    <dgm:pt modelId="{771C3155-F25B-4EB2-9301-E23CE1FA7689}">
      <dgm:prSet phldrT="[Text]"/>
      <dgm:spPr/>
      <dgm:t>
        <a:bodyPr/>
        <a:lstStyle/>
        <a:p>
          <a:r>
            <a:rPr lang="en-US" dirty="0" smtClean="0"/>
            <a:t>Ocular</a:t>
          </a:r>
          <a:endParaRPr lang="en-US" dirty="0"/>
        </a:p>
      </dgm:t>
    </dgm:pt>
    <dgm:pt modelId="{9EF66C1C-3A53-4614-8E68-3A33E5E1DCDB}" type="parTrans" cxnId="{5838F951-CB93-4D87-A1C4-90036D3BEC6B}">
      <dgm:prSet/>
      <dgm:spPr/>
      <dgm:t>
        <a:bodyPr/>
        <a:lstStyle/>
        <a:p>
          <a:endParaRPr lang="en-US"/>
        </a:p>
      </dgm:t>
    </dgm:pt>
    <dgm:pt modelId="{DD9CF797-5E25-4720-99BF-0BB734B17A6C}" type="sibTrans" cxnId="{5838F951-CB93-4D87-A1C4-90036D3BEC6B}">
      <dgm:prSet/>
      <dgm:spPr/>
      <dgm:t>
        <a:bodyPr/>
        <a:lstStyle/>
        <a:p>
          <a:endParaRPr lang="en-US"/>
        </a:p>
      </dgm:t>
    </dgm:pt>
    <dgm:pt modelId="{4D428450-42CB-439E-964B-86F847FDFFCB}">
      <dgm:prSet phldrT="[Text]"/>
      <dgm:spPr/>
      <dgm:t>
        <a:bodyPr/>
        <a:lstStyle/>
        <a:p>
          <a:r>
            <a:rPr lang="en-US" dirty="0" smtClean="0"/>
            <a:t>Glaucoma </a:t>
          </a:r>
          <a:endParaRPr lang="en-US" dirty="0"/>
        </a:p>
      </dgm:t>
    </dgm:pt>
    <dgm:pt modelId="{F55CD60D-E1CA-4E3F-AF7A-FFEDB3FB4C65}" type="parTrans" cxnId="{B0DF67C5-FB54-46CB-B5CF-CCF411C57027}">
      <dgm:prSet/>
      <dgm:spPr/>
      <dgm:t>
        <a:bodyPr/>
        <a:lstStyle/>
        <a:p>
          <a:endParaRPr lang="en-US"/>
        </a:p>
      </dgm:t>
    </dgm:pt>
    <dgm:pt modelId="{2231AE6F-DFD3-4B69-81D8-49D7FC2AFC3B}" type="sibTrans" cxnId="{B0DF67C5-FB54-46CB-B5CF-CCF411C57027}">
      <dgm:prSet/>
      <dgm:spPr/>
      <dgm:t>
        <a:bodyPr/>
        <a:lstStyle/>
        <a:p>
          <a:endParaRPr lang="en-US"/>
        </a:p>
      </dgm:t>
    </dgm:pt>
    <dgm:pt modelId="{8BD0416D-6404-4081-B586-887F66740745}">
      <dgm:prSet phldrT="[Text]"/>
      <dgm:spPr/>
      <dgm:t>
        <a:bodyPr/>
        <a:lstStyle/>
        <a:p>
          <a:r>
            <a:rPr lang="en-US" dirty="0" smtClean="0"/>
            <a:t>Neurologic</a:t>
          </a:r>
          <a:endParaRPr lang="en-US" dirty="0"/>
        </a:p>
      </dgm:t>
    </dgm:pt>
    <dgm:pt modelId="{569F69CF-1C17-4950-B74F-0E98B44239A4}" type="parTrans" cxnId="{90935C2A-5669-4A5B-99EB-2169E1583A24}">
      <dgm:prSet/>
      <dgm:spPr/>
      <dgm:t>
        <a:bodyPr/>
        <a:lstStyle/>
        <a:p>
          <a:endParaRPr lang="en-US"/>
        </a:p>
      </dgm:t>
    </dgm:pt>
    <dgm:pt modelId="{67214851-5678-47E8-A65D-296D784C556F}" type="sibTrans" cxnId="{90935C2A-5669-4A5B-99EB-2169E1583A24}">
      <dgm:prSet/>
      <dgm:spPr/>
      <dgm:t>
        <a:bodyPr/>
        <a:lstStyle/>
        <a:p>
          <a:endParaRPr lang="en-US"/>
        </a:p>
      </dgm:t>
    </dgm:pt>
    <dgm:pt modelId="{F841EB76-CFD7-4275-9636-6526C5359D62}">
      <dgm:prSet phldrT="[Text]"/>
      <dgm:spPr/>
      <dgm:t>
        <a:bodyPr/>
        <a:lstStyle/>
        <a:p>
          <a:r>
            <a:rPr lang="en-US" dirty="0" err="1" smtClean="0"/>
            <a:t>Meningeal</a:t>
          </a:r>
          <a:r>
            <a:rPr lang="en-US" dirty="0" smtClean="0"/>
            <a:t> </a:t>
          </a:r>
          <a:r>
            <a:rPr lang="en-US" dirty="0" err="1" smtClean="0"/>
            <a:t>Angiomas</a:t>
          </a:r>
          <a:endParaRPr lang="en-US" dirty="0"/>
        </a:p>
      </dgm:t>
    </dgm:pt>
    <dgm:pt modelId="{E8172E59-CD59-4FBC-A562-4163C6AD4D82}" type="parTrans" cxnId="{DB117637-9DAB-4F68-A7EA-FF36B8D422EA}">
      <dgm:prSet/>
      <dgm:spPr/>
      <dgm:t>
        <a:bodyPr/>
        <a:lstStyle/>
        <a:p>
          <a:endParaRPr lang="en-US"/>
        </a:p>
      </dgm:t>
    </dgm:pt>
    <dgm:pt modelId="{CF2AF914-1018-4938-974D-85D944F6B556}" type="sibTrans" cxnId="{DB117637-9DAB-4F68-A7EA-FF36B8D422EA}">
      <dgm:prSet/>
      <dgm:spPr/>
      <dgm:t>
        <a:bodyPr/>
        <a:lstStyle/>
        <a:p>
          <a:endParaRPr lang="en-US"/>
        </a:p>
      </dgm:t>
    </dgm:pt>
    <dgm:pt modelId="{F7347574-2A50-4668-B782-EA12356C5048}">
      <dgm:prSet phldrT="[Text]"/>
      <dgm:spPr/>
      <dgm:t>
        <a:bodyPr/>
        <a:lstStyle/>
        <a:p>
          <a:r>
            <a:rPr lang="en-US" dirty="0" smtClean="0"/>
            <a:t>Seizures</a:t>
          </a:r>
          <a:endParaRPr lang="en-US" dirty="0"/>
        </a:p>
      </dgm:t>
    </dgm:pt>
    <dgm:pt modelId="{9FC8C07D-0A65-421D-A777-E128716877F1}" type="parTrans" cxnId="{7D86A0CE-DA86-46E2-ADF3-4CB1D91B00A5}">
      <dgm:prSet/>
      <dgm:spPr/>
      <dgm:t>
        <a:bodyPr/>
        <a:lstStyle/>
        <a:p>
          <a:endParaRPr lang="en-US"/>
        </a:p>
      </dgm:t>
    </dgm:pt>
    <dgm:pt modelId="{F01E0A4A-362C-42FF-859C-EAF62F0FD321}" type="sibTrans" cxnId="{7D86A0CE-DA86-46E2-ADF3-4CB1D91B00A5}">
      <dgm:prSet/>
      <dgm:spPr/>
      <dgm:t>
        <a:bodyPr/>
        <a:lstStyle/>
        <a:p>
          <a:endParaRPr lang="en-US"/>
        </a:p>
      </dgm:t>
    </dgm:pt>
    <dgm:pt modelId="{93166D35-905E-40BD-A6D9-908952277A52}">
      <dgm:prSet phldrT="[Text]"/>
      <dgm:spPr/>
      <dgm:t>
        <a:bodyPr/>
        <a:lstStyle/>
        <a:p>
          <a:r>
            <a:rPr lang="en-US" dirty="0" smtClean="0"/>
            <a:t>Port wine stain</a:t>
          </a:r>
          <a:endParaRPr lang="en-US" dirty="0"/>
        </a:p>
      </dgm:t>
    </dgm:pt>
    <dgm:pt modelId="{ABA990D1-793C-4FEA-BF68-9AE57C92D66D}" type="parTrans" cxnId="{04BEF38E-889F-40DD-AC34-097696491B7C}">
      <dgm:prSet/>
      <dgm:spPr/>
      <dgm:t>
        <a:bodyPr/>
        <a:lstStyle/>
        <a:p>
          <a:endParaRPr lang="en-US"/>
        </a:p>
      </dgm:t>
    </dgm:pt>
    <dgm:pt modelId="{353B3F22-D088-46AE-BD73-7CDDEF7F6745}" type="sibTrans" cxnId="{04BEF38E-889F-40DD-AC34-097696491B7C}">
      <dgm:prSet/>
      <dgm:spPr/>
      <dgm:t>
        <a:bodyPr/>
        <a:lstStyle/>
        <a:p>
          <a:endParaRPr lang="en-US"/>
        </a:p>
      </dgm:t>
    </dgm:pt>
    <dgm:pt modelId="{CE2E6383-DF8E-4DF2-880B-278A05010FC0}">
      <dgm:prSet phldrT="[Text]"/>
      <dgm:spPr/>
      <dgm:t>
        <a:bodyPr/>
        <a:lstStyle/>
        <a:p>
          <a:r>
            <a:rPr lang="en-US" dirty="0" smtClean="0"/>
            <a:t>Iris </a:t>
          </a:r>
          <a:r>
            <a:rPr lang="en-US" dirty="0" err="1" smtClean="0"/>
            <a:t>hamartoma</a:t>
          </a:r>
          <a:endParaRPr lang="en-US" dirty="0"/>
        </a:p>
      </dgm:t>
    </dgm:pt>
    <dgm:pt modelId="{05EB80DD-39FF-4D18-89CB-D92A15F3BFBF}" type="parTrans" cxnId="{7E18D3FD-45B8-4C1A-9AE8-3FF47AE26D7F}">
      <dgm:prSet/>
      <dgm:spPr/>
      <dgm:t>
        <a:bodyPr/>
        <a:lstStyle/>
        <a:p>
          <a:endParaRPr lang="en-US"/>
        </a:p>
      </dgm:t>
    </dgm:pt>
    <dgm:pt modelId="{806C6503-5DDD-49ED-A13C-C4ED69E5E04F}" type="sibTrans" cxnId="{7E18D3FD-45B8-4C1A-9AE8-3FF47AE26D7F}">
      <dgm:prSet/>
      <dgm:spPr/>
      <dgm:t>
        <a:bodyPr/>
        <a:lstStyle/>
        <a:p>
          <a:endParaRPr lang="en-US"/>
        </a:p>
      </dgm:t>
    </dgm:pt>
    <dgm:pt modelId="{C166FF89-D08F-4449-BF9D-FC7CB3BF8F13}">
      <dgm:prSet phldrT="[Text]"/>
      <dgm:spPr/>
      <dgm:t>
        <a:bodyPr/>
        <a:lstStyle/>
        <a:p>
          <a:r>
            <a:rPr lang="en-US" dirty="0" smtClean="0"/>
            <a:t>Choroid </a:t>
          </a:r>
          <a:r>
            <a:rPr lang="en-US" dirty="0" err="1" smtClean="0"/>
            <a:t>angioma</a:t>
          </a:r>
          <a:endParaRPr lang="en-US" dirty="0"/>
        </a:p>
      </dgm:t>
    </dgm:pt>
    <dgm:pt modelId="{081075C3-A4BA-48DA-87A6-BD496136DF00}" type="parTrans" cxnId="{74B2F323-5119-4DD6-BBA5-EE3D814474FB}">
      <dgm:prSet/>
      <dgm:spPr/>
      <dgm:t>
        <a:bodyPr/>
        <a:lstStyle/>
        <a:p>
          <a:endParaRPr lang="en-US"/>
        </a:p>
      </dgm:t>
    </dgm:pt>
    <dgm:pt modelId="{F03855C7-2818-49F3-B12F-E4F84D6D760B}" type="sibTrans" cxnId="{74B2F323-5119-4DD6-BBA5-EE3D814474FB}">
      <dgm:prSet/>
      <dgm:spPr/>
      <dgm:t>
        <a:bodyPr/>
        <a:lstStyle/>
        <a:p>
          <a:endParaRPr lang="en-US"/>
        </a:p>
      </dgm:t>
    </dgm:pt>
    <dgm:pt modelId="{F956C1CF-748A-4BC1-87A7-E858A0B32175}">
      <dgm:prSet phldrT="[Text]"/>
      <dgm:spPr/>
      <dgm:t>
        <a:bodyPr/>
        <a:lstStyle/>
        <a:p>
          <a:r>
            <a:rPr lang="en-US" dirty="0" smtClean="0"/>
            <a:t>Mental retardation</a:t>
          </a:r>
          <a:endParaRPr lang="en-US" dirty="0"/>
        </a:p>
      </dgm:t>
    </dgm:pt>
    <dgm:pt modelId="{CCD82568-A4EC-4A96-96EE-CEB8131B8B9E}" type="parTrans" cxnId="{1ED4D3DC-E531-4002-833E-78D620211C6C}">
      <dgm:prSet/>
      <dgm:spPr/>
      <dgm:t>
        <a:bodyPr/>
        <a:lstStyle/>
        <a:p>
          <a:endParaRPr lang="en-US"/>
        </a:p>
      </dgm:t>
    </dgm:pt>
    <dgm:pt modelId="{4BB9A088-23AB-4269-A260-290BB1A8EA06}" type="sibTrans" cxnId="{1ED4D3DC-E531-4002-833E-78D620211C6C}">
      <dgm:prSet/>
      <dgm:spPr/>
      <dgm:t>
        <a:bodyPr/>
        <a:lstStyle/>
        <a:p>
          <a:endParaRPr lang="en-US"/>
        </a:p>
      </dgm:t>
    </dgm:pt>
    <dgm:pt modelId="{7A85B09C-D660-43AB-8EC4-34CE9BC7BFE8}">
      <dgm:prSet phldrT="[Text]"/>
      <dgm:spPr/>
      <dgm:t>
        <a:bodyPr/>
        <a:lstStyle/>
        <a:p>
          <a:r>
            <a:rPr lang="en-US" dirty="0" smtClean="0"/>
            <a:t>Homonymous visual field defects</a:t>
          </a:r>
          <a:endParaRPr lang="en-US" dirty="0"/>
        </a:p>
      </dgm:t>
    </dgm:pt>
    <dgm:pt modelId="{E97FB765-52FC-4993-AA01-C9CB6BE460B7}" type="parTrans" cxnId="{59BB1F95-F453-4FA1-B782-D1C68313EB22}">
      <dgm:prSet/>
      <dgm:spPr/>
      <dgm:t>
        <a:bodyPr/>
        <a:lstStyle/>
        <a:p>
          <a:endParaRPr lang="en-US"/>
        </a:p>
      </dgm:t>
    </dgm:pt>
    <dgm:pt modelId="{64379444-4407-4FDB-ABA8-EC20A83D2F12}" type="sibTrans" cxnId="{59BB1F95-F453-4FA1-B782-D1C68313EB22}">
      <dgm:prSet/>
      <dgm:spPr/>
      <dgm:t>
        <a:bodyPr/>
        <a:lstStyle/>
        <a:p>
          <a:endParaRPr lang="en-US"/>
        </a:p>
      </dgm:t>
    </dgm:pt>
    <dgm:pt modelId="{47DB0513-32E6-48E5-9A44-1F9E0C58702D}" type="pres">
      <dgm:prSet presAssocID="{FF47146A-3436-4D79-BFBA-9673723AA344}" presName="Name0" presStyleCnt="0">
        <dgm:presLayoutVars>
          <dgm:dir/>
          <dgm:animLvl val="lvl"/>
          <dgm:resizeHandles val="exact"/>
        </dgm:presLayoutVars>
      </dgm:prSet>
      <dgm:spPr/>
      <dgm:t>
        <a:bodyPr/>
        <a:lstStyle/>
        <a:p>
          <a:endParaRPr lang="en-US"/>
        </a:p>
      </dgm:t>
    </dgm:pt>
    <dgm:pt modelId="{EAD313CE-F265-48CA-9AEF-11DD03798F4E}" type="pres">
      <dgm:prSet presAssocID="{265D5F93-2089-4DD6-BA74-FAEF44F734EF}" presName="composite" presStyleCnt="0"/>
      <dgm:spPr/>
    </dgm:pt>
    <dgm:pt modelId="{A0E3C2CC-726F-4681-888E-DFE06EB3F7E7}" type="pres">
      <dgm:prSet presAssocID="{265D5F93-2089-4DD6-BA74-FAEF44F734EF}" presName="parTx" presStyleLbl="alignNode1" presStyleIdx="0" presStyleCnt="3">
        <dgm:presLayoutVars>
          <dgm:chMax val="0"/>
          <dgm:chPref val="0"/>
          <dgm:bulletEnabled val="1"/>
        </dgm:presLayoutVars>
      </dgm:prSet>
      <dgm:spPr/>
      <dgm:t>
        <a:bodyPr/>
        <a:lstStyle/>
        <a:p>
          <a:endParaRPr lang="en-US"/>
        </a:p>
      </dgm:t>
    </dgm:pt>
    <dgm:pt modelId="{3FE00661-F357-4F1B-832F-F0934666CA07}" type="pres">
      <dgm:prSet presAssocID="{265D5F93-2089-4DD6-BA74-FAEF44F734EF}" presName="desTx" presStyleLbl="alignAccFollowNode1" presStyleIdx="0" presStyleCnt="3">
        <dgm:presLayoutVars>
          <dgm:bulletEnabled val="1"/>
        </dgm:presLayoutVars>
      </dgm:prSet>
      <dgm:spPr/>
      <dgm:t>
        <a:bodyPr/>
        <a:lstStyle/>
        <a:p>
          <a:endParaRPr lang="en-US"/>
        </a:p>
      </dgm:t>
    </dgm:pt>
    <dgm:pt modelId="{6EF3ACA2-3FEB-4843-B960-6F5AC7B4AF8A}" type="pres">
      <dgm:prSet presAssocID="{3B34FE92-2866-4293-83D0-55268B3C8047}" presName="space" presStyleCnt="0"/>
      <dgm:spPr/>
    </dgm:pt>
    <dgm:pt modelId="{35FAF2C6-F452-479E-9A5B-D3CFB8C33245}" type="pres">
      <dgm:prSet presAssocID="{771C3155-F25B-4EB2-9301-E23CE1FA7689}" presName="composite" presStyleCnt="0"/>
      <dgm:spPr/>
    </dgm:pt>
    <dgm:pt modelId="{6C763363-F331-46D8-96F2-3CD9F671ADDA}" type="pres">
      <dgm:prSet presAssocID="{771C3155-F25B-4EB2-9301-E23CE1FA7689}" presName="parTx" presStyleLbl="alignNode1" presStyleIdx="1" presStyleCnt="3">
        <dgm:presLayoutVars>
          <dgm:chMax val="0"/>
          <dgm:chPref val="0"/>
          <dgm:bulletEnabled val="1"/>
        </dgm:presLayoutVars>
      </dgm:prSet>
      <dgm:spPr/>
      <dgm:t>
        <a:bodyPr/>
        <a:lstStyle/>
        <a:p>
          <a:endParaRPr lang="en-US"/>
        </a:p>
      </dgm:t>
    </dgm:pt>
    <dgm:pt modelId="{E624EB9A-870F-4A85-9267-DDEB83B2FE0F}" type="pres">
      <dgm:prSet presAssocID="{771C3155-F25B-4EB2-9301-E23CE1FA7689}" presName="desTx" presStyleLbl="alignAccFollowNode1" presStyleIdx="1" presStyleCnt="3">
        <dgm:presLayoutVars>
          <dgm:bulletEnabled val="1"/>
        </dgm:presLayoutVars>
      </dgm:prSet>
      <dgm:spPr/>
      <dgm:t>
        <a:bodyPr/>
        <a:lstStyle/>
        <a:p>
          <a:endParaRPr lang="en-US"/>
        </a:p>
      </dgm:t>
    </dgm:pt>
    <dgm:pt modelId="{80A886E8-EEBF-4A88-9F8D-F6B0E484A16D}" type="pres">
      <dgm:prSet presAssocID="{DD9CF797-5E25-4720-99BF-0BB734B17A6C}" presName="space" presStyleCnt="0"/>
      <dgm:spPr/>
    </dgm:pt>
    <dgm:pt modelId="{BE762275-5027-41EA-B167-3D3C3323631F}" type="pres">
      <dgm:prSet presAssocID="{8BD0416D-6404-4081-B586-887F66740745}" presName="composite" presStyleCnt="0"/>
      <dgm:spPr/>
    </dgm:pt>
    <dgm:pt modelId="{68D912E1-D7E3-4EAB-A16F-AC9FCCE5D8D6}" type="pres">
      <dgm:prSet presAssocID="{8BD0416D-6404-4081-B586-887F66740745}" presName="parTx" presStyleLbl="alignNode1" presStyleIdx="2" presStyleCnt="3">
        <dgm:presLayoutVars>
          <dgm:chMax val="0"/>
          <dgm:chPref val="0"/>
          <dgm:bulletEnabled val="1"/>
        </dgm:presLayoutVars>
      </dgm:prSet>
      <dgm:spPr/>
      <dgm:t>
        <a:bodyPr/>
        <a:lstStyle/>
        <a:p>
          <a:endParaRPr lang="en-US"/>
        </a:p>
      </dgm:t>
    </dgm:pt>
    <dgm:pt modelId="{F61EFD6E-D8EB-461C-A7BB-C4AB7784DFBC}" type="pres">
      <dgm:prSet presAssocID="{8BD0416D-6404-4081-B586-887F66740745}" presName="desTx" presStyleLbl="alignAccFollowNode1" presStyleIdx="2" presStyleCnt="3">
        <dgm:presLayoutVars>
          <dgm:bulletEnabled val="1"/>
        </dgm:presLayoutVars>
      </dgm:prSet>
      <dgm:spPr/>
      <dgm:t>
        <a:bodyPr/>
        <a:lstStyle/>
        <a:p>
          <a:endParaRPr lang="en-US"/>
        </a:p>
      </dgm:t>
    </dgm:pt>
  </dgm:ptLst>
  <dgm:cxnLst>
    <dgm:cxn modelId="{59BB1F95-F453-4FA1-B782-D1C68313EB22}" srcId="{8BD0416D-6404-4081-B586-887F66740745}" destId="{7A85B09C-D660-43AB-8EC4-34CE9BC7BFE8}" srcOrd="3" destOrd="0" parTransId="{E97FB765-52FC-4993-AA01-C9CB6BE460B7}" sibTransId="{64379444-4407-4FDB-ABA8-EC20A83D2F12}"/>
    <dgm:cxn modelId="{95D198A6-5F7C-4939-899E-1872368DA782}" type="presOf" srcId="{771C3155-F25B-4EB2-9301-E23CE1FA7689}" destId="{6C763363-F331-46D8-96F2-3CD9F671ADDA}" srcOrd="0" destOrd="0" presId="urn:microsoft.com/office/officeart/2005/8/layout/hList1"/>
    <dgm:cxn modelId="{B297017C-BEAC-412E-90D8-EA11DE4D653C}" type="presOf" srcId="{8BD0416D-6404-4081-B586-887F66740745}" destId="{68D912E1-D7E3-4EAB-A16F-AC9FCCE5D8D6}" srcOrd="0" destOrd="0" presId="urn:microsoft.com/office/officeart/2005/8/layout/hList1"/>
    <dgm:cxn modelId="{DB117637-9DAB-4F68-A7EA-FF36B8D422EA}" srcId="{8BD0416D-6404-4081-B586-887F66740745}" destId="{F841EB76-CFD7-4275-9636-6526C5359D62}" srcOrd="0" destOrd="0" parTransId="{E8172E59-CD59-4FBC-A562-4163C6AD4D82}" sibTransId="{CF2AF914-1018-4938-974D-85D944F6B556}"/>
    <dgm:cxn modelId="{8901DE03-63F6-4201-8D96-3D4E17344230}" type="presOf" srcId="{FF47146A-3436-4D79-BFBA-9673723AA344}" destId="{47DB0513-32E6-48E5-9A44-1F9E0C58702D}" srcOrd="0" destOrd="0" presId="urn:microsoft.com/office/officeart/2005/8/layout/hList1"/>
    <dgm:cxn modelId="{A5E59C09-406E-49D4-BD86-1C8026B9762E}" type="presOf" srcId="{F956C1CF-748A-4BC1-87A7-E858A0B32175}" destId="{F61EFD6E-D8EB-461C-A7BB-C4AB7784DFBC}" srcOrd="0" destOrd="2" presId="urn:microsoft.com/office/officeart/2005/8/layout/hList1"/>
    <dgm:cxn modelId="{90935C2A-5669-4A5B-99EB-2169E1583A24}" srcId="{FF47146A-3436-4D79-BFBA-9673723AA344}" destId="{8BD0416D-6404-4081-B586-887F66740745}" srcOrd="2" destOrd="0" parTransId="{569F69CF-1C17-4950-B74F-0E98B44239A4}" sibTransId="{67214851-5678-47E8-A65D-296D784C556F}"/>
    <dgm:cxn modelId="{5F506162-9A89-41D5-AA97-046C085368B6}" type="presOf" srcId="{CE2E6383-DF8E-4DF2-880B-278A05010FC0}" destId="{E624EB9A-870F-4A85-9267-DDEB83B2FE0F}" srcOrd="0" destOrd="1" presId="urn:microsoft.com/office/officeart/2005/8/layout/hList1"/>
    <dgm:cxn modelId="{7E18D3FD-45B8-4C1A-9AE8-3FF47AE26D7F}" srcId="{771C3155-F25B-4EB2-9301-E23CE1FA7689}" destId="{CE2E6383-DF8E-4DF2-880B-278A05010FC0}" srcOrd="1" destOrd="0" parTransId="{05EB80DD-39FF-4D18-89CB-D92A15F3BFBF}" sibTransId="{806C6503-5DDD-49ED-A13C-C4ED69E5E04F}"/>
    <dgm:cxn modelId="{A9B8BE35-B728-41AB-80A0-EE6399894456}" type="presOf" srcId="{C166FF89-D08F-4449-BF9D-FC7CB3BF8F13}" destId="{E624EB9A-870F-4A85-9267-DDEB83B2FE0F}" srcOrd="0" destOrd="2" presId="urn:microsoft.com/office/officeart/2005/8/layout/hList1"/>
    <dgm:cxn modelId="{B0DF67C5-FB54-46CB-B5CF-CCF411C57027}" srcId="{771C3155-F25B-4EB2-9301-E23CE1FA7689}" destId="{4D428450-42CB-439E-964B-86F847FDFFCB}" srcOrd="0" destOrd="0" parTransId="{F55CD60D-E1CA-4E3F-AF7A-FFEDB3FB4C65}" sibTransId="{2231AE6F-DFD3-4B69-81D8-49D7FC2AFC3B}"/>
    <dgm:cxn modelId="{456A7420-465F-46BF-A566-4CF4EBE30B23}" srcId="{FF47146A-3436-4D79-BFBA-9673723AA344}" destId="{265D5F93-2089-4DD6-BA74-FAEF44F734EF}" srcOrd="0" destOrd="0" parTransId="{03A19E82-9379-4514-9344-BC4B12B829A4}" sibTransId="{3B34FE92-2866-4293-83D0-55268B3C8047}"/>
    <dgm:cxn modelId="{C5E1AB30-A8EF-491C-970F-A2A53589AEA4}" type="presOf" srcId="{F7347574-2A50-4668-B782-EA12356C5048}" destId="{F61EFD6E-D8EB-461C-A7BB-C4AB7784DFBC}" srcOrd="0" destOrd="1" presId="urn:microsoft.com/office/officeart/2005/8/layout/hList1"/>
    <dgm:cxn modelId="{74B2F323-5119-4DD6-BBA5-EE3D814474FB}" srcId="{771C3155-F25B-4EB2-9301-E23CE1FA7689}" destId="{C166FF89-D08F-4449-BF9D-FC7CB3BF8F13}" srcOrd="2" destOrd="0" parTransId="{081075C3-A4BA-48DA-87A6-BD496136DF00}" sibTransId="{F03855C7-2818-49F3-B12F-E4F84D6D760B}"/>
    <dgm:cxn modelId="{585E476D-8EBE-42D7-928B-ACBD9B9340A4}" type="presOf" srcId="{265D5F93-2089-4DD6-BA74-FAEF44F734EF}" destId="{A0E3C2CC-726F-4681-888E-DFE06EB3F7E7}" srcOrd="0" destOrd="0" presId="urn:microsoft.com/office/officeart/2005/8/layout/hList1"/>
    <dgm:cxn modelId="{1ED4D3DC-E531-4002-833E-78D620211C6C}" srcId="{8BD0416D-6404-4081-B586-887F66740745}" destId="{F956C1CF-748A-4BC1-87A7-E858A0B32175}" srcOrd="2" destOrd="0" parTransId="{CCD82568-A4EC-4A96-96EE-CEB8131B8B9E}" sibTransId="{4BB9A088-23AB-4269-A260-290BB1A8EA06}"/>
    <dgm:cxn modelId="{5838F951-CB93-4D87-A1C4-90036D3BEC6B}" srcId="{FF47146A-3436-4D79-BFBA-9673723AA344}" destId="{771C3155-F25B-4EB2-9301-E23CE1FA7689}" srcOrd="1" destOrd="0" parTransId="{9EF66C1C-3A53-4614-8E68-3A33E5E1DCDB}" sibTransId="{DD9CF797-5E25-4720-99BF-0BB734B17A6C}"/>
    <dgm:cxn modelId="{2D6FE60A-BE9C-4AA3-8819-F877BBC55095}" type="presOf" srcId="{93166D35-905E-40BD-A6D9-908952277A52}" destId="{3FE00661-F357-4F1B-832F-F0934666CA07}" srcOrd="0" destOrd="1" presId="urn:microsoft.com/office/officeart/2005/8/layout/hList1"/>
    <dgm:cxn modelId="{9B99B1EE-AC5C-43A2-8300-2846DA7D5609}" srcId="{265D5F93-2089-4DD6-BA74-FAEF44F734EF}" destId="{D90B398E-A928-41E4-8040-5FDE62AAF4EC}" srcOrd="0" destOrd="0" parTransId="{C3426E1E-4CBA-4564-8A98-41FC183353E6}" sibTransId="{E7ABBE7E-B376-450A-AF30-FE649DDA0594}"/>
    <dgm:cxn modelId="{615441CF-50F3-46AC-AA34-F2355A67F5C7}" type="presOf" srcId="{7A85B09C-D660-43AB-8EC4-34CE9BC7BFE8}" destId="{F61EFD6E-D8EB-461C-A7BB-C4AB7784DFBC}" srcOrd="0" destOrd="3" presId="urn:microsoft.com/office/officeart/2005/8/layout/hList1"/>
    <dgm:cxn modelId="{7D86A0CE-DA86-46E2-ADF3-4CB1D91B00A5}" srcId="{8BD0416D-6404-4081-B586-887F66740745}" destId="{F7347574-2A50-4668-B782-EA12356C5048}" srcOrd="1" destOrd="0" parTransId="{9FC8C07D-0A65-421D-A777-E128716877F1}" sibTransId="{F01E0A4A-362C-42FF-859C-EAF62F0FD321}"/>
    <dgm:cxn modelId="{F88DFD86-A5D3-482B-B366-C9306AA80577}" type="presOf" srcId="{F841EB76-CFD7-4275-9636-6526C5359D62}" destId="{F61EFD6E-D8EB-461C-A7BB-C4AB7784DFBC}" srcOrd="0" destOrd="0" presId="urn:microsoft.com/office/officeart/2005/8/layout/hList1"/>
    <dgm:cxn modelId="{04BEF38E-889F-40DD-AC34-097696491B7C}" srcId="{265D5F93-2089-4DD6-BA74-FAEF44F734EF}" destId="{93166D35-905E-40BD-A6D9-908952277A52}" srcOrd="1" destOrd="0" parTransId="{ABA990D1-793C-4FEA-BF68-9AE57C92D66D}" sibTransId="{353B3F22-D088-46AE-BD73-7CDDEF7F6745}"/>
    <dgm:cxn modelId="{9601C9F0-DEB6-4BD5-94BF-7B58D73491B6}" type="presOf" srcId="{D90B398E-A928-41E4-8040-5FDE62AAF4EC}" destId="{3FE00661-F357-4F1B-832F-F0934666CA07}" srcOrd="0" destOrd="0" presId="urn:microsoft.com/office/officeart/2005/8/layout/hList1"/>
    <dgm:cxn modelId="{DA6F73A5-20CC-473E-A575-A85F10E4565E}" type="presOf" srcId="{4D428450-42CB-439E-964B-86F847FDFFCB}" destId="{E624EB9A-870F-4A85-9267-DDEB83B2FE0F}" srcOrd="0" destOrd="0" presId="urn:microsoft.com/office/officeart/2005/8/layout/hList1"/>
    <dgm:cxn modelId="{D550A8C2-D9BE-486E-978C-BEB4BCDF0A8A}" type="presParOf" srcId="{47DB0513-32E6-48E5-9A44-1F9E0C58702D}" destId="{EAD313CE-F265-48CA-9AEF-11DD03798F4E}" srcOrd="0" destOrd="0" presId="urn:microsoft.com/office/officeart/2005/8/layout/hList1"/>
    <dgm:cxn modelId="{EECAFBFA-D449-4ACC-9964-C9D7582A37CB}" type="presParOf" srcId="{EAD313CE-F265-48CA-9AEF-11DD03798F4E}" destId="{A0E3C2CC-726F-4681-888E-DFE06EB3F7E7}" srcOrd="0" destOrd="0" presId="urn:microsoft.com/office/officeart/2005/8/layout/hList1"/>
    <dgm:cxn modelId="{15F2D5AA-1E03-43A3-9BC4-3AF9131AD3A9}" type="presParOf" srcId="{EAD313CE-F265-48CA-9AEF-11DD03798F4E}" destId="{3FE00661-F357-4F1B-832F-F0934666CA07}" srcOrd="1" destOrd="0" presId="urn:microsoft.com/office/officeart/2005/8/layout/hList1"/>
    <dgm:cxn modelId="{46EA3EB7-FF20-4B9C-A926-5A6BC56DFD22}" type="presParOf" srcId="{47DB0513-32E6-48E5-9A44-1F9E0C58702D}" destId="{6EF3ACA2-3FEB-4843-B960-6F5AC7B4AF8A}" srcOrd="1" destOrd="0" presId="urn:microsoft.com/office/officeart/2005/8/layout/hList1"/>
    <dgm:cxn modelId="{8FFE9435-2860-4319-85C0-619E241CAFAF}" type="presParOf" srcId="{47DB0513-32E6-48E5-9A44-1F9E0C58702D}" destId="{35FAF2C6-F452-479E-9A5B-D3CFB8C33245}" srcOrd="2" destOrd="0" presId="urn:microsoft.com/office/officeart/2005/8/layout/hList1"/>
    <dgm:cxn modelId="{5A2B7F3C-71BA-444F-B3F6-C34EBC45E445}" type="presParOf" srcId="{35FAF2C6-F452-479E-9A5B-D3CFB8C33245}" destId="{6C763363-F331-46D8-96F2-3CD9F671ADDA}" srcOrd="0" destOrd="0" presId="urn:microsoft.com/office/officeart/2005/8/layout/hList1"/>
    <dgm:cxn modelId="{D855C3E6-10D8-460D-904E-7D96CDE47CF4}" type="presParOf" srcId="{35FAF2C6-F452-479E-9A5B-D3CFB8C33245}" destId="{E624EB9A-870F-4A85-9267-DDEB83B2FE0F}" srcOrd="1" destOrd="0" presId="urn:microsoft.com/office/officeart/2005/8/layout/hList1"/>
    <dgm:cxn modelId="{9CFB2561-5874-4524-83AA-FF5ECBD2A672}" type="presParOf" srcId="{47DB0513-32E6-48E5-9A44-1F9E0C58702D}" destId="{80A886E8-EEBF-4A88-9F8D-F6B0E484A16D}" srcOrd="3" destOrd="0" presId="urn:microsoft.com/office/officeart/2005/8/layout/hList1"/>
    <dgm:cxn modelId="{3C42CFA3-72E6-4F7A-8BA3-BB304ACE8C26}" type="presParOf" srcId="{47DB0513-32E6-48E5-9A44-1F9E0C58702D}" destId="{BE762275-5027-41EA-B167-3D3C3323631F}" srcOrd="4" destOrd="0" presId="urn:microsoft.com/office/officeart/2005/8/layout/hList1"/>
    <dgm:cxn modelId="{C7F74DBD-7876-4348-9390-E21B4FD443FA}" type="presParOf" srcId="{BE762275-5027-41EA-B167-3D3C3323631F}" destId="{68D912E1-D7E3-4EAB-A16F-AC9FCCE5D8D6}" srcOrd="0" destOrd="0" presId="urn:microsoft.com/office/officeart/2005/8/layout/hList1"/>
    <dgm:cxn modelId="{2A5A70C6-DAA1-47C8-BB30-D962FAE247FF}" type="presParOf" srcId="{BE762275-5027-41EA-B167-3D3C3323631F}" destId="{F61EFD6E-D8EB-461C-A7BB-C4AB7784DFBC}" srcOrd="1" destOrd="0" presId="urn:microsoft.com/office/officeart/2005/8/layout/hList1"/>
  </dgm:cxnLst>
  <dgm:bg/>
  <dgm:whole/>
</dgm:dataModel>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07D47510-DD85-4FEA-AE90-AD1209756AA4}"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F01F-C16A-4EB8-8949-F4994E4A9E5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D47510-DD85-4FEA-AE90-AD1209756AA4}"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F01F-C16A-4EB8-8949-F4994E4A9E5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D47510-DD85-4FEA-AE90-AD1209756AA4}" type="datetimeFigureOut">
              <a:rPr lang="en-US" smtClean="0"/>
              <a:pPr/>
              <a:t>11/1/2016</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637F01F-C16A-4EB8-8949-F4994E4A9E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7D47510-DD85-4FEA-AE90-AD1209756AA4}"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F01F-C16A-4EB8-8949-F4994E4A9E5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7D47510-DD85-4FEA-AE90-AD1209756AA4}" type="datetimeFigureOut">
              <a:rPr lang="en-US" smtClean="0"/>
              <a:pPr/>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37F01F-C16A-4EB8-8949-F4994E4A9E5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7D47510-DD85-4FEA-AE90-AD1209756AA4}" type="datetimeFigureOut">
              <a:rPr lang="en-US" smtClean="0"/>
              <a:pPr/>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F01F-C16A-4EB8-8949-F4994E4A9E5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7D47510-DD85-4FEA-AE90-AD1209756AA4}" type="datetimeFigureOut">
              <a:rPr lang="en-US" smtClean="0"/>
              <a:pPr/>
              <a:t>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37F01F-C16A-4EB8-8949-F4994E4A9E5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7D47510-DD85-4FEA-AE90-AD1209756AA4}" type="datetimeFigureOut">
              <a:rPr lang="en-US" smtClean="0"/>
              <a:pPr/>
              <a:t>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37F01F-C16A-4EB8-8949-F4994E4A9E5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47510-DD85-4FEA-AE90-AD1209756AA4}" type="datetimeFigureOut">
              <a:rPr lang="en-US" smtClean="0"/>
              <a:pPr/>
              <a:t>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37F01F-C16A-4EB8-8949-F4994E4A9E5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7D47510-DD85-4FEA-AE90-AD1209756AA4}" type="datetimeFigureOut">
              <a:rPr lang="en-US" smtClean="0"/>
              <a:pPr/>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37F01F-C16A-4EB8-8949-F4994E4A9E51}"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07D47510-DD85-4FEA-AE90-AD1209756AA4}" type="datetimeFigureOut">
              <a:rPr lang="en-US" smtClean="0"/>
              <a:pPr/>
              <a:t>11/1/2016</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637F01F-C16A-4EB8-8949-F4994E4A9E5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7D47510-DD85-4FEA-AE90-AD1209756AA4}" type="datetimeFigureOut">
              <a:rPr lang="en-US" smtClean="0"/>
              <a:pPr/>
              <a:t>11/1/2016</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637F01F-C16A-4EB8-8949-F4994E4A9E5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3352800"/>
            <a:ext cx="5715000" cy="2971800"/>
          </a:xfrm>
        </p:spPr>
        <p:txBody>
          <a:bodyPr>
            <a:noAutofit/>
          </a:bodyPr>
          <a:lstStyle/>
          <a:p>
            <a:r>
              <a:rPr lang="en-US" sz="2400" dirty="0" smtClean="0"/>
              <a:t/>
            </a:r>
            <a:br>
              <a:rPr lang="en-US" sz="2400" dirty="0" smtClean="0"/>
            </a:br>
            <a:r>
              <a:rPr lang="en-US" sz="2400" dirty="0" smtClean="0"/>
              <a:t/>
            </a:r>
            <a:br>
              <a:rPr lang="en-US" sz="2400" dirty="0" smtClean="0"/>
            </a:br>
            <a:r>
              <a:rPr lang="en-US" sz="2400" dirty="0" smtClean="0"/>
              <a:t>PROFESSOR AND HOD</a:t>
            </a:r>
            <a:br>
              <a:rPr lang="en-US" sz="2400" dirty="0" smtClean="0"/>
            </a:br>
            <a:r>
              <a:rPr lang="en-US" sz="2800" dirty="0" smtClean="0"/>
              <a:t>        DR.V.T. PREMKUMAR MD</a:t>
            </a:r>
            <a:r>
              <a:rPr lang="en-US" sz="2400" dirty="0" smtClean="0"/>
              <a:t/>
            </a:r>
            <a:br>
              <a:rPr lang="en-US" sz="2400" dirty="0" smtClean="0"/>
            </a:br>
            <a:r>
              <a:rPr lang="en-US" sz="2400" dirty="0" smtClean="0"/>
              <a:t/>
            </a:r>
            <a:br>
              <a:rPr lang="en-US" sz="2400" dirty="0" smtClean="0"/>
            </a:br>
            <a:r>
              <a:rPr lang="en-US" sz="2400" dirty="0" smtClean="0"/>
              <a:t>ASSISTANT PROFESSORS :</a:t>
            </a:r>
            <a:br>
              <a:rPr lang="en-US" sz="2400" dirty="0" smtClean="0"/>
            </a:br>
            <a:r>
              <a:rPr lang="en-US" sz="2800" dirty="0" smtClean="0"/>
              <a:t>       DR.S. PEER MOHAMED  MD.,</a:t>
            </a:r>
            <a:br>
              <a:rPr lang="en-US" sz="2800" dirty="0" smtClean="0"/>
            </a:br>
            <a:r>
              <a:rPr lang="en-US" sz="2800" dirty="0" smtClean="0"/>
              <a:t>       DR.K.MURALIDHARAN.MD.,</a:t>
            </a:r>
            <a:br>
              <a:rPr lang="en-US" sz="2800" dirty="0" smtClean="0"/>
            </a:br>
            <a:r>
              <a:rPr lang="en-US" sz="2800" dirty="0" smtClean="0"/>
              <a:t>       DR.S.MURUGESAN MD.,</a:t>
            </a:r>
            <a:br>
              <a:rPr lang="en-US" sz="2800" dirty="0" smtClean="0"/>
            </a:br>
            <a:r>
              <a:rPr lang="en-US" sz="2800" dirty="0" smtClean="0"/>
              <a:t/>
            </a:r>
            <a:br>
              <a:rPr lang="en-US" sz="2800" dirty="0" smtClean="0"/>
            </a:br>
            <a:endParaRPr lang="en-US" sz="2800" dirty="0"/>
          </a:p>
        </p:txBody>
      </p:sp>
      <p:sp>
        <p:nvSpPr>
          <p:cNvPr id="3" name="Subtitle 2"/>
          <p:cNvSpPr>
            <a:spLocks noGrp="1"/>
          </p:cNvSpPr>
          <p:nvPr>
            <p:ph type="subTitle" idx="1"/>
          </p:nvPr>
        </p:nvSpPr>
        <p:spPr>
          <a:xfrm>
            <a:off x="0" y="381000"/>
            <a:ext cx="8077200" cy="3200400"/>
          </a:xfrm>
        </p:spPr>
        <p:txBody>
          <a:bodyPr>
            <a:normAutofit fontScale="55000" lnSpcReduction="20000"/>
          </a:bodyPr>
          <a:lstStyle/>
          <a:p>
            <a:pPr algn="ctr">
              <a:lnSpc>
                <a:spcPct val="120000"/>
              </a:lnSpc>
            </a:pPr>
            <a:r>
              <a:rPr lang="en-US" sz="6900" b="1" dirty="0" smtClean="0">
                <a:solidFill>
                  <a:srgbClr val="F0AD00">
                    <a:satMod val="150000"/>
                  </a:srgbClr>
                </a:solidFill>
                <a:ea typeface="+mj-ea"/>
                <a:cs typeface="+mj-cs"/>
              </a:rPr>
              <a:t>STURGE WEBER  </a:t>
            </a:r>
          </a:p>
          <a:p>
            <a:pPr algn="ctr">
              <a:lnSpc>
                <a:spcPct val="120000"/>
              </a:lnSpc>
            </a:pPr>
            <a:r>
              <a:rPr lang="en-US" sz="6900" b="1" dirty="0" smtClean="0">
                <a:solidFill>
                  <a:srgbClr val="F0AD00">
                    <a:satMod val="150000"/>
                  </a:srgbClr>
                </a:solidFill>
                <a:ea typeface="+mj-ea"/>
                <a:cs typeface="+mj-cs"/>
              </a:rPr>
              <a:t> KLIPPEL TRENAUNAY </a:t>
            </a:r>
          </a:p>
          <a:p>
            <a:pPr algn="ctr">
              <a:lnSpc>
                <a:spcPct val="120000"/>
              </a:lnSpc>
            </a:pPr>
            <a:r>
              <a:rPr lang="en-US" sz="6900" b="1" dirty="0" smtClean="0">
                <a:solidFill>
                  <a:srgbClr val="F0AD00">
                    <a:satMod val="150000"/>
                  </a:srgbClr>
                </a:solidFill>
                <a:ea typeface="+mj-ea"/>
                <a:cs typeface="+mj-cs"/>
              </a:rPr>
              <a:t>SYNDROME </a:t>
            </a:r>
          </a:p>
          <a:p>
            <a:pPr algn="ctr">
              <a:lnSpc>
                <a:spcPct val="120000"/>
              </a:lnSpc>
            </a:pPr>
            <a:r>
              <a:rPr lang="en-US" sz="6900" b="1" dirty="0" smtClean="0">
                <a:solidFill>
                  <a:srgbClr val="F0AD00">
                    <a:satMod val="150000"/>
                  </a:srgbClr>
                </a:solidFill>
                <a:ea typeface="+mj-ea"/>
                <a:cs typeface="+mj-cs"/>
              </a:rPr>
              <a:t>OVERLAP</a:t>
            </a:r>
          </a:p>
          <a:p>
            <a:pPr algn="ctr">
              <a:lnSpc>
                <a:spcPct val="120000"/>
              </a:lnSpc>
            </a:pPr>
            <a:endParaRPr lang="en-US" sz="4700" b="1" dirty="0" smtClean="0">
              <a:solidFill>
                <a:srgbClr val="F0AD00">
                  <a:satMod val="150000"/>
                </a:srgbClr>
              </a:solidFill>
              <a:ea typeface="+mj-ea"/>
              <a:cs typeface="+mj-cs"/>
            </a:endParaRPr>
          </a:p>
          <a:p>
            <a:pPr algn="ctr">
              <a:lnSpc>
                <a:spcPct val="120000"/>
              </a:lnSpc>
            </a:pPr>
            <a:r>
              <a:rPr lang="en-US" sz="4700" b="1" dirty="0" smtClean="0">
                <a:solidFill>
                  <a:srgbClr val="F0AD00">
                    <a:satMod val="150000"/>
                  </a:srgbClr>
                </a:solidFill>
                <a:ea typeface="+mj-ea"/>
                <a:cs typeface="+mj-cs"/>
              </a:rPr>
              <a:t>         </a:t>
            </a:r>
            <a:r>
              <a:rPr lang="en-US" sz="4700" b="1" dirty="0" err="1" smtClean="0">
                <a:solidFill>
                  <a:srgbClr val="F0AD00">
                    <a:satMod val="150000"/>
                  </a:srgbClr>
                </a:solidFill>
                <a:ea typeface="+mj-ea"/>
                <a:cs typeface="+mj-cs"/>
              </a:rPr>
              <a:t>Ist</a:t>
            </a:r>
            <a:r>
              <a:rPr lang="en-US" sz="4700" b="1" dirty="0" smtClean="0">
                <a:solidFill>
                  <a:srgbClr val="F0AD00">
                    <a:satMod val="150000"/>
                  </a:srgbClr>
                </a:solidFill>
                <a:ea typeface="+mj-ea"/>
                <a:cs typeface="+mj-cs"/>
              </a:rPr>
              <a:t>  MEDICAL UNIT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Capillary </a:t>
            </a:r>
            <a:r>
              <a:rPr lang="en-US" dirty="0" err="1" smtClean="0"/>
              <a:t>hemangioma</a:t>
            </a:r>
            <a:endParaRPr lang="en-US" dirty="0"/>
          </a:p>
        </p:txBody>
      </p:sp>
      <p:pic>
        <p:nvPicPr>
          <p:cNvPr id="5" name="Picture 4" descr="20161015_204848.jpg"/>
          <p:cNvPicPr>
            <a:picLocks noChangeAspect="1"/>
          </p:cNvPicPr>
          <p:nvPr/>
        </p:nvPicPr>
        <p:blipFill>
          <a:blip r:embed="rId2" cstate="print">
            <a:lum bright="-10000" contrast="20000"/>
          </a:blip>
          <a:srcRect l="32143" t="11111" r="9821"/>
          <a:stretch>
            <a:fillRect/>
          </a:stretch>
        </p:blipFill>
        <p:spPr>
          <a:xfrm rot="5400000">
            <a:off x="38101" y="2019299"/>
            <a:ext cx="4952998" cy="4267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3124200"/>
            <a:ext cx="2819400" cy="1323439"/>
          </a:xfrm>
          <a:prstGeom prst="rect">
            <a:avLst/>
          </a:prstGeom>
          <a:noFill/>
        </p:spPr>
        <p:txBody>
          <a:bodyPr wrap="square" rtlCol="0">
            <a:spAutoFit/>
          </a:bodyPr>
          <a:lstStyle/>
          <a:p>
            <a:r>
              <a:rPr lang="en-US" sz="4000" b="1" dirty="0" smtClean="0"/>
              <a:t>Port  wine stain</a:t>
            </a:r>
            <a:endParaRPr lang="en-US" sz="4000" b="1" dirty="0"/>
          </a:p>
        </p:txBody>
      </p:sp>
      <p:pic>
        <p:nvPicPr>
          <p:cNvPr id="9" name="Content Placeholder 8" descr="20161024_104712.jpg"/>
          <p:cNvPicPr>
            <a:picLocks noGrp="1" noChangeAspect="1"/>
          </p:cNvPicPr>
          <p:nvPr>
            <p:ph idx="1"/>
          </p:nvPr>
        </p:nvPicPr>
        <p:blipFill>
          <a:blip r:embed="rId2" cstate="print">
            <a:lum bright="-20000" contrast="20000"/>
          </a:blip>
          <a:srcRect l="13616" t="-3571" r="15067"/>
          <a:stretch>
            <a:fillRect/>
          </a:stretch>
        </p:blipFill>
        <p:spPr>
          <a:xfrm rot="5400000">
            <a:off x="3182155" y="627845"/>
            <a:ext cx="6858000" cy="5602311"/>
          </a:xfrm>
        </p:spPr>
      </p:pic>
      <p:sp>
        <p:nvSpPr>
          <p:cNvPr id="4" name="Rectangle 3"/>
          <p:cNvSpPr/>
          <p:nvPr/>
        </p:nvSpPr>
        <p:spPr>
          <a:xfrm>
            <a:off x="5715000" y="3352800"/>
            <a:ext cx="1295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Blue sclera</a:t>
            </a:r>
            <a:endParaRPr lang="en-US" dirty="0"/>
          </a:p>
        </p:txBody>
      </p:sp>
      <p:pic>
        <p:nvPicPr>
          <p:cNvPr id="4" name="Content Placeholder 3" descr="20161015_205934.jpg"/>
          <p:cNvPicPr>
            <a:picLocks noGrp="1" noChangeAspect="1"/>
          </p:cNvPicPr>
          <p:nvPr>
            <p:ph idx="1"/>
          </p:nvPr>
        </p:nvPicPr>
        <p:blipFill>
          <a:blip r:embed="rId2" cstate="print">
            <a:lum bright="-20000" contrast="10000"/>
          </a:blip>
          <a:srcRect l="30542" t="19286" r="20350" b="13178"/>
          <a:stretch>
            <a:fillRect/>
          </a:stretch>
        </p:blipFill>
        <p:spPr>
          <a:xfrm>
            <a:off x="914400" y="1600200"/>
            <a:ext cx="6324600" cy="489261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Conjunctival</a:t>
            </a:r>
            <a:r>
              <a:rPr lang="en-US" dirty="0" smtClean="0"/>
              <a:t> </a:t>
            </a:r>
            <a:r>
              <a:rPr lang="en-US" dirty="0" err="1" smtClean="0"/>
              <a:t>naevus</a:t>
            </a:r>
            <a:endParaRPr lang="en-US" dirty="0"/>
          </a:p>
        </p:txBody>
      </p:sp>
      <p:pic>
        <p:nvPicPr>
          <p:cNvPr id="4" name="Content Placeholder 3" descr="20161024_104532.jpg"/>
          <p:cNvPicPr>
            <a:picLocks noGrp="1" noChangeAspect="1"/>
          </p:cNvPicPr>
          <p:nvPr>
            <p:ph idx="1"/>
          </p:nvPr>
        </p:nvPicPr>
        <p:blipFill>
          <a:blip r:embed="rId2" cstate="print">
            <a:lum bright="-10000" contrast="20000"/>
          </a:blip>
          <a:srcRect l="49402" t="18703" r="20022" b="15408"/>
          <a:stretch>
            <a:fillRect/>
          </a:stretch>
        </p:blipFill>
        <p:spPr>
          <a:xfrm rot="5400000">
            <a:off x="2225994" y="1431607"/>
            <a:ext cx="4463415" cy="5410202"/>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cstate="print">
            <a:lum contrast="30000"/>
          </a:blip>
          <a:srcRect/>
          <a:stretch>
            <a:fillRect/>
          </a:stretch>
        </p:blipFill>
        <p:spPr bwMode="auto">
          <a:xfrm rot="16200000">
            <a:off x="2554918" y="1658306"/>
            <a:ext cx="4106515" cy="5530872"/>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VITALS</a:t>
            </a:r>
            <a:endParaRPr lang="en-US" dirty="0"/>
          </a:p>
        </p:txBody>
      </p:sp>
      <p:sp>
        <p:nvSpPr>
          <p:cNvPr id="3" name="Content Placeholder 2"/>
          <p:cNvSpPr>
            <a:spLocks noGrp="1"/>
          </p:cNvSpPr>
          <p:nvPr>
            <p:ph idx="1"/>
          </p:nvPr>
        </p:nvSpPr>
        <p:spPr/>
        <p:txBody>
          <a:bodyPr/>
          <a:lstStyle/>
          <a:p>
            <a:r>
              <a:rPr lang="en-US" b="1" dirty="0" smtClean="0"/>
              <a:t>Pulse</a:t>
            </a:r>
            <a:r>
              <a:rPr lang="en-US" dirty="0" smtClean="0"/>
              <a:t>-88 /min, regular rhythm, normal volume and character, felt in all peripheral accessible vessels,  no </a:t>
            </a:r>
            <a:r>
              <a:rPr lang="en-US" dirty="0" err="1" smtClean="0"/>
              <a:t>radiofemoral</a:t>
            </a:r>
            <a:r>
              <a:rPr lang="en-US" dirty="0" smtClean="0"/>
              <a:t> delay</a:t>
            </a:r>
          </a:p>
          <a:p>
            <a:endParaRPr lang="en-US" dirty="0" smtClean="0"/>
          </a:p>
          <a:p>
            <a:r>
              <a:rPr lang="en-US" b="1" dirty="0" smtClean="0"/>
              <a:t>Blood pressure</a:t>
            </a:r>
            <a:r>
              <a:rPr lang="en-US" dirty="0" smtClean="0"/>
              <a:t>-110/80 mm of Hg in right upper limb in supine position</a:t>
            </a:r>
          </a:p>
          <a:p>
            <a:endParaRPr lang="en-US" dirty="0" smtClean="0"/>
          </a:p>
          <a:p>
            <a:r>
              <a:rPr lang="en-US" b="1" dirty="0" smtClean="0"/>
              <a:t>Spo2</a:t>
            </a:r>
            <a:r>
              <a:rPr lang="en-US" dirty="0" smtClean="0"/>
              <a:t>-98 % in room air</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Anthropometry</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pPr>
              <a:lnSpc>
                <a:spcPct val="120000"/>
              </a:lnSpc>
            </a:pPr>
            <a:r>
              <a:rPr lang="en-US" dirty="0" smtClean="0"/>
              <a:t>AP diameter of head-20cm</a:t>
            </a:r>
          </a:p>
          <a:p>
            <a:pPr>
              <a:lnSpc>
                <a:spcPct val="120000"/>
              </a:lnSpc>
            </a:pPr>
            <a:endParaRPr lang="en-US" dirty="0" smtClean="0"/>
          </a:p>
          <a:p>
            <a:pPr>
              <a:lnSpc>
                <a:spcPct val="120000"/>
              </a:lnSpc>
            </a:pPr>
            <a:r>
              <a:rPr lang="en-US" dirty="0" smtClean="0"/>
              <a:t>Transverse diameter of head-15 cm</a:t>
            </a:r>
          </a:p>
          <a:p>
            <a:pPr>
              <a:lnSpc>
                <a:spcPct val="120000"/>
              </a:lnSpc>
            </a:pPr>
            <a:endParaRPr lang="en-US" dirty="0" smtClean="0"/>
          </a:p>
          <a:p>
            <a:pPr>
              <a:lnSpc>
                <a:spcPct val="120000"/>
              </a:lnSpc>
            </a:pPr>
            <a:r>
              <a:rPr lang="en-US" dirty="0" smtClean="0"/>
              <a:t>Cephalic index- 75</a:t>
            </a:r>
            <a:r>
              <a:rPr lang="en-US" b="1" dirty="0" smtClean="0"/>
              <a:t>( </a:t>
            </a:r>
            <a:r>
              <a:rPr lang="en-US" b="1" dirty="0" err="1" smtClean="0"/>
              <a:t>Dolicocephaly</a:t>
            </a:r>
            <a:r>
              <a:rPr lang="en-US" dirty="0" smtClean="0"/>
              <a:t>)</a:t>
            </a:r>
          </a:p>
          <a:p>
            <a:pPr>
              <a:lnSpc>
                <a:spcPct val="120000"/>
              </a:lnSpc>
            </a:pPr>
            <a:endParaRPr lang="en-US" dirty="0" smtClean="0"/>
          </a:p>
          <a:p>
            <a:pPr>
              <a:lnSpc>
                <a:spcPct val="120000"/>
              </a:lnSpc>
            </a:pPr>
            <a:r>
              <a:rPr lang="en-US" dirty="0" smtClean="0"/>
              <a:t>Testes and penis – normal size</a:t>
            </a:r>
          </a:p>
          <a:p>
            <a:pPr>
              <a:lnSpc>
                <a:spcPct val="120000"/>
              </a:lnSpc>
            </a:pPr>
            <a:endParaRPr lang="en-US" dirty="0" smtClean="0"/>
          </a:p>
          <a:p>
            <a:pPr>
              <a:lnSpc>
                <a:spcPct val="120000"/>
              </a:lnSpc>
            </a:pPr>
            <a:r>
              <a:rPr lang="en-US" dirty="0" smtClean="0"/>
              <a:t>Pubic and </a:t>
            </a:r>
            <a:r>
              <a:rPr lang="en-US" dirty="0" err="1" smtClean="0"/>
              <a:t>axillary</a:t>
            </a:r>
            <a:r>
              <a:rPr lang="en-US" dirty="0" smtClean="0"/>
              <a:t> hair- sparse</a:t>
            </a: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examination</a:t>
            </a:r>
            <a:endParaRPr lang="en-US" dirty="0"/>
          </a:p>
        </p:txBody>
      </p:sp>
      <p:sp>
        <p:nvSpPr>
          <p:cNvPr id="3" name="Content Placeholder 2"/>
          <p:cNvSpPr>
            <a:spLocks noGrp="1"/>
          </p:cNvSpPr>
          <p:nvPr>
            <p:ph idx="1"/>
          </p:nvPr>
        </p:nvSpPr>
        <p:spPr/>
        <p:txBody>
          <a:bodyPr>
            <a:normAutofit/>
          </a:bodyPr>
          <a:lstStyle/>
          <a:p>
            <a:pPr algn="ctr">
              <a:lnSpc>
                <a:spcPct val="150000"/>
              </a:lnSpc>
              <a:buNone/>
            </a:pPr>
            <a:r>
              <a:rPr lang="en-US" b="1" dirty="0" smtClean="0"/>
              <a:t>CVS</a:t>
            </a:r>
            <a:r>
              <a:rPr lang="en-US" sz="2800" dirty="0" smtClean="0"/>
              <a:t>   S1 S2 heard , no murmurs</a:t>
            </a:r>
          </a:p>
          <a:p>
            <a:pPr algn="ctr">
              <a:lnSpc>
                <a:spcPct val="150000"/>
              </a:lnSpc>
              <a:buNone/>
            </a:pPr>
            <a:endParaRPr lang="en-US" sz="2800" dirty="0" smtClean="0"/>
          </a:p>
          <a:p>
            <a:pPr algn="ctr">
              <a:lnSpc>
                <a:spcPct val="150000"/>
              </a:lnSpc>
              <a:buNone/>
            </a:pPr>
            <a:r>
              <a:rPr lang="en-US" b="1" dirty="0" smtClean="0"/>
              <a:t>RS </a:t>
            </a:r>
            <a:r>
              <a:rPr lang="en-US" sz="2800" dirty="0" smtClean="0"/>
              <a:t>  B/L AE + no added sounds</a:t>
            </a:r>
          </a:p>
          <a:p>
            <a:pPr algn="ctr">
              <a:lnSpc>
                <a:spcPct val="150000"/>
              </a:lnSpc>
              <a:buNone/>
            </a:pPr>
            <a:endParaRPr lang="en-US" sz="2800" dirty="0" smtClean="0"/>
          </a:p>
          <a:p>
            <a:pPr algn="ctr">
              <a:lnSpc>
                <a:spcPct val="150000"/>
              </a:lnSpc>
              <a:buNone/>
            </a:pPr>
            <a:r>
              <a:rPr lang="en-US" sz="2800" b="1" dirty="0" smtClean="0"/>
              <a:t>P/A </a:t>
            </a:r>
            <a:r>
              <a:rPr lang="en-US" sz="2800" dirty="0" smtClean="0"/>
              <a:t>   Soft no </a:t>
            </a:r>
            <a:r>
              <a:rPr lang="en-US" sz="2800" dirty="0" err="1" smtClean="0"/>
              <a:t>organomegaly</a:t>
            </a:r>
            <a:endParaRPr lang="en-US" sz="2800" dirty="0" smtClean="0"/>
          </a:p>
          <a:p>
            <a:pPr algn="ctr">
              <a:lnSpc>
                <a:spcPct val="150000"/>
              </a:lnSpc>
              <a:buNone/>
            </a:pPr>
            <a:endParaRPr lang="en-US" sz="28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Cranial nerve examination</a:t>
            </a:r>
            <a:endParaRPr lang="en-US" dirty="0"/>
          </a:p>
        </p:txBody>
      </p:sp>
      <p:sp>
        <p:nvSpPr>
          <p:cNvPr id="3" name="Content Placeholder 2"/>
          <p:cNvSpPr>
            <a:spLocks noGrp="1"/>
          </p:cNvSpPr>
          <p:nvPr>
            <p:ph idx="1"/>
          </p:nvPr>
        </p:nvSpPr>
        <p:spPr/>
        <p:txBody>
          <a:bodyPr>
            <a:normAutofit fontScale="85000" lnSpcReduction="20000"/>
          </a:bodyPr>
          <a:lstStyle/>
          <a:p>
            <a:pPr>
              <a:buNone/>
            </a:pPr>
            <a:endParaRPr lang="en-US" dirty="0" smtClean="0"/>
          </a:p>
          <a:p>
            <a:pPr lvl="1"/>
            <a:r>
              <a:rPr lang="en-US" dirty="0" smtClean="0"/>
              <a:t>I – olfaction normal </a:t>
            </a:r>
          </a:p>
          <a:p>
            <a:pPr lvl="1"/>
            <a:r>
              <a:rPr lang="en-US" dirty="0" smtClean="0"/>
              <a:t>II                                         R                 L </a:t>
            </a:r>
          </a:p>
          <a:p>
            <a:pPr lvl="1">
              <a:buNone/>
            </a:pPr>
            <a:r>
              <a:rPr lang="en-US" dirty="0" smtClean="0"/>
              <a:t>         </a:t>
            </a:r>
            <a:r>
              <a:rPr lang="en-US" b="1" dirty="0" smtClean="0"/>
              <a:t>Visual acuity         6/18         6/24  </a:t>
            </a:r>
          </a:p>
          <a:p>
            <a:pPr lvl="1">
              <a:buNone/>
            </a:pPr>
            <a:r>
              <a:rPr lang="en-US" dirty="0" smtClean="0"/>
              <a:t>         Pupils                       3mm        </a:t>
            </a:r>
            <a:r>
              <a:rPr lang="en-US" dirty="0" err="1" smtClean="0"/>
              <a:t>3mm</a:t>
            </a:r>
            <a:endParaRPr lang="en-US" dirty="0" smtClean="0"/>
          </a:p>
          <a:p>
            <a:pPr lvl="1">
              <a:buNone/>
            </a:pPr>
            <a:r>
              <a:rPr lang="en-US" dirty="0" smtClean="0"/>
              <a:t>                        reacting to light       </a:t>
            </a:r>
            <a:r>
              <a:rPr lang="en-US" b="1" dirty="0" smtClean="0"/>
              <a:t>RTL ( RAPD +)</a:t>
            </a:r>
          </a:p>
          <a:p>
            <a:pPr lvl="1">
              <a:buNone/>
            </a:pPr>
            <a:r>
              <a:rPr lang="en-US" dirty="0" smtClean="0"/>
              <a:t> </a:t>
            </a:r>
          </a:p>
          <a:p>
            <a:pPr lvl="1"/>
            <a:r>
              <a:rPr lang="en-US" dirty="0" smtClean="0"/>
              <a:t>III, IV,VI – EOM full</a:t>
            </a:r>
          </a:p>
          <a:p>
            <a:pPr lvl="1"/>
            <a:r>
              <a:rPr lang="en-US" dirty="0" smtClean="0"/>
              <a:t>V – Normal</a:t>
            </a:r>
          </a:p>
          <a:p>
            <a:pPr lvl="1"/>
            <a:r>
              <a:rPr lang="en-US" dirty="0" smtClean="0"/>
              <a:t>VII- Normal </a:t>
            </a:r>
          </a:p>
          <a:p>
            <a:pPr lvl="1"/>
            <a:r>
              <a:rPr lang="en-US" dirty="0" smtClean="0"/>
              <a:t>VIII – Normal </a:t>
            </a:r>
          </a:p>
          <a:p>
            <a:pPr lvl="1"/>
            <a:r>
              <a:rPr lang="en-US" dirty="0" smtClean="0"/>
              <a:t>IX ,X ,XI ,XII -  Normal </a:t>
            </a:r>
          </a:p>
          <a:p>
            <a:pPr lvl="1"/>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Spinomotor</a:t>
            </a:r>
            <a:r>
              <a:rPr lang="en-US" dirty="0" smtClean="0"/>
              <a:t> Motor System</a:t>
            </a:r>
            <a:endParaRPr lang="en-US" dirty="0"/>
          </a:p>
        </p:txBody>
      </p:sp>
      <p:sp>
        <p:nvSpPr>
          <p:cNvPr id="3" name="Content Placeholder 2"/>
          <p:cNvSpPr>
            <a:spLocks noGrp="1"/>
          </p:cNvSpPr>
          <p:nvPr>
            <p:ph idx="1"/>
          </p:nvPr>
        </p:nvSpPr>
        <p:spPr/>
        <p:txBody>
          <a:bodyPr>
            <a:normAutofit/>
          </a:bodyPr>
          <a:lstStyle/>
          <a:p>
            <a:pPr lvl="1">
              <a:buNone/>
            </a:pPr>
            <a:endParaRPr lang="en-US" dirty="0" smtClean="0"/>
          </a:p>
          <a:p>
            <a:pPr lvl="1"/>
            <a:r>
              <a:rPr lang="en-US" dirty="0" smtClean="0"/>
              <a:t>Bulk                -    Normal    </a:t>
            </a:r>
          </a:p>
          <a:p>
            <a:pPr lvl="8"/>
            <a:r>
              <a:rPr lang="en-US" dirty="0" smtClean="0"/>
              <a:t>No limb asymmetry/hypertrophy            </a:t>
            </a:r>
          </a:p>
          <a:p>
            <a:pPr lvl="1"/>
            <a:endParaRPr lang="en-US" dirty="0" smtClean="0"/>
          </a:p>
          <a:p>
            <a:pPr lvl="1"/>
            <a:r>
              <a:rPr lang="en-US" dirty="0" smtClean="0"/>
              <a:t>Tone               -    Normal </a:t>
            </a:r>
          </a:p>
          <a:p>
            <a:pPr lvl="1"/>
            <a:endParaRPr lang="en-US" dirty="0" smtClean="0"/>
          </a:p>
          <a:p>
            <a:pPr lvl="1"/>
            <a:r>
              <a:rPr lang="en-US" dirty="0" smtClean="0"/>
              <a:t>Power             -    5/5 in all four limbs</a:t>
            </a:r>
          </a:p>
          <a:p>
            <a:pPr lvl="1"/>
            <a:endParaRPr lang="en-US" dirty="0" smtClean="0"/>
          </a:p>
          <a:p>
            <a:pPr lvl="1"/>
            <a:r>
              <a:rPr lang="en-US" dirty="0" smtClean="0"/>
              <a:t>Reflexes         -   Normal</a:t>
            </a:r>
          </a:p>
          <a:p>
            <a:pPr lvl="1"/>
            <a:endParaRPr lang="en-US" dirty="0" smtClean="0"/>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Presenting illness</a:t>
            </a:r>
            <a:endParaRPr lang="en-US" dirty="0"/>
          </a:p>
        </p:txBody>
      </p:sp>
      <p:sp>
        <p:nvSpPr>
          <p:cNvPr id="3" name="Content Placeholder 2"/>
          <p:cNvSpPr>
            <a:spLocks noGrp="1"/>
          </p:cNvSpPr>
          <p:nvPr>
            <p:ph idx="1"/>
          </p:nvPr>
        </p:nvSpPr>
        <p:spPr/>
        <p:txBody>
          <a:bodyPr/>
          <a:lstStyle/>
          <a:p>
            <a:r>
              <a:rPr lang="en-US" dirty="0" smtClean="0"/>
              <a:t>20 year old male admitted with c/o</a:t>
            </a:r>
          </a:p>
          <a:p>
            <a:pPr lvl="1"/>
            <a:endParaRPr lang="en-US" dirty="0" smtClean="0"/>
          </a:p>
          <a:p>
            <a:pPr lvl="1"/>
            <a:r>
              <a:rPr lang="en-US" dirty="0" smtClean="0"/>
              <a:t>Pain in both eyes</a:t>
            </a:r>
          </a:p>
          <a:p>
            <a:pPr lvl="1"/>
            <a:endParaRPr lang="en-US" dirty="0" smtClean="0"/>
          </a:p>
          <a:p>
            <a:pPr lvl="1"/>
            <a:r>
              <a:rPr lang="en-US" dirty="0" smtClean="0"/>
              <a:t>Reduced vision for 8 years</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Sensory system – Normal </a:t>
            </a:r>
          </a:p>
          <a:p>
            <a:endParaRPr lang="en-US" dirty="0" smtClean="0"/>
          </a:p>
          <a:p>
            <a:r>
              <a:rPr lang="en-US" dirty="0" err="1" smtClean="0"/>
              <a:t>Cerebellar</a:t>
            </a:r>
            <a:r>
              <a:rPr lang="en-US" dirty="0" smtClean="0"/>
              <a:t> system - Normal</a:t>
            </a:r>
          </a:p>
          <a:p>
            <a:endParaRPr lang="en-US" dirty="0" smtClean="0"/>
          </a:p>
          <a:p>
            <a:r>
              <a:rPr lang="en-US" b="1" dirty="0" smtClean="0"/>
              <a:t>Spine and cranium – </a:t>
            </a:r>
            <a:r>
              <a:rPr lang="en-US" b="1" dirty="0" err="1" smtClean="0"/>
              <a:t>Dolicocephaly</a:t>
            </a:r>
            <a:r>
              <a:rPr lang="en-US" b="1" dirty="0" smtClean="0"/>
              <a:t> +</a:t>
            </a:r>
          </a:p>
          <a:p>
            <a:endParaRPr lang="en-US" dirty="0" smtClean="0"/>
          </a:p>
          <a:p>
            <a:r>
              <a:rPr lang="en-US" dirty="0" smtClean="0"/>
              <a:t>Peripheral nervous system - Normal</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investigations </a:t>
            </a:r>
            <a:endParaRPr lang="en-US" dirty="0"/>
          </a:p>
        </p:txBody>
      </p:sp>
      <p:graphicFrame>
        <p:nvGraphicFramePr>
          <p:cNvPr id="5" name="Content Placeholder 4"/>
          <p:cNvGraphicFramePr>
            <a:graphicFrameLocks noGrp="1"/>
          </p:cNvGraphicFramePr>
          <p:nvPr>
            <p:ph idx="1"/>
          </p:nvPr>
        </p:nvGraphicFramePr>
        <p:xfrm>
          <a:off x="228600" y="1752600"/>
          <a:ext cx="62484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OPHTHALMOLOGY OPINION</a:t>
            </a:r>
            <a:endParaRPr lang="en-US" dirty="0"/>
          </a:p>
        </p:txBody>
      </p:sp>
      <p:graphicFrame>
        <p:nvGraphicFramePr>
          <p:cNvPr id="7" name="Content Placeholder 6"/>
          <p:cNvGraphicFramePr>
            <a:graphicFrameLocks noGrp="1"/>
          </p:cNvGraphicFramePr>
          <p:nvPr>
            <p:ph idx="1"/>
          </p:nvPr>
        </p:nvGraphicFramePr>
        <p:xfrm>
          <a:off x="457200" y="1471297"/>
          <a:ext cx="8305800" cy="5295263"/>
        </p:xfrm>
        <a:graphic>
          <a:graphicData uri="http://schemas.openxmlformats.org/drawingml/2006/table">
            <a:tbl>
              <a:tblPr firstRow="1" bandRow="1">
                <a:tableStyleId>{073A0DAA-6AF3-43AB-8588-CEC1D06C72B9}</a:tableStyleId>
              </a:tblPr>
              <a:tblGrid>
                <a:gridCol w="2768600"/>
                <a:gridCol w="2768600"/>
                <a:gridCol w="2768600"/>
              </a:tblGrid>
              <a:tr h="479423">
                <a:tc>
                  <a:txBody>
                    <a:bodyPr/>
                    <a:lstStyle/>
                    <a:p>
                      <a:pPr algn="ctr"/>
                      <a:r>
                        <a:rPr lang="en-US" dirty="0" smtClean="0"/>
                        <a:t>Right eye</a:t>
                      </a:r>
                      <a:endParaRPr lang="en-US" dirty="0"/>
                    </a:p>
                  </a:txBody>
                  <a:tcPr/>
                </a:tc>
                <a:tc>
                  <a:txBody>
                    <a:bodyPr/>
                    <a:lstStyle/>
                    <a:p>
                      <a:pPr algn="ctr"/>
                      <a:r>
                        <a:rPr lang="en-US" sz="2400" b="1" dirty="0" smtClean="0"/>
                        <a:t>Examination </a:t>
                      </a:r>
                      <a:endParaRPr lang="en-US" sz="2400" b="1" dirty="0"/>
                    </a:p>
                  </a:txBody>
                  <a:tcPr/>
                </a:tc>
                <a:tc>
                  <a:txBody>
                    <a:bodyPr/>
                    <a:lstStyle/>
                    <a:p>
                      <a:pPr algn="ctr"/>
                      <a:r>
                        <a:rPr lang="en-US" dirty="0" smtClean="0"/>
                        <a:t>Left eye</a:t>
                      </a:r>
                      <a:endParaRPr lang="en-US" dirty="0"/>
                    </a:p>
                  </a:txBody>
                  <a:tcPr/>
                </a:tc>
              </a:tr>
              <a:tr h="387747">
                <a:tc>
                  <a:txBody>
                    <a:bodyPr/>
                    <a:lstStyle/>
                    <a:p>
                      <a:pPr algn="ctr"/>
                      <a:r>
                        <a:rPr lang="en-US" sz="2000" b="1" dirty="0" smtClean="0"/>
                        <a:t>6/18 </a:t>
                      </a:r>
                      <a:endParaRPr lang="en-US" sz="2000" b="1" dirty="0"/>
                    </a:p>
                  </a:txBody>
                  <a:tcPr/>
                </a:tc>
                <a:tc>
                  <a:txBody>
                    <a:bodyPr/>
                    <a:lstStyle/>
                    <a:p>
                      <a:pPr algn="ctr"/>
                      <a:r>
                        <a:rPr lang="en-US" sz="2400" b="1" dirty="0" smtClean="0"/>
                        <a:t>Vision</a:t>
                      </a:r>
                    </a:p>
                  </a:txBody>
                  <a:tcPr/>
                </a:tc>
                <a:tc>
                  <a:txBody>
                    <a:bodyPr/>
                    <a:lstStyle/>
                    <a:p>
                      <a:pPr algn="ctr"/>
                      <a:r>
                        <a:rPr lang="en-US" sz="2000" b="1" dirty="0" smtClean="0"/>
                        <a:t>6/24</a:t>
                      </a:r>
                      <a:endParaRPr lang="en-US" sz="2000" b="1" dirty="0"/>
                    </a:p>
                  </a:txBody>
                  <a:tcPr/>
                </a:tc>
              </a:tr>
              <a:tr h="387747">
                <a:tc>
                  <a:txBody>
                    <a:bodyPr/>
                    <a:lstStyle/>
                    <a:p>
                      <a:pPr algn="ctr"/>
                      <a:r>
                        <a:rPr lang="en-US" sz="2000" b="1" dirty="0" smtClean="0"/>
                        <a:t>20.6mm Hg </a:t>
                      </a:r>
                      <a:endParaRPr lang="en-US" sz="2000" b="1" dirty="0"/>
                    </a:p>
                  </a:txBody>
                  <a:tcPr/>
                </a:tc>
                <a:tc>
                  <a:txBody>
                    <a:bodyPr/>
                    <a:lstStyle/>
                    <a:p>
                      <a:pPr algn="ctr"/>
                      <a:r>
                        <a:rPr lang="en-US" sz="2400" b="1" dirty="0" err="1" smtClean="0"/>
                        <a:t>Schiotz</a:t>
                      </a:r>
                      <a:r>
                        <a:rPr lang="en-US" sz="2400" b="1" baseline="0" dirty="0" smtClean="0"/>
                        <a:t> </a:t>
                      </a:r>
                      <a:r>
                        <a:rPr lang="en-US" sz="2400" b="1" baseline="0" dirty="0" err="1" smtClean="0"/>
                        <a:t>tonometry</a:t>
                      </a:r>
                      <a:r>
                        <a:rPr lang="en-US" sz="2400" b="1" baseline="0" dirty="0" smtClean="0"/>
                        <a:t> </a:t>
                      </a:r>
                      <a:endParaRPr lang="en-US" sz="2400" b="1" dirty="0"/>
                    </a:p>
                  </a:txBody>
                  <a:tcPr/>
                </a:tc>
                <a:tc>
                  <a:txBody>
                    <a:bodyPr/>
                    <a:lstStyle/>
                    <a:p>
                      <a:pPr algn="ctr"/>
                      <a:r>
                        <a:rPr lang="en-US" sz="2000" b="1" dirty="0" smtClean="0"/>
                        <a:t>30.4 mm Hg</a:t>
                      </a:r>
                      <a:r>
                        <a:rPr lang="en-US" sz="2000" b="1" baseline="0" dirty="0" smtClean="0"/>
                        <a:t> </a:t>
                      </a:r>
                      <a:endParaRPr lang="en-US" sz="2000" b="1" dirty="0"/>
                    </a:p>
                  </a:txBody>
                  <a:tcPr/>
                </a:tc>
              </a:tr>
              <a:tr h="411480">
                <a:tc>
                  <a:txBody>
                    <a:bodyPr/>
                    <a:lstStyle/>
                    <a:p>
                      <a:pPr algn="ctr"/>
                      <a:r>
                        <a:rPr lang="en-US" dirty="0" smtClean="0"/>
                        <a:t>N</a:t>
                      </a:r>
                      <a:endParaRPr lang="en-US" dirty="0"/>
                    </a:p>
                  </a:txBody>
                  <a:tcPr/>
                </a:tc>
                <a:tc>
                  <a:txBody>
                    <a:bodyPr/>
                    <a:lstStyle/>
                    <a:p>
                      <a:pPr algn="ctr"/>
                      <a:r>
                        <a:rPr lang="en-US" sz="2400" b="1" dirty="0" smtClean="0"/>
                        <a:t>Lids</a:t>
                      </a:r>
                      <a:r>
                        <a:rPr lang="en-US" sz="2400" b="1" baseline="0" dirty="0" smtClean="0"/>
                        <a:t> </a:t>
                      </a:r>
                      <a:endParaRPr lang="en-US" sz="2400" b="1" dirty="0"/>
                    </a:p>
                  </a:txBody>
                  <a:tcPr/>
                </a:tc>
                <a:tc>
                  <a:txBody>
                    <a:bodyPr/>
                    <a:lstStyle/>
                    <a:p>
                      <a:pPr algn="ctr"/>
                      <a:r>
                        <a:rPr lang="en-US" sz="2000" b="1" dirty="0" err="1" smtClean="0"/>
                        <a:t>Haemangioma</a:t>
                      </a:r>
                      <a:r>
                        <a:rPr lang="en-US" sz="2000" b="1" dirty="0" smtClean="0"/>
                        <a:t> +</a:t>
                      </a:r>
                      <a:endParaRPr lang="en-US" sz="2000" b="1" dirty="0"/>
                    </a:p>
                  </a:txBody>
                  <a:tcPr/>
                </a:tc>
              </a:tr>
              <a:tr h="387747">
                <a:tc>
                  <a:txBody>
                    <a:bodyPr/>
                    <a:lstStyle/>
                    <a:p>
                      <a:pPr algn="ctr"/>
                      <a:r>
                        <a:rPr lang="en-US" sz="2000" b="1" dirty="0" err="1" smtClean="0"/>
                        <a:t>Bitots</a:t>
                      </a:r>
                      <a:r>
                        <a:rPr lang="en-US" sz="2000" b="1" dirty="0" smtClean="0"/>
                        <a:t> spots +</a:t>
                      </a:r>
                    </a:p>
                    <a:p>
                      <a:pPr algn="ctr"/>
                      <a:r>
                        <a:rPr lang="en-US" sz="2000" b="1" dirty="0" smtClean="0"/>
                        <a:t> temporally </a:t>
                      </a:r>
                      <a:endParaRPr lang="en-US" sz="2000" b="1" dirty="0"/>
                    </a:p>
                  </a:txBody>
                  <a:tcPr/>
                </a:tc>
                <a:tc>
                  <a:txBody>
                    <a:bodyPr/>
                    <a:lstStyle/>
                    <a:p>
                      <a:pPr algn="ctr"/>
                      <a:r>
                        <a:rPr lang="en-US" sz="2400" b="1" dirty="0" err="1" smtClean="0"/>
                        <a:t>Conjuctiva</a:t>
                      </a:r>
                      <a:r>
                        <a:rPr lang="en-US" sz="2400" b="1" dirty="0" smtClean="0"/>
                        <a:t> </a:t>
                      </a:r>
                      <a:endParaRPr lang="en-US" sz="2400" b="1" dirty="0"/>
                    </a:p>
                  </a:txBody>
                  <a:tcPr/>
                </a:tc>
                <a:tc>
                  <a:txBody>
                    <a:bodyPr/>
                    <a:lstStyle/>
                    <a:p>
                      <a:pPr algn="ctr"/>
                      <a:r>
                        <a:rPr lang="en-US" sz="2000" b="1" dirty="0" err="1" smtClean="0"/>
                        <a:t>Bitots</a:t>
                      </a:r>
                      <a:r>
                        <a:rPr lang="en-US" sz="2000" b="1" dirty="0" smtClean="0"/>
                        <a:t> spots + </a:t>
                      </a:r>
                    </a:p>
                    <a:p>
                      <a:pPr algn="ctr"/>
                      <a:r>
                        <a:rPr lang="en-US" sz="2000" b="1" dirty="0" smtClean="0"/>
                        <a:t>temporally </a:t>
                      </a:r>
                      <a:endParaRPr lang="en-US" sz="2000" b="1" dirty="0"/>
                    </a:p>
                  </a:txBody>
                  <a:tcPr/>
                </a:tc>
              </a:tr>
              <a:tr h="172642">
                <a:tc>
                  <a:txBody>
                    <a:bodyPr/>
                    <a:lstStyle/>
                    <a:p>
                      <a:pPr algn="ctr"/>
                      <a:r>
                        <a:rPr lang="en-US" sz="2000" b="1" dirty="0" smtClean="0"/>
                        <a:t>Thinning+</a:t>
                      </a:r>
                      <a:endParaRPr lang="en-US" sz="2000" b="1" dirty="0"/>
                    </a:p>
                  </a:txBody>
                  <a:tcPr/>
                </a:tc>
                <a:tc>
                  <a:txBody>
                    <a:bodyPr/>
                    <a:lstStyle/>
                    <a:p>
                      <a:pPr algn="ctr"/>
                      <a:r>
                        <a:rPr lang="en-US" sz="2400" b="1" dirty="0" smtClean="0"/>
                        <a:t>Sclera</a:t>
                      </a:r>
                      <a:endParaRPr 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Thinning+</a:t>
                      </a:r>
                    </a:p>
                  </a:txBody>
                  <a:tcPr/>
                </a:tc>
              </a:tr>
              <a:tr h="387747">
                <a:tc>
                  <a:txBody>
                    <a:bodyPr/>
                    <a:lstStyle/>
                    <a:p>
                      <a:pPr algn="ctr"/>
                      <a:r>
                        <a:rPr lang="en-US" dirty="0" smtClean="0"/>
                        <a:t>Normal</a:t>
                      </a:r>
                      <a:r>
                        <a:rPr lang="en-US" baseline="0" dirty="0" smtClean="0"/>
                        <a:t> </a:t>
                      </a:r>
                      <a:endParaRPr lang="en-US" dirty="0"/>
                    </a:p>
                  </a:txBody>
                  <a:tcPr/>
                </a:tc>
                <a:tc>
                  <a:txBody>
                    <a:bodyPr/>
                    <a:lstStyle/>
                    <a:p>
                      <a:pPr algn="ctr"/>
                      <a:r>
                        <a:rPr lang="en-US" sz="2400" b="1" dirty="0" smtClean="0"/>
                        <a:t>Cornea</a:t>
                      </a:r>
                      <a:endParaRPr lang="en-US" sz="2400" b="1" dirty="0"/>
                    </a:p>
                  </a:txBody>
                  <a:tcPr/>
                </a:tc>
                <a:tc>
                  <a:txBody>
                    <a:bodyPr/>
                    <a:lstStyle/>
                    <a:p>
                      <a:pPr algn="ctr"/>
                      <a:r>
                        <a:rPr lang="en-US" dirty="0" smtClean="0"/>
                        <a:t>Normal</a:t>
                      </a:r>
                      <a:endParaRPr lang="en-US" dirty="0"/>
                    </a:p>
                  </a:txBody>
                  <a:tcPr/>
                </a:tc>
              </a:tr>
              <a:tr h="387747">
                <a:tc>
                  <a:txBody>
                    <a:bodyPr/>
                    <a:lstStyle/>
                    <a:p>
                      <a:pPr algn="ctr"/>
                      <a:r>
                        <a:rPr lang="en-US" dirty="0" smtClean="0"/>
                        <a:t>Normal</a:t>
                      </a:r>
                      <a:r>
                        <a:rPr lang="en-US" baseline="0" dirty="0" smtClean="0"/>
                        <a:t> depth </a:t>
                      </a:r>
                      <a:endParaRPr lang="en-US" dirty="0"/>
                    </a:p>
                  </a:txBody>
                  <a:tcPr/>
                </a:tc>
                <a:tc>
                  <a:txBody>
                    <a:bodyPr/>
                    <a:lstStyle/>
                    <a:p>
                      <a:pPr algn="ctr"/>
                      <a:r>
                        <a:rPr lang="en-US" sz="2400" b="1" dirty="0" smtClean="0"/>
                        <a:t>Anterior chamber</a:t>
                      </a:r>
                      <a:endParaRPr lang="en-US" sz="2400" b="1" dirty="0"/>
                    </a:p>
                  </a:txBody>
                  <a:tcPr/>
                </a:tc>
                <a:tc>
                  <a:txBody>
                    <a:bodyPr/>
                    <a:lstStyle/>
                    <a:p>
                      <a:pPr algn="ctr"/>
                      <a:r>
                        <a:rPr lang="en-US" dirty="0" smtClean="0"/>
                        <a:t>Normal depth</a:t>
                      </a:r>
                    </a:p>
                  </a:txBody>
                  <a:tcPr/>
                </a:tc>
              </a:tr>
              <a:tr h="387747">
                <a:tc>
                  <a:txBody>
                    <a:bodyPr/>
                    <a:lstStyle/>
                    <a:p>
                      <a:pPr algn="ctr"/>
                      <a:r>
                        <a:rPr lang="en-US" dirty="0" smtClean="0"/>
                        <a:t>Normal</a:t>
                      </a:r>
                      <a:endParaRPr lang="en-US" dirty="0"/>
                    </a:p>
                  </a:txBody>
                  <a:tcPr/>
                </a:tc>
                <a:tc>
                  <a:txBody>
                    <a:bodyPr/>
                    <a:lstStyle/>
                    <a:p>
                      <a:pPr algn="ctr"/>
                      <a:r>
                        <a:rPr lang="en-US" sz="2400" b="1" dirty="0" smtClean="0"/>
                        <a:t>Iris </a:t>
                      </a:r>
                      <a:endParaRPr lang="en-US" sz="2400" b="1" dirty="0"/>
                    </a:p>
                  </a:txBody>
                  <a:tcPr/>
                </a:tc>
                <a:tc>
                  <a:txBody>
                    <a:bodyPr/>
                    <a:lstStyle/>
                    <a:p>
                      <a:pPr algn="ctr"/>
                      <a:r>
                        <a:rPr lang="en-US" dirty="0" smtClean="0"/>
                        <a:t>Normal</a:t>
                      </a:r>
                      <a:r>
                        <a:rPr lang="en-US" baseline="0" dirty="0" smtClean="0"/>
                        <a:t> </a:t>
                      </a:r>
                      <a:endParaRPr lang="en-US" dirty="0" smtClean="0"/>
                    </a:p>
                  </a:txBody>
                  <a:tcPr/>
                </a:tc>
              </a:tr>
              <a:tr h="387747">
                <a:tc>
                  <a:txBody>
                    <a:bodyPr/>
                    <a:lstStyle/>
                    <a:p>
                      <a:pPr algn="ctr"/>
                      <a:r>
                        <a:rPr lang="en-US" dirty="0" smtClean="0"/>
                        <a:t>RR</a:t>
                      </a:r>
                      <a:endParaRPr lang="en-US" dirty="0"/>
                    </a:p>
                  </a:txBody>
                  <a:tcPr/>
                </a:tc>
                <a:tc>
                  <a:txBody>
                    <a:bodyPr/>
                    <a:lstStyle/>
                    <a:p>
                      <a:pPr algn="ctr"/>
                      <a:r>
                        <a:rPr lang="en-US" sz="2400" b="1" dirty="0" smtClean="0"/>
                        <a:t>Pupils </a:t>
                      </a:r>
                      <a:endParaRPr lang="en-US" sz="2400" b="1" dirty="0"/>
                    </a:p>
                  </a:txBody>
                  <a:tcPr/>
                </a:tc>
                <a:tc>
                  <a:txBody>
                    <a:bodyPr/>
                    <a:lstStyle/>
                    <a:p>
                      <a:pPr algn="ctr"/>
                      <a:r>
                        <a:rPr lang="en-US" sz="2000" b="1" dirty="0" smtClean="0"/>
                        <a:t>RAPD +</a:t>
                      </a:r>
                    </a:p>
                  </a:txBody>
                  <a:tcPr/>
                </a:tc>
              </a:tr>
              <a:tr h="387747">
                <a:tc>
                  <a:txBody>
                    <a:bodyPr/>
                    <a:lstStyle/>
                    <a:p>
                      <a:pPr algn="ctr"/>
                      <a:r>
                        <a:rPr lang="en-US" dirty="0" smtClean="0"/>
                        <a:t>Clear</a:t>
                      </a:r>
                      <a:endParaRPr lang="en-US" dirty="0"/>
                    </a:p>
                  </a:txBody>
                  <a:tcPr/>
                </a:tc>
                <a:tc>
                  <a:txBody>
                    <a:bodyPr/>
                    <a:lstStyle/>
                    <a:p>
                      <a:pPr algn="ctr"/>
                      <a:r>
                        <a:rPr lang="en-US" sz="2400" b="1" dirty="0" smtClean="0"/>
                        <a:t>Lens</a:t>
                      </a:r>
                      <a:endParaRPr lang="en-US" sz="2400" b="1" dirty="0"/>
                    </a:p>
                  </a:txBody>
                  <a:tcPr/>
                </a:tc>
                <a:tc>
                  <a:txBody>
                    <a:bodyPr/>
                    <a:lstStyle/>
                    <a:p>
                      <a:pPr algn="ctr"/>
                      <a:r>
                        <a:rPr lang="en-US" sz="2000" b="1" baseline="0" dirty="0" smtClean="0"/>
                        <a:t>clear</a:t>
                      </a:r>
                      <a:endParaRPr lang="en-US" sz="2000" b="1" dirty="0" smtClean="0"/>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774823"/>
          <a:ext cx="8229600" cy="4689873"/>
        </p:xfrm>
        <a:graphic>
          <a:graphicData uri="http://schemas.openxmlformats.org/drawingml/2006/table">
            <a:tbl>
              <a:tblPr firstRow="1" bandRow="1">
                <a:tableStyleId>{073A0DAA-6AF3-43AB-8588-CEC1D06C72B9}</a:tableStyleId>
              </a:tblPr>
              <a:tblGrid>
                <a:gridCol w="2743200"/>
                <a:gridCol w="2743200"/>
                <a:gridCol w="2743200"/>
              </a:tblGrid>
              <a:tr h="521097">
                <a:tc>
                  <a:txBody>
                    <a:bodyPr/>
                    <a:lstStyle/>
                    <a:p>
                      <a:pPr algn="ctr"/>
                      <a:r>
                        <a:rPr lang="en-US" dirty="0" smtClean="0"/>
                        <a:t>Right eye</a:t>
                      </a:r>
                      <a:endParaRPr lang="en-US" dirty="0"/>
                    </a:p>
                  </a:txBody>
                  <a:tcPr/>
                </a:tc>
                <a:tc>
                  <a:txBody>
                    <a:bodyPr/>
                    <a:lstStyle/>
                    <a:p>
                      <a:pPr algn="ctr"/>
                      <a:r>
                        <a:rPr lang="en-US" sz="2400" b="1" dirty="0" smtClean="0"/>
                        <a:t>Examination</a:t>
                      </a:r>
                      <a:endParaRPr lang="en-US" sz="2400" b="1" dirty="0"/>
                    </a:p>
                  </a:txBody>
                  <a:tcPr/>
                </a:tc>
                <a:tc>
                  <a:txBody>
                    <a:bodyPr/>
                    <a:lstStyle/>
                    <a:p>
                      <a:pPr algn="ctr"/>
                      <a:r>
                        <a:rPr lang="en-US" dirty="0" smtClean="0"/>
                        <a:t>Left eye</a:t>
                      </a:r>
                      <a:endParaRPr lang="en-US" dirty="0"/>
                    </a:p>
                  </a:txBody>
                  <a:tcPr/>
                </a:tc>
              </a:tr>
              <a:tr h="521097">
                <a:tc>
                  <a:txBody>
                    <a:bodyPr/>
                    <a:lstStyle/>
                    <a:p>
                      <a:pPr algn="ctr"/>
                      <a:r>
                        <a:rPr lang="en-US" dirty="0" smtClean="0"/>
                        <a:t>Clear</a:t>
                      </a:r>
                      <a:endParaRPr lang="en-US" dirty="0"/>
                    </a:p>
                  </a:txBody>
                  <a:tcPr/>
                </a:tc>
                <a:tc>
                  <a:txBody>
                    <a:bodyPr/>
                    <a:lstStyle/>
                    <a:p>
                      <a:pPr algn="ctr"/>
                      <a:r>
                        <a:rPr lang="en-US" sz="2400" b="1" dirty="0" smtClean="0"/>
                        <a:t>Media</a:t>
                      </a:r>
                      <a:endParaRPr lang="en-US" sz="2400" b="1" dirty="0"/>
                    </a:p>
                  </a:txBody>
                  <a:tcPr/>
                </a:tc>
                <a:tc>
                  <a:txBody>
                    <a:bodyPr/>
                    <a:lstStyle/>
                    <a:p>
                      <a:pPr algn="ctr"/>
                      <a:r>
                        <a:rPr lang="en-US" dirty="0" smtClean="0"/>
                        <a:t>Clear</a:t>
                      </a:r>
                      <a:endParaRPr lang="en-US" dirty="0"/>
                    </a:p>
                  </a:txBody>
                  <a:tcPr/>
                </a:tc>
              </a:tr>
              <a:tr h="521097">
                <a:tc>
                  <a:txBody>
                    <a:bodyPr/>
                    <a:lstStyle/>
                    <a:p>
                      <a:pPr algn="ctr"/>
                      <a:r>
                        <a:rPr lang="en-US" dirty="0" smtClean="0"/>
                        <a:t>N</a:t>
                      </a:r>
                      <a:endParaRPr lang="en-US" dirty="0"/>
                    </a:p>
                  </a:txBody>
                  <a:tcPr/>
                </a:tc>
                <a:tc>
                  <a:txBody>
                    <a:bodyPr/>
                    <a:lstStyle/>
                    <a:p>
                      <a:pPr algn="ctr"/>
                      <a:r>
                        <a:rPr lang="en-US" sz="2400" b="1" dirty="0" smtClean="0"/>
                        <a:t>Disc</a:t>
                      </a:r>
                      <a:endParaRPr lang="en-US" sz="2400" b="1" dirty="0"/>
                    </a:p>
                  </a:txBody>
                  <a:tcPr/>
                </a:tc>
                <a:tc>
                  <a:txBody>
                    <a:bodyPr/>
                    <a:lstStyle/>
                    <a:p>
                      <a:pPr algn="ctr"/>
                      <a:r>
                        <a:rPr lang="en-US" dirty="0" smtClean="0"/>
                        <a:t>N</a:t>
                      </a:r>
                      <a:endParaRPr lang="en-US" dirty="0"/>
                    </a:p>
                  </a:txBody>
                  <a:tcPr/>
                </a:tc>
              </a:tr>
              <a:tr h="521097">
                <a:tc>
                  <a:txBody>
                    <a:bodyPr/>
                    <a:lstStyle/>
                    <a:p>
                      <a:pPr algn="ctr"/>
                      <a:r>
                        <a:rPr lang="en-US" dirty="0" smtClean="0"/>
                        <a:t>0.4:1</a:t>
                      </a:r>
                      <a:endParaRPr lang="en-US" dirty="0"/>
                    </a:p>
                  </a:txBody>
                  <a:tcPr/>
                </a:tc>
                <a:tc>
                  <a:txBody>
                    <a:bodyPr/>
                    <a:lstStyle/>
                    <a:p>
                      <a:pPr algn="ctr"/>
                      <a:r>
                        <a:rPr lang="en-US" sz="2400" b="1" dirty="0" smtClean="0"/>
                        <a:t>C:D</a:t>
                      </a:r>
                      <a:r>
                        <a:rPr lang="en-US" sz="2400" b="1" baseline="0" dirty="0" smtClean="0"/>
                        <a:t> </a:t>
                      </a:r>
                      <a:endParaRPr lang="en-US" sz="2400" b="1" dirty="0"/>
                    </a:p>
                  </a:txBody>
                  <a:tcPr/>
                </a:tc>
                <a:tc>
                  <a:txBody>
                    <a:bodyPr/>
                    <a:lstStyle/>
                    <a:p>
                      <a:pPr algn="ctr"/>
                      <a:r>
                        <a:rPr lang="en-US" sz="2000" b="1" dirty="0" smtClean="0"/>
                        <a:t>0.8:1 laminar dot sign +</a:t>
                      </a:r>
                      <a:endParaRPr lang="en-US" sz="2000" b="1" dirty="0"/>
                    </a:p>
                  </a:txBody>
                  <a:tcPr/>
                </a:tc>
              </a:tr>
              <a:tr h="521097">
                <a:tc>
                  <a:txBody>
                    <a:bodyPr/>
                    <a:lstStyle/>
                    <a:p>
                      <a:pPr algn="ctr"/>
                      <a:r>
                        <a:rPr lang="en-US" dirty="0" smtClean="0"/>
                        <a:t>N</a:t>
                      </a:r>
                      <a:endParaRPr lang="en-US" dirty="0"/>
                    </a:p>
                  </a:txBody>
                  <a:tcPr/>
                </a:tc>
                <a:tc>
                  <a:txBody>
                    <a:bodyPr/>
                    <a:lstStyle/>
                    <a:p>
                      <a:pPr algn="ctr"/>
                      <a:r>
                        <a:rPr lang="en-US" sz="2400" b="1" dirty="0" smtClean="0"/>
                        <a:t>Vessel</a:t>
                      </a:r>
                      <a:endParaRPr lang="en-US" sz="2400" b="1" dirty="0"/>
                    </a:p>
                  </a:txBody>
                  <a:tcPr/>
                </a:tc>
                <a:tc>
                  <a:txBody>
                    <a:bodyPr/>
                    <a:lstStyle/>
                    <a:p>
                      <a:pPr algn="ctr"/>
                      <a:r>
                        <a:rPr lang="en-US" dirty="0" smtClean="0"/>
                        <a:t>N</a:t>
                      </a:r>
                      <a:endParaRPr lang="en-US" dirty="0"/>
                    </a:p>
                  </a:txBody>
                  <a:tcPr/>
                </a:tc>
              </a:tr>
              <a:tr h="521097">
                <a:tc>
                  <a:txBody>
                    <a:bodyPr/>
                    <a:lstStyle/>
                    <a:p>
                      <a:pPr algn="ctr"/>
                      <a:r>
                        <a:rPr lang="en-US" dirty="0" smtClean="0"/>
                        <a:t>2:3</a:t>
                      </a:r>
                      <a:endParaRPr lang="en-US" dirty="0"/>
                    </a:p>
                  </a:txBody>
                  <a:tcPr/>
                </a:tc>
                <a:tc>
                  <a:txBody>
                    <a:bodyPr/>
                    <a:lstStyle/>
                    <a:p>
                      <a:pPr algn="ctr"/>
                      <a:r>
                        <a:rPr lang="en-US" sz="2400" b="1" dirty="0" smtClean="0"/>
                        <a:t>A:V</a:t>
                      </a:r>
                      <a:endParaRPr lang="en-US" sz="2400" b="1" dirty="0"/>
                    </a:p>
                  </a:txBody>
                  <a:tcPr/>
                </a:tc>
                <a:tc>
                  <a:txBody>
                    <a:bodyPr/>
                    <a:lstStyle/>
                    <a:p>
                      <a:pPr algn="ctr"/>
                      <a:r>
                        <a:rPr lang="en-US" dirty="0" smtClean="0"/>
                        <a:t>2:3</a:t>
                      </a:r>
                      <a:endParaRPr lang="en-US" dirty="0"/>
                    </a:p>
                  </a:txBody>
                  <a:tcPr/>
                </a:tc>
              </a:tr>
              <a:tr h="521097">
                <a:tc>
                  <a:txBody>
                    <a:bodyPr/>
                    <a:lstStyle/>
                    <a:p>
                      <a:pPr algn="ctr"/>
                      <a:r>
                        <a:rPr lang="en-US" dirty="0" smtClean="0"/>
                        <a:t>N</a:t>
                      </a:r>
                      <a:endParaRPr lang="en-US" dirty="0"/>
                    </a:p>
                  </a:txBody>
                  <a:tcPr/>
                </a:tc>
                <a:tc>
                  <a:txBody>
                    <a:bodyPr/>
                    <a:lstStyle/>
                    <a:p>
                      <a:pPr algn="ctr"/>
                      <a:r>
                        <a:rPr lang="en-US" sz="2400" b="1" dirty="0" smtClean="0"/>
                        <a:t>Macula</a:t>
                      </a:r>
                      <a:endParaRPr lang="en-US" sz="2400" b="1" dirty="0"/>
                    </a:p>
                  </a:txBody>
                  <a:tcPr/>
                </a:tc>
                <a:tc>
                  <a:txBody>
                    <a:bodyPr/>
                    <a:lstStyle/>
                    <a:p>
                      <a:pPr algn="ctr"/>
                      <a:r>
                        <a:rPr lang="en-US" dirty="0" smtClean="0"/>
                        <a:t>N</a:t>
                      </a:r>
                      <a:endParaRPr lang="en-US" dirty="0"/>
                    </a:p>
                  </a:txBody>
                  <a:tcPr/>
                </a:tc>
              </a:tr>
              <a:tr h="521097">
                <a:tc>
                  <a:txBody>
                    <a:bodyPr/>
                    <a:lstStyle/>
                    <a:p>
                      <a:pPr algn="ctr"/>
                      <a:r>
                        <a:rPr lang="en-US" dirty="0" smtClean="0"/>
                        <a:t>+</a:t>
                      </a:r>
                      <a:endParaRPr lang="en-US" dirty="0"/>
                    </a:p>
                  </a:txBody>
                  <a:tcPr/>
                </a:tc>
                <a:tc>
                  <a:txBody>
                    <a:bodyPr/>
                    <a:lstStyle/>
                    <a:p>
                      <a:pPr algn="ctr"/>
                      <a:r>
                        <a:rPr lang="en-US" sz="2400" b="1" dirty="0" smtClean="0"/>
                        <a:t>FR</a:t>
                      </a:r>
                      <a:endParaRPr lang="en-US" sz="2400" b="1" dirty="0"/>
                    </a:p>
                  </a:txBody>
                  <a:tcPr/>
                </a:tc>
                <a:tc>
                  <a:txBody>
                    <a:bodyPr/>
                    <a:lstStyle/>
                    <a:p>
                      <a:pPr algn="ctr"/>
                      <a:r>
                        <a:rPr lang="en-US" dirty="0" smtClean="0"/>
                        <a:t>+</a:t>
                      </a:r>
                      <a:endParaRPr lang="en-US" dirty="0"/>
                    </a:p>
                  </a:txBody>
                  <a:tcPr/>
                </a:tc>
              </a:tr>
              <a:tr h="521097">
                <a:tc>
                  <a:txBody>
                    <a:bodyPr/>
                    <a:lstStyle/>
                    <a:p>
                      <a:pPr algn="ctr"/>
                      <a:r>
                        <a:rPr lang="en-US" dirty="0" smtClean="0"/>
                        <a:t>24.33 mm</a:t>
                      </a:r>
                      <a:endParaRPr lang="en-US" dirty="0"/>
                    </a:p>
                  </a:txBody>
                  <a:tcPr/>
                </a:tc>
                <a:tc>
                  <a:txBody>
                    <a:bodyPr/>
                    <a:lstStyle/>
                    <a:p>
                      <a:pPr algn="ctr"/>
                      <a:r>
                        <a:rPr lang="en-US" sz="2400" b="1" dirty="0" smtClean="0"/>
                        <a:t>Mean Axial Length</a:t>
                      </a:r>
                      <a:endParaRPr lang="en-US" sz="2400" b="1" dirty="0"/>
                    </a:p>
                  </a:txBody>
                  <a:tcPr/>
                </a:tc>
                <a:tc>
                  <a:txBody>
                    <a:bodyPr/>
                    <a:lstStyle/>
                    <a:p>
                      <a:pPr algn="ctr"/>
                      <a:r>
                        <a:rPr lang="en-US" sz="2000" b="1" dirty="0" smtClean="0"/>
                        <a:t>27.22mm</a:t>
                      </a:r>
                      <a:endParaRPr lang="en-US" sz="2000" b="1" dirty="0"/>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0" y="1600200"/>
            <a:ext cx="4038600" cy="4797552"/>
          </a:xfrm>
        </p:spPr>
        <p:txBody>
          <a:bodyPr>
            <a:normAutofit fontScale="85000" lnSpcReduction="20000"/>
          </a:bodyPr>
          <a:lstStyle/>
          <a:p>
            <a:pPr>
              <a:lnSpc>
                <a:spcPct val="170000"/>
              </a:lnSpc>
            </a:pPr>
            <a:r>
              <a:rPr lang="en-US" sz="4600" dirty="0" smtClean="0"/>
              <a:t>Suggested :</a:t>
            </a:r>
          </a:p>
          <a:p>
            <a:pPr lvl="1">
              <a:lnSpc>
                <a:spcPct val="170000"/>
              </a:lnSpc>
            </a:pPr>
            <a:r>
              <a:rPr lang="en-US" sz="2600" dirty="0" smtClean="0"/>
              <a:t>B/E  </a:t>
            </a:r>
            <a:r>
              <a:rPr lang="en-US" sz="2600" dirty="0" err="1" smtClean="0"/>
              <a:t>Timolol</a:t>
            </a:r>
            <a:r>
              <a:rPr lang="en-US" sz="2600" dirty="0" smtClean="0"/>
              <a:t> eye drops  </a:t>
            </a:r>
            <a:r>
              <a:rPr lang="en-US" sz="2600" dirty="0" err="1" smtClean="0"/>
              <a:t>bd</a:t>
            </a:r>
            <a:endParaRPr lang="en-US" sz="2600" dirty="0" smtClean="0"/>
          </a:p>
          <a:p>
            <a:pPr lvl="1">
              <a:lnSpc>
                <a:spcPct val="170000"/>
              </a:lnSpc>
            </a:pPr>
            <a:r>
              <a:rPr lang="en-US" sz="2600" dirty="0" err="1" smtClean="0"/>
              <a:t>Brimonidine</a:t>
            </a:r>
            <a:r>
              <a:rPr lang="en-US" sz="2600" dirty="0" smtClean="0"/>
              <a:t> eye drops </a:t>
            </a:r>
            <a:r>
              <a:rPr lang="en-US" sz="2600" dirty="0" err="1" smtClean="0"/>
              <a:t>bd</a:t>
            </a:r>
            <a:endParaRPr lang="en-US" sz="2600" dirty="0" smtClean="0"/>
          </a:p>
          <a:p>
            <a:pPr lvl="1">
              <a:lnSpc>
                <a:spcPct val="170000"/>
              </a:lnSpc>
            </a:pPr>
            <a:r>
              <a:rPr lang="en-US" sz="2600" dirty="0" smtClean="0"/>
              <a:t>Review  with MRI brain reports </a:t>
            </a:r>
          </a:p>
          <a:p>
            <a:pPr>
              <a:lnSpc>
                <a:spcPct val="170000"/>
              </a:lnSpc>
              <a:buNone/>
            </a:pPr>
            <a:endParaRPr lang="en-US" sz="4600" dirty="0" smtClean="0"/>
          </a:p>
          <a:p>
            <a:pPr lvl="1">
              <a:lnSpc>
                <a:spcPct val="170000"/>
              </a:lnSpc>
              <a:buNone/>
            </a:pPr>
            <a:r>
              <a:rPr lang="en-US" sz="2600" dirty="0" smtClean="0"/>
              <a:t> </a:t>
            </a:r>
            <a:endParaRPr lang="en-US" sz="2300" dirty="0"/>
          </a:p>
        </p:txBody>
      </p:sp>
      <p:sp>
        <p:nvSpPr>
          <p:cNvPr id="5" name="Content Placeholder 4"/>
          <p:cNvSpPr>
            <a:spLocks noGrp="1"/>
          </p:cNvSpPr>
          <p:nvPr>
            <p:ph sz="half" idx="2"/>
          </p:nvPr>
        </p:nvSpPr>
        <p:spPr>
          <a:xfrm>
            <a:off x="381000" y="1600200"/>
            <a:ext cx="4038600" cy="4623816"/>
          </a:xfrm>
        </p:spPr>
        <p:txBody>
          <a:bodyPr>
            <a:normAutofit fontScale="85000" lnSpcReduction="20000"/>
          </a:bodyPr>
          <a:lstStyle/>
          <a:p>
            <a:pPr>
              <a:lnSpc>
                <a:spcPct val="170000"/>
              </a:lnSpc>
            </a:pPr>
            <a:r>
              <a:rPr lang="en-US" sz="4600" dirty="0" smtClean="0"/>
              <a:t>Impression : </a:t>
            </a:r>
          </a:p>
          <a:p>
            <a:pPr lvl="1">
              <a:lnSpc>
                <a:spcPct val="170000"/>
              </a:lnSpc>
            </a:pPr>
            <a:r>
              <a:rPr lang="en-US" sz="2600" dirty="0" smtClean="0"/>
              <a:t>Left eye Secondary open angle glaucoma due to increased </a:t>
            </a:r>
            <a:r>
              <a:rPr lang="en-US" sz="2600" dirty="0" err="1" smtClean="0"/>
              <a:t>episcleral</a:t>
            </a:r>
            <a:r>
              <a:rPr lang="en-US" sz="2600" dirty="0" smtClean="0"/>
              <a:t> venous pressure </a:t>
            </a:r>
          </a:p>
          <a:p>
            <a:pPr lvl="1">
              <a:lnSpc>
                <a:spcPct val="170000"/>
              </a:lnSpc>
            </a:pPr>
            <a:r>
              <a:rPr lang="en-US" sz="2600" dirty="0" err="1" smtClean="0"/>
              <a:t>Scleral</a:t>
            </a:r>
            <a:r>
              <a:rPr lang="en-US" sz="2600" dirty="0" smtClean="0"/>
              <a:t> thinning +</a:t>
            </a:r>
          </a:p>
          <a:p>
            <a:pPr lvl="1">
              <a:lnSpc>
                <a:spcPct val="170000"/>
              </a:lnSpc>
            </a:pPr>
            <a:r>
              <a:rPr lang="en-US" sz="2600" dirty="0" err="1" smtClean="0"/>
              <a:t>Conjunctival</a:t>
            </a:r>
            <a:r>
              <a:rPr lang="en-US" sz="2600" dirty="0" smtClean="0"/>
              <a:t> </a:t>
            </a:r>
            <a:r>
              <a:rPr lang="en-US" sz="2600" dirty="0" err="1" smtClean="0"/>
              <a:t>naevus</a:t>
            </a:r>
            <a:r>
              <a:rPr lang="en-US" sz="2600" dirty="0" smtClean="0"/>
              <a:t> +</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PLAIN </a:t>
            </a:r>
            <a:endParaRPr lang="en-US" dirty="0"/>
          </a:p>
        </p:txBody>
      </p:sp>
      <p:pic>
        <p:nvPicPr>
          <p:cNvPr id="9" name="Content Placeholder 8" descr="20161023_210121.jpg"/>
          <p:cNvPicPr>
            <a:picLocks noGrp="1" noChangeAspect="1"/>
          </p:cNvPicPr>
          <p:nvPr>
            <p:ph idx="1"/>
          </p:nvPr>
        </p:nvPicPr>
        <p:blipFill>
          <a:blip r:embed="rId2"/>
          <a:srcRect l="60510" t="19070" r="21277" b="52927"/>
          <a:stretch>
            <a:fillRect/>
          </a:stretch>
        </p:blipFill>
        <p:spPr>
          <a:xfrm rot="5400000">
            <a:off x="323805" y="2190795"/>
            <a:ext cx="4229190" cy="3657601"/>
          </a:xfrm>
        </p:spPr>
      </p:pic>
      <p:cxnSp>
        <p:nvCxnSpPr>
          <p:cNvPr id="11" name="Straight Arrow Connector 10"/>
          <p:cNvCxnSpPr/>
          <p:nvPr/>
        </p:nvCxnSpPr>
        <p:spPr>
          <a:xfrm flipV="1">
            <a:off x="2362200" y="4648200"/>
            <a:ext cx="2971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486400" y="4495800"/>
            <a:ext cx="2398157" cy="369332"/>
          </a:xfrm>
          <a:prstGeom prst="rect">
            <a:avLst/>
          </a:prstGeom>
          <a:noFill/>
        </p:spPr>
        <p:txBody>
          <a:bodyPr wrap="none" rtlCol="0">
            <a:spAutoFit/>
          </a:bodyPr>
          <a:lstStyle/>
          <a:p>
            <a:r>
              <a:rPr lang="en-US" dirty="0" smtClean="0"/>
              <a:t>Tram track calcification</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Head 0.5 PLAIN-STUDY.jpg"/>
          <p:cNvPicPr>
            <a:picLocks noGrp="1" noChangeAspect="1"/>
          </p:cNvPicPr>
          <p:nvPr>
            <p:ph sz="half" idx="2"/>
          </p:nvPr>
        </p:nvPicPr>
        <p:blipFill>
          <a:blip r:embed="rId2"/>
          <a:stretch>
            <a:fillRect/>
          </a:stretch>
        </p:blipFill>
        <p:spPr>
          <a:xfrm>
            <a:off x="1981200" y="1371600"/>
            <a:ext cx="5486400" cy="4865297"/>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CT BRAIN Report</a:t>
            </a:r>
            <a:endParaRPr lang="en-US" dirty="0"/>
          </a:p>
        </p:txBody>
      </p:sp>
      <p:sp>
        <p:nvSpPr>
          <p:cNvPr id="6" name="Content Placeholder 5"/>
          <p:cNvSpPr>
            <a:spLocks noGrp="1"/>
          </p:cNvSpPr>
          <p:nvPr>
            <p:ph idx="1"/>
          </p:nvPr>
        </p:nvSpPr>
        <p:spPr/>
        <p:txBody>
          <a:bodyPr/>
          <a:lstStyle/>
          <a:p>
            <a:pPr>
              <a:lnSpc>
                <a:spcPct val="150000"/>
              </a:lnSpc>
            </a:pPr>
            <a:r>
              <a:rPr lang="en-US" dirty="0" err="1" smtClean="0"/>
              <a:t>Hyperpneumatization</a:t>
            </a:r>
            <a:r>
              <a:rPr lang="en-US" dirty="0" smtClean="0"/>
              <a:t> of frontal </a:t>
            </a:r>
            <a:r>
              <a:rPr lang="en-US" dirty="0" err="1" smtClean="0"/>
              <a:t>sniuses</a:t>
            </a:r>
            <a:r>
              <a:rPr lang="en-US" dirty="0" smtClean="0"/>
              <a:t> </a:t>
            </a:r>
          </a:p>
          <a:p>
            <a:pPr>
              <a:lnSpc>
                <a:spcPct val="150000"/>
              </a:lnSpc>
            </a:pPr>
            <a:r>
              <a:rPr lang="en-US" dirty="0" smtClean="0"/>
              <a:t>Diffuse </a:t>
            </a:r>
            <a:r>
              <a:rPr lang="en-US" dirty="0" err="1" smtClean="0"/>
              <a:t>calvarial</a:t>
            </a:r>
            <a:r>
              <a:rPr lang="en-US" dirty="0" smtClean="0"/>
              <a:t> thickening </a:t>
            </a:r>
          </a:p>
          <a:p>
            <a:pPr>
              <a:lnSpc>
                <a:spcPct val="150000"/>
              </a:lnSpc>
            </a:pPr>
            <a:r>
              <a:rPr lang="en-US" dirty="0" err="1" smtClean="0"/>
              <a:t>Gliotic</a:t>
            </a:r>
            <a:r>
              <a:rPr lang="en-US" dirty="0" smtClean="0"/>
              <a:t> changes in right </a:t>
            </a:r>
            <a:r>
              <a:rPr lang="en-US" dirty="0" err="1" smtClean="0"/>
              <a:t>parieto</a:t>
            </a:r>
            <a:r>
              <a:rPr lang="en-US" dirty="0" smtClean="0"/>
              <a:t>-occipital region</a:t>
            </a:r>
          </a:p>
          <a:p>
            <a:pPr>
              <a:lnSpc>
                <a:spcPct val="150000"/>
              </a:lnSpc>
            </a:pPr>
            <a:r>
              <a:rPr lang="en-US" b="1" dirty="0" smtClean="0"/>
              <a:t>Tram track </a:t>
            </a:r>
            <a:r>
              <a:rPr lang="en-US" b="1" dirty="0" err="1" smtClean="0"/>
              <a:t>subcortical</a:t>
            </a:r>
            <a:r>
              <a:rPr lang="en-US" b="1" dirty="0" smtClean="0"/>
              <a:t> calcification </a:t>
            </a:r>
            <a:endParaRPr lang="en-US"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BRAIN WITH CONTRAST </a:t>
            </a:r>
            <a:endParaRPr lang="en-US" dirty="0"/>
          </a:p>
        </p:txBody>
      </p:sp>
      <p:sp>
        <p:nvSpPr>
          <p:cNvPr id="3" name="Content Placeholder 2"/>
          <p:cNvSpPr>
            <a:spLocks noGrp="1"/>
          </p:cNvSpPr>
          <p:nvPr>
            <p:ph idx="1"/>
          </p:nvPr>
        </p:nvSpPr>
        <p:spPr/>
        <p:txBody>
          <a:bodyPr>
            <a:normAutofit fontScale="70000" lnSpcReduction="20000"/>
          </a:bodyPr>
          <a:lstStyle/>
          <a:p>
            <a:pPr>
              <a:lnSpc>
                <a:spcPct val="160000"/>
              </a:lnSpc>
            </a:pPr>
            <a:r>
              <a:rPr lang="en-US" sz="2400" b="1" dirty="0" smtClean="0"/>
              <a:t>B/L FRONTAL CALVARIAL THICKENING NOTED</a:t>
            </a:r>
          </a:p>
          <a:p>
            <a:pPr>
              <a:lnSpc>
                <a:spcPct val="160000"/>
              </a:lnSpc>
            </a:pPr>
            <a:r>
              <a:rPr lang="en-US" sz="2400" b="1" dirty="0" smtClean="0"/>
              <a:t>B/L HYPERPNEUMATIZATION OF FRONTAL SINUSES</a:t>
            </a:r>
          </a:p>
          <a:p>
            <a:pPr>
              <a:lnSpc>
                <a:spcPct val="160000"/>
              </a:lnSpc>
            </a:pPr>
            <a:r>
              <a:rPr lang="en-US" sz="2400" b="1" dirty="0" smtClean="0"/>
              <a:t>CSF INTENSE LESION NOTED IN THE RIGHT PARIETO-OCCIPITAL REGION IN ALL SEQUENCES S/O GLIOSIS</a:t>
            </a:r>
          </a:p>
          <a:p>
            <a:pPr>
              <a:lnSpc>
                <a:spcPct val="160000"/>
              </a:lnSpc>
            </a:pPr>
            <a:r>
              <a:rPr lang="en-US" sz="2400" b="1" dirty="0" smtClean="0"/>
              <a:t>RIGHT CHOROIDAL PLEXUS APPEARS ENLARGED</a:t>
            </a:r>
          </a:p>
          <a:p>
            <a:pPr>
              <a:lnSpc>
                <a:spcPct val="160000"/>
              </a:lnSpc>
            </a:pPr>
            <a:r>
              <a:rPr lang="en-US" sz="2400" b="1" dirty="0" smtClean="0"/>
              <a:t>BLOOMING IN GRE SEQUENCE .</a:t>
            </a:r>
          </a:p>
          <a:p>
            <a:pPr>
              <a:lnSpc>
                <a:spcPct val="160000"/>
              </a:lnSpc>
              <a:buNone/>
            </a:pPr>
            <a:endParaRPr lang="en-US" sz="2400" b="1" dirty="0" smtClean="0"/>
          </a:p>
          <a:p>
            <a:pPr>
              <a:lnSpc>
                <a:spcPct val="160000"/>
              </a:lnSpc>
              <a:buNone/>
            </a:pPr>
            <a:r>
              <a:rPr lang="en-US" sz="2400" b="1" dirty="0" smtClean="0"/>
              <a:t>On CONTRAST : </a:t>
            </a:r>
          </a:p>
          <a:p>
            <a:pPr>
              <a:lnSpc>
                <a:spcPct val="160000"/>
              </a:lnSpc>
            </a:pPr>
            <a:r>
              <a:rPr lang="en-US" sz="2400" b="1" dirty="0" smtClean="0"/>
              <a:t>SERPENTINE GYRIFORM ENHANCEMENT NOTED IN THE RIGHT PARIETO-OCCIPITAL REGION.</a:t>
            </a:r>
          </a:p>
          <a:p>
            <a:endParaRPr lang="en-US" sz="2400" b="1" dirty="0" smtClean="0"/>
          </a:p>
          <a:p>
            <a:r>
              <a:rPr lang="en-US" sz="2400" b="1" dirty="0" smtClean="0"/>
              <a:t>IMPRESSION</a:t>
            </a:r>
            <a:r>
              <a:rPr lang="en-US" sz="3400" b="1" dirty="0" smtClean="0"/>
              <a:t>: </a:t>
            </a:r>
            <a:r>
              <a:rPr lang="en-US" sz="4600" b="1" dirty="0" smtClean="0"/>
              <a:t>STURGE WEBER SYNDROME</a:t>
            </a:r>
            <a:endParaRPr lang="en-US" sz="2400"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BRAIN </a:t>
            </a:r>
            <a:endParaRPr lang="en-US" dirty="0"/>
          </a:p>
        </p:txBody>
      </p:sp>
      <p:pic>
        <p:nvPicPr>
          <p:cNvPr id="5" name="Content Placeholder 4" descr="20161015_211438.jpg"/>
          <p:cNvPicPr>
            <a:picLocks noGrp="1" noChangeAspect="1"/>
          </p:cNvPicPr>
          <p:nvPr>
            <p:ph sz="half" idx="1"/>
          </p:nvPr>
        </p:nvPicPr>
        <p:blipFill>
          <a:blip r:embed="rId2" cstate="print"/>
          <a:srcRect l="56388"/>
          <a:stretch>
            <a:fillRect/>
          </a:stretch>
        </p:blipFill>
        <p:spPr>
          <a:xfrm rot="5400000">
            <a:off x="5264292" y="1669908"/>
            <a:ext cx="3200401" cy="4127786"/>
          </a:xfrm>
        </p:spPr>
      </p:pic>
      <p:pic>
        <p:nvPicPr>
          <p:cNvPr id="6" name="Content Placeholder 4" descr="20161015_211438.jpg"/>
          <p:cNvPicPr>
            <a:picLocks noChangeAspect="1"/>
          </p:cNvPicPr>
          <p:nvPr/>
        </p:nvPicPr>
        <p:blipFill>
          <a:blip r:embed="rId3" cstate="print"/>
          <a:srcRect l="16981" r="43396"/>
          <a:stretch>
            <a:fillRect/>
          </a:stretch>
        </p:blipFill>
        <p:spPr>
          <a:xfrm rot="5400000">
            <a:off x="906235" y="1532165"/>
            <a:ext cx="3124200" cy="432707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present illness</a:t>
            </a:r>
            <a:endParaRPr lang="en-US" dirty="0"/>
          </a:p>
        </p:txBody>
      </p:sp>
      <p:sp>
        <p:nvSpPr>
          <p:cNvPr id="3" name="Content Placeholder 2"/>
          <p:cNvSpPr>
            <a:spLocks noGrp="1"/>
          </p:cNvSpPr>
          <p:nvPr>
            <p:ph idx="1"/>
          </p:nvPr>
        </p:nvSpPr>
        <p:spPr/>
        <p:txBody>
          <a:bodyPr/>
          <a:lstStyle/>
          <a:p>
            <a:r>
              <a:rPr lang="en-US" dirty="0" smtClean="0"/>
              <a:t>Referred from private hospital as a case of secondary glaucoma both eyes(left &gt;&gt;&gt;right) for further evaluation</a:t>
            </a:r>
          </a:p>
          <a:p>
            <a:endParaRPr lang="en-US" dirty="0" smtClean="0"/>
          </a:p>
          <a:p>
            <a:r>
              <a:rPr lang="en-US" dirty="0" smtClean="0"/>
              <a:t>h/o pain in both eyes+</a:t>
            </a:r>
          </a:p>
          <a:p>
            <a:endParaRPr lang="en-US" dirty="0" smtClean="0"/>
          </a:p>
          <a:p>
            <a:r>
              <a:rPr lang="en-US" dirty="0" smtClean="0"/>
              <a:t>h/o reduced vision in left eye followed by right eye for the past 8 years</a:t>
            </a:r>
          </a:p>
          <a:p>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BRAIN </a:t>
            </a:r>
            <a:endParaRPr lang="en-US" dirty="0"/>
          </a:p>
        </p:txBody>
      </p:sp>
      <p:pic>
        <p:nvPicPr>
          <p:cNvPr id="7" name="Content Placeholder 6" descr="t2_tirm_tra_dark-fluid_rs.jpg"/>
          <p:cNvPicPr>
            <a:picLocks noGrp="1" noChangeAspect="1"/>
          </p:cNvPicPr>
          <p:nvPr>
            <p:ph sz="half" idx="2"/>
          </p:nvPr>
        </p:nvPicPr>
        <p:blipFill>
          <a:blip r:embed="rId2"/>
          <a:stretch>
            <a:fillRect/>
          </a:stretch>
        </p:blipFill>
        <p:spPr>
          <a:xfrm>
            <a:off x="5638800" y="1828801"/>
            <a:ext cx="2667000" cy="4343399"/>
          </a:xfrm>
        </p:spPr>
      </p:pic>
      <p:pic>
        <p:nvPicPr>
          <p:cNvPr id="9" name="Content Placeholder 8" descr="t1_se_sag.jpg"/>
          <p:cNvPicPr>
            <a:picLocks noGrp="1" noChangeAspect="1"/>
          </p:cNvPicPr>
          <p:nvPr>
            <p:ph sz="half" idx="1"/>
          </p:nvPr>
        </p:nvPicPr>
        <p:blipFill>
          <a:blip r:embed="rId3"/>
          <a:stretch>
            <a:fillRect/>
          </a:stretch>
        </p:blipFill>
        <p:spPr>
          <a:xfrm>
            <a:off x="685800" y="1828800"/>
            <a:ext cx="4267200" cy="44196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varial Thickening.jpg"/>
          <p:cNvPicPr>
            <a:picLocks noGrp="1" noChangeAspect="1"/>
          </p:cNvPicPr>
          <p:nvPr>
            <p:ph sz="half" idx="1"/>
          </p:nvPr>
        </p:nvPicPr>
        <p:blipFill>
          <a:blip r:embed="rId2"/>
          <a:stretch>
            <a:fillRect/>
          </a:stretch>
        </p:blipFill>
        <p:spPr>
          <a:xfrm>
            <a:off x="1106881" y="1773238"/>
            <a:ext cx="2739238" cy="4624387"/>
          </a:xfrm>
        </p:spPr>
      </p:pic>
      <p:pic>
        <p:nvPicPr>
          <p:cNvPr id="6" name="Content Placeholder 5" descr="GLIOSIS.jpg"/>
          <p:cNvPicPr>
            <a:picLocks noGrp="1" noChangeAspect="1"/>
          </p:cNvPicPr>
          <p:nvPr>
            <p:ph sz="half" idx="2"/>
          </p:nvPr>
        </p:nvPicPr>
        <p:blipFill>
          <a:blip r:embed="rId3"/>
          <a:stretch>
            <a:fillRect/>
          </a:stretch>
        </p:blipFill>
        <p:spPr>
          <a:xfrm>
            <a:off x="4901615" y="1773238"/>
            <a:ext cx="3531770" cy="462438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erp.jpg"/>
          <p:cNvPicPr>
            <a:picLocks noGrp="1" noChangeAspect="1"/>
          </p:cNvPicPr>
          <p:nvPr>
            <p:ph sz="half" idx="1"/>
          </p:nvPr>
        </p:nvPicPr>
        <p:blipFill>
          <a:blip r:embed="rId2"/>
          <a:stretch>
            <a:fillRect/>
          </a:stretch>
        </p:blipFill>
        <p:spPr>
          <a:xfrm>
            <a:off x="1295400" y="1371600"/>
            <a:ext cx="6629400" cy="526452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OPHTHAL REVIEW</a:t>
            </a:r>
            <a:endParaRPr lang="en-US" dirty="0"/>
          </a:p>
        </p:txBody>
      </p:sp>
      <p:sp>
        <p:nvSpPr>
          <p:cNvPr id="3" name="Content Placeholder 2"/>
          <p:cNvSpPr>
            <a:spLocks noGrp="1"/>
          </p:cNvSpPr>
          <p:nvPr>
            <p:ph idx="1"/>
          </p:nvPr>
        </p:nvSpPr>
        <p:spPr/>
        <p:txBody>
          <a:bodyPr/>
          <a:lstStyle/>
          <a:p>
            <a:r>
              <a:rPr lang="en-US" dirty="0" smtClean="0"/>
              <a:t>MRI BRAIN suggestive of </a:t>
            </a:r>
          </a:p>
          <a:p>
            <a:pPr>
              <a:buNone/>
            </a:pPr>
            <a:r>
              <a:rPr lang="en-US" dirty="0" smtClean="0"/>
              <a:t>            </a:t>
            </a:r>
          </a:p>
          <a:p>
            <a:pPr>
              <a:buNone/>
            </a:pPr>
            <a:r>
              <a:rPr lang="en-US" dirty="0" smtClean="0"/>
              <a:t>                 </a:t>
            </a:r>
            <a:r>
              <a:rPr lang="en-US" b="1" dirty="0" smtClean="0"/>
              <a:t>STURGE WEBER SYNDROME </a:t>
            </a:r>
          </a:p>
          <a:p>
            <a:r>
              <a:rPr lang="en-US" dirty="0" smtClean="0"/>
              <a:t>Advised </a:t>
            </a:r>
          </a:p>
          <a:p>
            <a:pPr lvl="2">
              <a:buNone/>
            </a:pPr>
            <a:r>
              <a:rPr lang="en-US" dirty="0" smtClean="0"/>
              <a:t>Continue </a:t>
            </a:r>
            <a:r>
              <a:rPr lang="en-US" dirty="0" err="1" smtClean="0"/>
              <a:t>brimonidine</a:t>
            </a:r>
            <a:r>
              <a:rPr lang="en-US" dirty="0" smtClean="0"/>
              <a:t> eye drops </a:t>
            </a:r>
          </a:p>
          <a:p>
            <a:pPr lvl="2">
              <a:buNone/>
            </a:pPr>
            <a:r>
              <a:rPr lang="en-US" dirty="0" smtClean="0"/>
              <a:t>Periodic review</a:t>
            </a:r>
            <a:endParaRPr lang="en-US" dirty="0"/>
          </a:p>
        </p:txBody>
      </p:sp>
      <p:pic>
        <p:nvPicPr>
          <p:cNvPr id="4" name="Picture 3" descr="20161015_205945.jpg"/>
          <p:cNvPicPr>
            <a:picLocks noChangeAspect="1"/>
          </p:cNvPicPr>
          <p:nvPr/>
        </p:nvPicPr>
        <p:blipFill>
          <a:blip r:embed="rId2" cstate="print"/>
          <a:stretch>
            <a:fillRect/>
          </a:stretch>
        </p:blipFill>
        <p:spPr>
          <a:xfrm>
            <a:off x="5638800" y="4572000"/>
            <a:ext cx="3217333" cy="180975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DERMATOLOGY OPINION</a:t>
            </a:r>
            <a:endParaRPr lang="en-US" dirty="0"/>
          </a:p>
        </p:txBody>
      </p:sp>
      <p:sp>
        <p:nvSpPr>
          <p:cNvPr id="3" name="Content Placeholder 2"/>
          <p:cNvSpPr>
            <a:spLocks noGrp="1"/>
          </p:cNvSpPr>
          <p:nvPr>
            <p:ph idx="1"/>
          </p:nvPr>
        </p:nvSpPr>
        <p:spPr>
          <a:xfrm>
            <a:off x="0" y="2232391"/>
            <a:ext cx="8229600" cy="4625609"/>
          </a:xfrm>
        </p:spPr>
        <p:txBody>
          <a:bodyPr/>
          <a:lstStyle/>
          <a:p>
            <a:r>
              <a:rPr lang="en-US" dirty="0" smtClean="0"/>
              <a:t>IMPRESSION	:</a:t>
            </a:r>
          </a:p>
          <a:p>
            <a:pPr lvl="2"/>
            <a:endParaRPr lang="en-US" sz="2800" dirty="0" smtClean="0"/>
          </a:p>
          <a:p>
            <a:pPr lvl="2"/>
            <a:r>
              <a:rPr lang="en-US" sz="2800" dirty="0" smtClean="0"/>
              <a:t>STURGE WEBER SYNDROME </a:t>
            </a:r>
          </a:p>
          <a:p>
            <a:pPr lvl="2">
              <a:buNone/>
            </a:pPr>
            <a:r>
              <a:rPr lang="en-US" sz="3200" b="1" dirty="0" err="1" smtClean="0"/>
              <a:t>Phakomatosis</a:t>
            </a:r>
            <a:r>
              <a:rPr lang="en-US" sz="3200" b="1" dirty="0" smtClean="0"/>
              <a:t>    </a:t>
            </a:r>
            <a:r>
              <a:rPr lang="en-US" sz="3200" b="1" dirty="0" err="1" smtClean="0"/>
              <a:t>pigmento</a:t>
            </a:r>
            <a:r>
              <a:rPr lang="en-US" sz="3200" b="1" dirty="0" smtClean="0"/>
              <a:t>   </a:t>
            </a:r>
            <a:r>
              <a:rPr lang="en-US" sz="3200" b="1" dirty="0" err="1" smtClean="0"/>
              <a:t>vascularis</a:t>
            </a:r>
            <a:r>
              <a:rPr lang="en-US" sz="3200" b="1" dirty="0" smtClean="0"/>
              <a:t> </a:t>
            </a:r>
          </a:p>
          <a:p>
            <a:pPr lvl="2"/>
            <a:endParaRPr lang="en-US" dirty="0" smtClean="0"/>
          </a:p>
          <a:p>
            <a:pPr lvl="2"/>
            <a:r>
              <a:rPr lang="en-US" dirty="0" smtClean="0"/>
              <a:t>Nil active dermatological intervention at present .</a:t>
            </a:r>
          </a:p>
        </p:txBody>
      </p:sp>
      <p:pic>
        <p:nvPicPr>
          <p:cNvPr id="4" name="Picture 3" descr="20161015_090954.jpg"/>
          <p:cNvPicPr>
            <a:picLocks noChangeAspect="1"/>
          </p:cNvPicPr>
          <p:nvPr/>
        </p:nvPicPr>
        <p:blipFill>
          <a:blip r:embed="rId2" cstate="print"/>
          <a:stretch>
            <a:fillRect/>
          </a:stretch>
        </p:blipFill>
        <p:spPr>
          <a:xfrm rot="5400000">
            <a:off x="6382808" y="1389592"/>
            <a:ext cx="3217333" cy="1809750"/>
          </a:xfrm>
          <a:prstGeom prst="rect">
            <a:avLst/>
          </a:prstGeom>
        </p:spPr>
      </p:pic>
      <p:sp>
        <p:nvSpPr>
          <p:cNvPr id="5" name="Rectangle 4"/>
          <p:cNvSpPr/>
          <p:nvPr/>
        </p:nvSpPr>
        <p:spPr>
          <a:xfrm>
            <a:off x="7391400" y="2057400"/>
            <a:ext cx="1143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PSYCHIATRIST OPINION</a:t>
            </a:r>
            <a:endParaRPr lang="en-US" dirty="0"/>
          </a:p>
        </p:txBody>
      </p:sp>
      <p:sp>
        <p:nvSpPr>
          <p:cNvPr id="3" name="Content Placeholder 2"/>
          <p:cNvSpPr>
            <a:spLocks noGrp="1"/>
          </p:cNvSpPr>
          <p:nvPr>
            <p:ph idx="1"/>
          </p:nvPr>
        </p:nvSpPr>
        <p:spPr/>
        <p:txBody>
          <a:bodyPr/>
          <a:lstStyle/>
          <a:p>
            <a:r>
              <a:rPr lang="en-US" dirty="0" smtClean="0"/>
              <a:t>Subjected to intelligence testing </a:t>
            </a:r>
          </a:p>
          <a:p>
            <a:endParaRPr lang="en-US" dirty="0" smtClean="0"/>
          </a:p>
          <a:p>
            <a:r>
              <a:rPr lang="en-US" dirty="0" smtClean="0"/>
              <a:t>Mental age 10 years 8 months </a:t>
            </a:r>
          </a:p>
          <a:p>
            <a:endParaRPr lang="en-US" dirty="0" smtClean="0"/>
          </a:p>
          <a:p>
            <a:r>
              <a:rPr lang="en-US" dirty="0" smtClean="0"/>
              <a:t>With </a:t>
            </a:r>
            <a:r>
              <a:rPr lang="en-US" b="1" dirty="0" smtClean="0"/>
              <a:t>IQ – 67 </a:t>
            </a:r>
          </a:p>
          <a:p>
            <a:endParaRPr lang="en-US" dirty="0" smtClean="0"/>
          </a:p>
          <a:p>
            <a:r>
              <a:rPr lang="en-US" sz="3600" dirty="0" smtClean="0"/>
              <a:t>Features suggestive of </a:t>
            </a:r>
            <a:r>
              <a:rPr lang="en-US" sz="3600" b="1" dirty="0" smtClean="0"/>
              <a:t>mild mental retardation </a:t>
            </a:r>
            <a:endParaRPr lang="en-US" sz="36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NEUROLOGIST OPINION</a:t>
            </a:r>
            <a:endParaRPr lang="en-US" dirty="0"/>
          </a:p>
        </p:txBody>
      </p:sp>
      <p:sp>
        <p:nvSpPr>
          <p:cNvPr id="3" name="Content Placeholder 2"/>
          <p:cNvSpPr>
            <a:spLocks noGrp="1"/>
          </p:cNvSpPr>
          <p:nvPr>
            <p:ph idx="1"/>
          </p:nvPr>
        </p:nvSpPr>
        <p:spPr/>
        <p:txBody>
          <a:bodyPr/>
          <a:lstStyle/>
          <a:p>
            <a:pPr>
              <a:buNone/>
            </a:pPr>
            <a:r>
              <a:rPr lang="en-US" dirty="0" smtClean="0"/>
              <a:t>Clinical features suggestive of </a:t>
            </a:r>
            <a:r>
              <a:rPr lang="en-US" dirty="0" err="1" smtClean="0"/>
              <a:t>Sturge</a:t>
            </a:r>
            <a:r>
              <a:rPr lang="en-US" dirty="0" smtClean="0"/>
              <a:t> Weber Syndrome </a:t>
            </a:r>
          </a:p>
          <a:p>
            <a:pPr>
              <a:buNone/>
            </a:pPr>
            <a:endParaRPr lang="en-US" dirty="0" smtClean="0"/>
          </a:p>
          <a:p>
            <a:pPr>
              <a:buNone/>
            </a:pPr>
            <a:endParaRPr lang="en-US" dirty="0" smtClean="0"/>
          </a:p>
          <a:p>
            <a:pPr>
              <a:buNone/>
            </a:pPr>
            <a:r>
              <a:rPr lang="en-US" dirty="0" smtClean="0"/>
              <a:t>Suggested :</a:t>
            </a:r>
          </a:p>
          <a:p>
            <a:pPr lvl="2">
              <a:buNone/>
            </a:pPr>
            <a:r>
              <a:rPr lang="en-US" dirty="0" smtClean="0"/>
              <a:t>EEG</a:t>
            </a:r>
          </a:p>
          <a:p>
            <a:pPr lvl="2">
              <a:buNone/>
            </a:pPr>
            <a:r>
              <a:rPr lang="en-US" dirty="0" smtClean="0"/>
              <a:t>Continue same line of management .</a:t>
            </a:r>
          </a:p>
          <a:p>
            <a:pPr lvl="2">
              <a:buNone/>
            </a:pP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EEG </a:t>
            </a:r>
            <a:endParaRPr lang="en-US" dirty="0"/>
          </a:p>
        </p:txBody>
      </p:sp>
      <p:sp>
        <p:nvSpPr>
          <p:cNvPr id="3" name="Content Placeholder 2"/>
          <p:cNvSpPr>
            <a:spLocks noGrp="1"/>
          </p:cNvSpPr>
          <p:nvPr>
            <p:ph idx="1"/>
          </p:nvPr>
        </p:nvSpPr>
        <p:spPr/>
        <p:txBody>
          <a:bodyPr/>
          <a:lstStyle/>
          <a:p>
            <a:endParaRPr lang="en-US" dirty="0" smtClean="0"/>
          </a:p>
          <a:p>
            <a:r>
              <a:rPr lang="en-US" dirty="0" smtClean="0"/>
              <a:t>No paroxysmal spikes / sharp wave discharges </a:t>
            </a:r>
          </a:p>
          <a:p>
            <a:endParaRPr lang="en-US" dirty="0" smtClean="0"/>
          </a:p>
          <a:p>
            <a:r>
              <a:rPr lang="en-US" dirty="0" smtClean="0"/>
              <a:t>Normal study.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ENDROCRINOLOGIST OPINION</a:t>
            </a:r>
            <a:endParaRPr lang="en-US" dirty="0"/>
          </a:p>
        </p:txBody>
      </p:sp>
      <p:sp>
        <p:nvSpPr>
          <p:cNvPr id="3" name="Content Placeholder 2"/>
          <p:cNvSpPr>
            <a:spLocks noGrp="1"/>
          </p:cNvSpPr>
          <p:nvPr>
            <p:ph idx="1"/>
          </p:nvPr>
        </p:nvSpPr>
        <p:spPr/>
        <p:txBody>
          <a:bodyPr>
            <a:normAutofit fontScale="92500" lnSpcReduction="20000"/>
          </a:bodyPr>
          <a:lstStyle/>
          <a:p>
            <a:pPr>
              <a:lnSpc>
                <a:spcPct val="150000"/>
              </a:lnSpc>
            </a:pPr>
            <a:r>
              <a:rPr lang="en-US" dirty="0" smtClean="0"/>
              <a:t>No clinical evidence of hypo-</a:t>
            </a:r>
            <a:r>
              <a:rPr lang="en-US" dirty="0" err="1" smtClean="0"/>
              <a:t>gonadism</a:t>
            </a:r>
            <a:endParaRPr lang="en-US" dirty="0" smtClean="0"/>
          </a:p>
          <a:p>
            <a:pPr>
              <a:lnSpc>
                <a:spcPct val="150000"/>
              </a:lnSpc>
            </a:pPr>
            <a:r>
              <a:rPr lang="en-US" dirty="0" smtClean="0"/>
              <a:t>Penile length normal </a:t>
            </a:r>
          </a:p>
          <a:p>
            <a:pPr>
              <a:lnSpc>
                <a:spcPct val="150000"/>
              </a:lnSpc>
            </a:pPr>
            <a:r>
              <a:rPr lang="en-US" dirty="0" smtClean="0"/>
              <a:t>Testes normal in size </a:t>
            </a:r>
          </a:p>
          <a:p>
            <a:pPr>
              <a:lnSpc>
                <a:spcPct val="150000"/>
              </a:lnSpc>
            </a:pPr>
            <a:r>
              <a:rPr lang="en-US" dirty="0" smtClean="0"/>
              <a:t>Suggested :                         </a:t>
            </a:r>
          </a:p>
          <a:p>
            <a:pPr lvl="1">
              <a:lnSpc>
                <a:spcPct val="150000"/>
              </a:lnSpc>
            </a:pPr>
            <a:r>
              <a:rPr lang="en-US" dirty="0" smtClean="0"/>
              <a:t>T4 ,TSH             fT4 – 1.04( 0.89 – 1.72 </a:t>
            </a:r>
            <a:r>
              <a:rPr lang="en-US" dirty="0" err="1" smtClean="0"/>
              <a:t>ng</a:t>
            </a:r>
            <a:r>
              <a:rPr lang="en-US" dirty="0" smtClean="0"/>
              <a:t>/dl)</a:t>
            </a:r>
          </a:p>
          <a:p>
            <a:pPr lvl="1">
              <a:lnSpc>
                <a:spcPct val="150000"/>
              </a:lnSpc>
              <a:buNone/>
            </a:pPr>
            <a:r>
              <a:rPr lang="en-US" dirty="0" smtClean="0"/>
              <a:t>                               TSH – 4.04 ( 0.3 – 5.5 IU/ml )</a:t>
            </a:r>
          </a:p>
          <a:p>
            <a:endParaRPr lang="en-US" dirty="0" smtClean="0"/>
          </a:p>
          <a:p>
            <a:r>
              <a:rPr lang="en-US" dirty="0" smtClean="0"/>
              <a:t>Status --- </a:t>
            </a:r>
            <a:r>
              <a:rPr lang="en-US" dirty="0" err="1" smtClean="0"/>
              <a:t>Eu</a:t>
            </a:r>
            <a:r>
              <a:rPr lang="en-US" dirty="0" smtClean="0"/>
              <a:t>-thyroidal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varicose veins </a:t>
            </a:r>
            <a:endParaRPr lang="en-US" dirty="0"/>
          </a:p>
        </p:txBody>
      </p:sp>
      <p:sp>
        <p:nvSpPr>
          <p:cNvPr id="3" name="Content Placeholder 2"/>
          <p:cNvSpPr>
            <a:spLocks noGrp="1"/>
          </p:cNvSpPr>
          <p:nvPr>
            <p:ph idx="1"/>
          </p:nvPr>
        </p:nvSpPr>
        <p:spPr/>
        <p:txBody>
          <a:bodyPr/>
          <a:lstStyle/>
          <a:p>
            <a:r>
              <a:rPr lang="en-US" dirty="0" smtClean="0"/>
              <a:t>Examination:</a:t>
            </a:r>
          </a:p>
          <a:p>
            <a:pPr>
              <a:buNone/>
            </a:pPr>
            <a:endParaRPr lang="en-US" dirty="0"/>
          </a:p>
        </p:txBody>
      </p:sp>
      <p:pic>
        <p:nvPicPr>
          <p:cNvPr id="4" name="Picture 3" descr="20161015_090705.jpg"/>
          <p:cNvPicPr>
            <a:picLocks noChangeAspect="1"/>
          </p:cNvPicPr>
          <p:nvPr/>
        </p:nvPicPr>
        <p:blipFill>
          <a:blip r:embed="rId2" cstate="print"/>
          <a:stretch>
            <a:fillRect/>
          </a:stretch>
        </p:blipFill>
        <p:spPr>
          <a:xfrm rot="16200000">
            <a:off x="4694768" y="2620434"/>
            <a:ext cx="5012267" cy="2819400"/>
          </a:xfrm>
          <a:prstGeom prst="rect">
            <a:avLst/>
          </a:prstGeom>
        </p:spPr>
      </p:pic>
      <p:pic>
        <p:nvPicPr>
          <p:cNvPr id="5" name="Picture 4" descr="20161015_090732.jpg"/>
          <p:cNvPicPr>
            <a:picLocks noChangeAspect="1"/>
          </p:cNvPicPr>
          <p:nvPr/>
        </p:nvPicPr>
        <p:blipFill>
          <a:blip r:embed="rId3" cstate="print"/>
          <a:stretch>
            <a:fillRect/>
          </a:stretch>
        </p:blipFill>
        <p:spPr>
          <a:xfrm>
            <a:off x="457200" y="3505200"/>
            <a:ext cx="5113867" cy="28765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24001"/>
            <a:ext cx="8229600" cy="4876800"/>
          </a:xfrm>
        </p:spPr>
        <p:txBody>
          <a:bodyPr>
            <a:normAutofit fontScale="92500" lnSpcReduction="20000"/>
          </a:bodyPr>
          <a:lstStyle/>
          <a:p>
            <a:r>
              <a:rPr lang="en-US" dirty="0" smtClean="0"/>
              <a:t>h/o poor scholastic performance+</a:t>
            </a:r>
          </a:p>
          <a:p>
            <a:pPr>
              <a:buNone/>
            </a:pPr>
            <a:endParaRPr lang="en-US" dirty="0" smtClean="0"/>
          </a:p>
          <a:p>
            <a:r>
              <a:rPr lang="en-US" dirty="0" smtClean="0"/>
              <a:t>h/o abnormal pigmentation over the face since birth</a:t>
            </a:r>
          </a:p>
          <a:p>
            <a:endParaRPr lang="en-US" dirty="0" smtClean="0"/>
          </a:p>
          <a:p>
            <a:r>
              <a:rPr lang="en-US" dirty="0" smtClean="0"/>
              <a:t> no h/o weakness of any limbs</a:t>
            </a:r>
          </a:p>
          <a:p>
            <a:endParaRPr lang="en-US" dirty="0" smtClean="0"/>
          </a:p>
          <a:p>
            <a:r>
              <a:rPr lang="en-US" dirty="0" smtClean="0"/>
              <a:t>No h/o any bleeding manifestations</a:t>
            </a:r>
          </a:p>
          <a:p>
            <a:endParaRPr lang="en-US" dirty="0" smtClean="0"/>
          </a:p>
          <a:p>
            <a:r>
              <a:rPr lang="en-US" dirty="0" smtClean="0"/>
              <a:t>No h/o any swelling on the body</a:t>
            </a:r>
          </a:p>
          <a:p>
            <a:endParaRPr lang="en-US" dirty="0" smtClean="0"/>
          </a:p>
          <a:p>
            <a:r>
              <a:rPr lang="en-US" dirty="0" smtClean="0"/>
              <a:t> no h/o bowel or bladder incontinence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Venous </a:t>
            </a:r>
            <a:r>
              <a:rPr lang="en-US" dirty="0" err="1" smtClean="0"/>
              <a:t>doppler</a:t>
            </a:r>
            <a:endParaRPr lang="en-US" dirty="0"/>
          </a:p>
        </p:txBody>
      </p:sp>
      <p:sp>
        <p:nvSpPr>
          <p:cNvPr id="3" name="Content Placeholder 2"/>
          <p:cNvSpPr>
            <a:spLocks noGrp="1"/>
          </p:cNvSpPr>
          <p:nvPr>
            <p:ph idx="1"/>
          </p:nvPr>
        </p:nvSpPr>
        <p:spPr/>
        <p:txBody>
          <a:bodyPr>
            <a:normAutofit/>
          </a:bodyPr>
          <a:lstStyle/>
          <a:p>
            <a:r>
              <a:rPr lang="en-US" sz="2800" dirty="0" smtClean="0"/>
              <a:t>Absence of deep venous system of both lower limbs and infra-renal part of IVC (and its draining veins ) with dilated superficial venous system and varicosities in both lower limbs </a:t>
            </a:r>
          </a:p>
          <a:p>
            <a:endParaRPr lang="en-US" sz="2800" dirty="0" smtClean="0"/>
          </a:p>
          <a:p>
            <a:r>
              <a:rPr lang="en-US" sz="2800" dirty="0" smtClean="0"/>
              <a:t>Draining of lower limb is via both dilated tortuous GSV which drains into persistent umbilical vein which </a:t>
            </a:r>
            <a:r>
              <a:rPr lang="en-US" sz="2800" dirty="0" err="1" smtClean="0"/>
              <a:t>inturn</a:t>
            </a:r>
            <a:r>
              <a:rPr lang="en-US" sz="2800" dirty="0" smtClean="0"/>
              <a:t> drain into left portal vein .</a:t>
            </a:r>
          </a:p>
          <a:p>
            <a:endParaRPr lang="en-US" sz="2800" dirty="0" smtClean="0"/>
          </a:p>
          <a:p>
            <a:r>
              <a:rPr lang="en-US" sz="3600" b="1" dirty="0" smtClean="0"/>
              <a:t>Suggested CT  </a:t>
            </a:r>
            <a:r>
              <a:rPr lang="en-US" sz="3600" b="1" dirty="0" err="1" smtClean="0"/>
              <a:t>Venogram</a:t>
            </a:r>
            <a:endParaRPr lang="en-US" b="1"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CT VENOGRAM OF LOWER LIMB VEINS</a:t>
            </a:r>
            <a:endParaRPr lang="en-US" sz="4000" dirty="0"/>
          </a:p>
        </p:txBody>
      </p:sp>
      <p:sp>
        <p:nvSpPr>
          <p:cNvPr id="3" name="Content Placeholder 2"/>
          <p:cNvSpPr>
            <a:spLocks noGrp="1"/>
          </p:cNvSpPr>
          <p:nvPr>
            <p:ph idx="1"/>
          </p:nvPr>
        </p:nvSpPr>
        <p:spPr/>
        <p:txBody>
          <a:bodyPr/>
          <a:lstStyle/>
          <a:p>
            <a:r>
              <a:rPr lang="en-US" dirty="0" smtClean="0"/>
              <a:t>Complete absence of the deep venous system of both lower limbs </a:t>
            </a:r>
          </a:p>
          <a:p>
            <a:r>
              <a:rPr lang="en-US" dirty="0" smtClean="0"/>
              <a:t>Absence of </a:t>
            </a:r>
            <a:r>
              <a:rPr lang="en-US" dirty="0" err="1" smtClean="0"/>
              <a:t>infrarenal</a:t>
            </a:r>
            <a:r>
              <a:rPr lang="en-US" dirty="0" smtClean="0"/>
              <a:t> part of IVC , B/L Iliac veins </a:t>
            </a:r>
          </a:p>
          <a:p>
            <a:r>
              <a:rPr lang="en-US" dirty="0" smtClean="0"/>
              <a:t>Venous drainage of the lower limbs is by the superficial system with grossly dilated both GSV which enters into abdominal subcutaneous plane till umbilicus and drain into persistent dilated umbilical vein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Umbilical vein runs through its fetal course and drains into left portal vein , enhancing / </a:t>
            </a:r>
            <a:r>
              <a:rPr lang="en-US" dirty="0" err="1" smtClean="0"/>
              <a:t>perfusing</a:t>
            </a:r>
            <a:r>
              <a:rPr lang="en-US" dirty="0" smtClean="0"/>
              <a:t> the left lobe of liver an drains through the hepatic veins into the IVC .</a:t>
            </a:r>
          </a:p>
          <a:p>
            <a:r>
              <a:rPr lang="en-US" dirty="0" smtClean="0"/>
              <a:t>Left portal vein is dilated </a:t>
            </a:r>
          </a:p>
          <a:p>
            <a:r>
              <a:rPr lang="en-US" dirty="0" smtClean="0"/>
              <a:t>e/o dilated tortuous communicating vein seen connecting both GSV in </a:t>
            </a:r>
            <a:r>
              <a:rPr lang="en-US" dirty="0" err="1" smtClean="0"/>
              <a:t>infraumbilical</a:t>
            </a:r>
            <a:r>
              <a:rPr lang="en-US" dirty="0" smtClean="0"/>
              <a:t> part.</a:t>
            </a:r>
          </a:p>
          <a:p>
            <a:r>
              <a:rPr lang="en-US" dirty="0" smtClean="0"/>
              <a:t>e/o multiple dilated varicosities noted over lower limb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IMPRESSION</a:t>
            </a:r>
            <a:endParaRPr lang="en-US" dirty="0"/>
          </a:p>
        </p:txBody>
      </p:sp>
      <p:sp>
        <p:nvSpPr>
          <p:cNvPr id="3" name="Content Placeholder 2"/>
          <p:cNvSpPr>
            <a:spLocks noGrp="1"/>
          </p:cNvSpPr>
          <p:nvPr>
            <p:ph idx="1"/>
          </p:nvPr>
        </p:nvSpPr>
        <p:spPr/>
        <p:txBody>
          <a:bodyPr>
            <a:normAutofit/>
          </a:bodyPr>
          <a:lstStyle/>
          <a:p>
            <a:r>
              <a:rPr lang="en-US" sz="2800" dirty="0" smtClean="0"/>
              <a:t>Absence of deep venous system of both lower limbs and infra-renal part of IVC (and its draining veins ) with dilated superficial venous system and varicosities in both lower limbs </a:t>
            </a:r>
          </a:p>
          <a:p>
            <a:endParaRPr lang="en-US" sz="2800" dirty="0" smtClean="0"/>
          </a:p>
          <a:p>
            <a:r>
              <a:rPr lang="en-US" sz="2800" dirty="0" smtClean="0"/>
              <a:t>Draining of lower limb is via both dilated tortuous GSV which drains into persistent umbilical vein which </a:t>
            </a:r>
            <a:r>
              <a:rPr lang="en-US" sz="2800" dirty="0" err="1" smtClean="0"/>
              <a:t>inturn</a:t>
            </a:r>
            <a:r>
              <a:rPr lang="en-US" sz="2800" dirty="0" smtClean="0"/>
              <a:t> drain into left portal vein .</a:t>
            </a:r>
          </a:p>
          <a:p>
            <a:endParaRPr lang="en-US" b="1" dirty="0" smtClean="0"/>
          </a:p>
          <a:p>
            <a:r>
              <a:rPr lang="en-US" b="1" dirty="0" smtClean="0"/>
              <a:t>P/O B/L KLIPPEL TRENAUNAY SYNDROME  </a:t>
            </a:r>
            <a:endParaRPr lang="en-US"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CT  VENOGRAM</a:t>
            </a:r>
            <a:endParaRPr lang="en-US" dirty="0"/>
          </a:p>
        </p:txBody>
      </p:sp>
      <p:pic>
        <p:nvPicPr>
          <p:cNvPr id="7" name="Content Placeholder 6" descr="20161021_200009.jpg"/>
          <p:cNvPicPr>
            <a:picLocks noGrp="1" noChangeAspect="1"/>
          </p:cNvPicPr>
          <p:nvPr>
            <p:ph sz="half" idx="1"/>
          </p:nvPr>
        </p:nvPicPr>
        <p:blipFill>
          <a:blip r:embed="rId2"/>
          <a:srcRect l="7373" t="34464" r="70509" b="28087"/>
          <a:stretch>
            <a:fillRect/>
          </a:stretch>
        </p:blipFill>
        <p:spPr>
          <a:xfrm rot="5400000">
            <a:off x="-110491" y="1786891"/>
            <a:ext cx="4640584" cy="4419601"/>
          </a:xfrm>
        </p:spPr>
      </p:pic>
      <p:pic>
        <p:nvPicPr>
          <p:cNvPr id="10" name="Content Placeholder 6" descr="20161021_200009.jpg"/>
          <p:cNvPicPr>
            <a:picLocks noChangeAspect="1"/>
          </p:cNvPicPr>
          <p:nvPr/>
        </p:nvPicPr>
        <p:blipFill>
          <a:blip r:embed="rId2"/>
          <a:srcRect l="30058" t="32592" r="48391" b="29095"/>
          <a:stretch>
            <a:fillRect/>
          </a:stretch>
        </p:blipFill>
        <p:spPr>
          <a:xfrm rot="5400000">
            <a:off x="4610102" y="1790701"/>
            <a:ext cx="4571999" cy="4495797"/>
          </a:xfrm>
          <a:prstGeom prst="rect">
            <a:avLst/>
          </a:prstGeom>
        </p:spPr>
      </p:pic>
      <p:sp>
        <p:nvSpPr>
          <p:cNvPr id="6" name="Content Placeholder 5"/>
          <p:cNvSpPr>
            <a:spLocks noGrp="1"/>
          </p:cNvSpPr>
          <p:nvPr>
            <p:ph sz="half" idx="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VENOGRAM</a:t>
            </a:r>
            <a:endParaRPr lang="en-US" dirty="0"/>
          </a:p>
        </p:txBody>
      </p:sp>
      <p:pic>
        <p:nvPicPr>
          <p:cNvPr id="5" name="Content Placeholder 4" descr="20161021_200009.jpg"/>
          <p:cNvPicPr>
            <a:picLocks noGrp="1" noChangeAspect="1"/>
          </p:cNvPicPr>
          <p:nvPr>
            <p:ph sz="half" idx="1"/>
          </p:nvPr>
        </p:nvPicPr>
        <p:blipFill>
          <a:blip r:embed="rId2"/>
          <a:srcRect l="51177" t="34187" r="26355" b="28089"/>
          <a:stretch>
            <a:fillRect/>
          </a:stretch>
        </p:blipFill>
        <p:spPr>
          <a:xfrm rot="5400000">
            <a:off x="190499" y="1714500"/>
            <a:ext cx="4114800" cy="3886199"/>
          </a:xfrm>
        </p:spPr>
      </p:pic>
      <p:pic>
        <p:nvPicPr>
          <p:cNvPr id="6" name="Content Placeholder 4" descr="20161021_200009.jpg"/>
          <p:cNvPicPr>
            <a:picLocks noChangeAspect="1"/>
          </p:cNvPicPr>
          <p:nvPr/>
        </p:nvPicPr>
        <p:blipFill>
          <a:blip r:embed="rId2"/>
          <a:srcRect l="75160" t="34187" r="5136" b="29436"/>
          <a:stretch>
            <a:fillRect/>
          </a:stretch>
        </p:blipFill>
        <p:spPr>
          <a:xfrm rot="5400000">
            <a:off x="4576233" y="1519767"/>
            <a:ext cx="4182534" cy="43434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0161021_195453.jpg"/>
          <p:cNvPicPr>
            <a:picLocks noGrp="1" noChangeAspect="1"/>
          </p:cNvPicPr>
          <p:nvPr>
            <p:ph sz="half" idx="1"/>
          </p:nvPr>
        </p:nvPicPr>
        <p:blipFill>
          <a:blip r:embed="rId2"/>
          <a:srcRect l="11105" t="1363" r="60593" b="58834"/>
          <a:stretch>
            <a:fillRect/>
          </a:stretch>
        </p:blipFill>
        <p:spPr>
          <a:xfrm rot="5400000">
            <a:off x="-221766" y="2050566"/>
            <a:ext cx="5040930" cy="3987798"/>
          </a:xfrm>
        </p:spPr>
      </p:pic>
      <p:cxnSp>
        <p:nvCxnSpPr>
          <p:cNvPr id="12" name="Straight Arrow Connector 11"/>
          <p:cNvCxnSpPr/>
          <p:nvPr/>
        </p:nvCxnSpPr>
        <p:spPr>
          <a:xfrm>
            <a:off x="3886200" y="4648200"/>
            <a:ext cx="2133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81400" y="3276600"/>
            <a:ext cx="2438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038600" y="2362200"/>
            <a:ext cx="1981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72200" y="4572000"/>
            <a:ext cx="2286000" cy="369332"/>
          </a:xfrm>
          <a:prstGeom prst="rect">
            <a:avLst/>
          </a:prstGeom>
          <a:noFill/>
        </p:spPr>
        <p:txBody>
          <a:bodyPr wrap="square" rtlCol="0">
            <a:spAutoFit/>
          </a:bodyPr>
          <a:lstStyle/>
          <a:p>
            <a:r>
              <a:rPr lang="en-US" dirty="0" smtClean="0"/>
              <a:t>Great </a:t>
            </a:r>
            <a:r>
              <a:rPr lang="en-US" dirty="0" err="1" smtClean="0"/>
              <a:t>saphenous</a:t>
            </a:r>
            <a:r>
              <a:rPr lang="en-US" dirty="0" smtClean="0"/>
              <a:t> vein</a:t>
            </a:r>
            <a:endParaRPr lang="en-US" dirty="0"/>
          </a:p>
        </p:txBody>
      </p:sp>
      <p:sp>
        <p:nvSpPr>
          <p:cNvPr id="22" name="TextBox 21"/>
          <p:cNvSpPr txBox="1"/>
          <p:nvPr/>
        </p:nvSpPr>
        <p:spPr>
          <a:xfrm>
            <a:off x="6248400" y="3124200"/>
            <a:ext cx="1382110" cy="369332"/>
          </a:xfrm>
          <a:prstGeom prst="rect">
            <a:avLst/>
          </a:prstGeom>
          <a:noFill/>
        </p:spPr>
        <p:txBody>
          <a:bodyPr wrap="none" rtlCol="0">
            <a:spAutoFit/>
          </a:bodyPr>
          <a:lstStyle/>
          <a:p>
            <a:r>
              <a:rPr lang="en-US" dirty="0" err="1" smtClean="0"/>
              <a:t>Arcuate</a:t>
            </a:r>
            <a:r>
              <a:rPr lang="en-US" dirty="0" smtClean="0"/>
              <a:t> vein</a:t>
            </a:r>
            <a:endParaRPr lang="en-US" dirty="0"/>
          </a:p>
        </p:txBody>
      </p:sp>
      <p:sp>
        <p:nvSpPr>
          <p:cNvPr id="23" name="TextBox 22"/>
          <p:cNvSpPr txBox="1"/>
          <p:nvPr/>
        </p:nvSpPr>
        <p:spPr>
          <a:xfrm>
            <a:off x="6172200" y="2209800"/>
            <a:ext cx="2286000" cy="646331"/>
          </a:xfrm>
          <a:prstGeom prst="rect">
            <a:avLst/>
          </a:prstGeom>
          <a:noFill/>
        </p:spPr>
        <p:txBody>
          <a:bodyPr wrap="square" rtlCol="0">
            <a:spAutoFit/>
          </a:bodyPr>
          <a:lstStyle/>
          <a:p>
            <a:r>
              <a:rPr lang="en-US" dirty="0" smtClean="0"/>
              <a:t>Absence of deep venous system</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20161021_195453.jpg"/>
          <p:cNvPicPr>
            <a:picLocks noGrp="1" noChangeAspect="1"/>
          </p:cNvPicPr>
          <p:nvPr>
            <p:ph sz="half" idx="1"/>
          </p:nvPr>
        </p:nvPicPr>
        <p:blipFill>
          <a:blip r:embed="rId2"/>
          <a:srcRect l="39406" r="34179" b="58386"/>
          <a:stretch>
            <a:fillRect/>
          </a:stretch>
        </p:blipFill>
        <p:spPr>
          <a:xfrm rot="5400000">
            <a:off x="173983" y="1883417"/>
            <a:ext cx="4656931" cy="4395298"/>
          </a:xfrm>
        </p:spPr>
      </p:pic>
      <p:cxnSp>
        <p:nvCxnSpPr>
          <p:cNvPr id="7" name="Straight Arrow Connector 6"/>
          <p:cNvCxnSpPr/>
          <p:nvPr/>
        </p:nvCxnSpPr>
        <p:spPr>
          <a:xfrm flipV="1">
            <a:off x="4038600" y="4953000"/>
            <a:ext cx="2133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10000" y="3276600"/>
            <a:ext cx="2438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33800" y="2895600"/>
            <a:ext cx="2438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33800" y="2667000"/>
            <a:ext cx="2438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48400" y="4800600"/>
            <a:ext cx="1981200" cy="646331"/>
          </a:xfrm>
          <a:prstGeom prst="rect">
            <a:avLst/>
          </a:prstGeom>
          <a:noFill/>
        </p:spPr>
        <p:txBody>
          <a:bodyPr wrap="square" rtlCol="0">
            <a:spAutoFit/>
          </a:bodyPr>
          <a:lstStyle/>
          <a:p>
            <a:r>
              <a:rPr lang="en-US" dirty="0" smtClean="0"/>
              <a:t>Great </a:t>
            </a:r>
            <a:r>
              <a:rPr lang="en-US" dirty="0" err="1" smtClean="0"/>
              <a:t>saphenous</a:t>
            </a:r>
            <a:r>
              <a:rPr lang="en-US" dirty="0" smtClean="0"/>
              <a:t> vein</a:t>
            </a:r>
            <a:endParaRPr lang="en-US" dirty="0"/>
          </a:p>
        </p:txBody>
      </p:sp>
      <p:sp>
        <p:nvSpPr>
          <p:cNvPr id="16" name="TextBox 15"/>
          <p:cNvSpPr txBox="1"/>
          <p:nvPr/>
        </p:nvSpPr>
        <p:spPr>
          <a:xfrm>
            <a:off x="6324600" y="3886200"/>
            <a:ext cx="1382110" cy="369332"/>
          </a:xfrm>
          <a:prstGeom prst="rect">
            <a:avLst/>
          </a:prstGeom>
          <a:noFill/>
        </p:spPr>
        <p:txBody>
          <a:bodyPr wrap="none" rtlCol="0">
            <a:spAutoFit/>
          </a:bodyPr>
          <a:lstStyle/>
          <a:p>
            <a:r>
              <a:rPr lang="en-US" dirty="0" err="1" smtClean="0"/>
              <a:t>Arcuate</a:t>
            </a:r>
            <a:r>
              <a:rPr lang="en-US" dirty="0" smtClean="0"/>
              <a:t> vein</a:t>
            </a:r>
            <a:endParaRPr lang="en-US" dirty="0"/>
          </a:p>
        </p:txBody>
      </p:sp>
      <p:sp>
        <p:nvSpPr>
          <p:cNvPr id="17" name="TextBox 16"/>
          <p:cNvSpPr txBox="1"/>
          <p:nvPr/>
        </p:nvSpPr>
        <p:spPr>
          <a:xfrm>
            <a:off x="6172200" y="3048000"/>
            <a:ext cx="1752600" cy="369332"/>
          </a:xfrm>
          <a:prstGeom prst="rect">
            <a:avLst/>
          </a:prstGeom>
          <a:noFill/>
        </p:spPr>
        <p:txBody>
          <a:bodyPr wrap="square" rtlCol="0">
            <a:spAutoFit/>
          </a:bodyPr>
          <a:lstStyle/>
          <a:p>
            <a:r>
              <a:rPr lang="en-US" dirty="0" smtClean="0"/>
              <a:t>Umbilical vein</a:t>
            </a:r>
            <a:endParaRPr lang="en-US" dirty="0"/>
          </a:p>
        </p:txBody>
      </p:sp>
      <p:sp>
        <p:nvSpPr>
          <p:cNvPr id="18" name="TextBox 17"/>
          <p:cNvSpPr txBox="1"/>
          <p:nvPr/>
        </p:nvSpPr>
        <p:spPr>
          <a:xfrm>
            <a:off x="6248400" y="2362200"/>
            <a:ext cx="1798890" cy="369332"/>
          </a:xfrm>
          <a:prstGeom prst="rect">
            <a:avLst/>
          </a:prstGeom>
          <a:noFill/>
        </p:spPr>
        <p:txBody>
          <a:bodyPr wrap="none" rtlCol="0">
            <a:spAutoFit/>
          </a:bodyPr>
          <a:lstStyle/>
          <a:p>
            <a:r>
              <a:rPr lang="en-US" dirty="0" smtClean="0"/>
              <a:t>Left lobe of Liver</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VASCULAR  OPINION</a:t>
            </a:r>
            <a:endParaRPr lang="en-US" dirty="0"/>
          </a:p>
        </p:txBody>
      </p:sp>
      <p:sp>
        <p:nvSpPr>
          <p:cNvPr id="5" name="Content Placeholder 4"/>
          <p:cNvSpPr>
            <a:spLocks noGrp="1"/>
          </p:cNvSpPr>
          <p:nvPr>
            <p:ph idx="1"/>
          </p:nvPr>
        </p:nvSpPr>
        <p:spPr/>
        <p:txBody>
          <a:bodyPr/>
          <a:lstStyle/>
          <a:p>
            <a:pPr>
              <a:lnSpc>
                <a:spcPct val="150000"/>
              </a:lnSpc>
            </a:pPr>
            <a:r>
              <a:rPr lang="en-US" dirty="0" smtClean="0"/>
              <a:t>B/L LL varicose veins of GSV </a:t>
            </a:r>
          </a:p>
          <a:p>
            <a:pPr>
              <a:lnSpc>
                <a:spcPct val="150000"/>
              </a:lnSpc>
            </a:pPr>
            <a:r>
              <a:rPr lang="en-US" dirty="0" smtClean="0"/>
              <a:t>No limb length discrepancy / hypertrophy .</a:t>
            </a:r>
          </a:p>
          <a:p>
            <a:pPr>
              <a:lnSpc>
                <a:spcPct val="150000"/>
              </a:lnSpc>
            </a:pPr>
            <a:r>
              <a:rPr lang="en-US" dirty="0" smtClean="0"/>
              <a:t>Suggested :</a:t>
            </a:r>
          </a:p>
          <a:p>
            <a:pPr lvl="1">
              <a:lnSpc>
                <a:spcPct val="150000"/>
              </a:lnSpc>
            </a:pPr>
            <a:r>
              <a:rPr lang="en-US" dirty="0" smtClean="0"/>
              <a:t>Life long B/L Class II compressive stockings </a:t>
            </a:r>
          </a:p>
          <a:p>
            <a:pPr lvl="1">
              <a:lnSpc>
                <a:spcPct val="150000"/>
              </a:lnSpc>
            </a:pPr>
            <a:r>
              <a:rPr lang="en-US" dirty="0" smtClean="0"/>
              <a:t>Limb elevation .</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FINAL DIAGNOSIS</a:t>
            </a:r>
            <a:endParaRPr lang="en-US" dirty="0"/>
          </a:p>
        </p:txBody>
      </p:sp>
      <p:sp>
        <p:nvSpPr>
          <p:cNvPr id="6" name="Content Placeholder 5"/>
          <p:cNvSpPr>
            <a:spLocks noGrp="1"/>
          </p:cNvSpPr>
          <p:nvPr>
            <p:ph idx="1"/>
          </p:nvPr>
        </p:nvSpPr>
        <p:spPr/>
        <p:txBody>
          <a:bodyPr>
            <a:normAutofit/>
          </a:bodyPr>
          <a:lstStyle/>
          <a:p>
            <a:pPr algn="ctr">
              <a:buNone/>
            </a:pPr>
            <a:endParaRPr lang="en-US" sz="4000" dirty="0" smtClean="0"/>
          </a:p>
          <a:p>
            <a:pPr algn="ctr">
              <a:buNone/>
            </a:pPr>
            <a:r>
              <a:rPr lang="en-US" sz="4400" b="1" dirty="0" smtClean="0"/>
              <a:t>STURGE WEBER SYNDROME</a:t>
            </a:r>
          </a:p>
          <a:p>
            <a:pPr algn="ctr">
              <a:buNone/>
            </a:pPr>
            <a:endParaRPr lang="en-US" sz="4400" b="1" dirty="0" smtClean="0"/>
          </a:p>
          <a:p>
            <a:pPr algn="ctr">
              <a:buNone/>
            </a:pPr>
            <a:r>
              <a:rPr lang="en-US" sz="4400" b="1" dirty="0" smtClean="0"/>
              <a:t>KLIPPEL TRENAUNAY SYNDROME </a:t>
            </a:r>
            <a:endParaRPr lang="en-US" sz="4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 HISTORY</a:t>
            </a:r>
            <a:endParaRPr lang="en-US" dirty="0"/>
          </a:p>
        </p:txBody>
      </p:sp>
      <p:sp>
        <p:nvSpPr>
          <p:cNvPr id="3" name="Content Placeholder 2"/>
          <p:cNvSpPr>
            <a:spLocks noGrp="1"/>
          </p:cNvSpPr>
          <p:nvPr>
            <p:ph idx="1"/>
          </p:nvPr>
        </p:nvSpPr>
        <p:spPr/>
        <p:txBody>
          <a:bodyPr/>
          <a:lstStyle/>
          <a:p>
            <a:r>
              <a:rPr lang="en-US" dirty="0" smtClean="0"/>
              <a:t>h/o seizure disorder since 7 months of age</a:t>
            </a:r>
          </a:p>
          <a:p>
            <a:pPr lvl="1"/>
            <a:r>
              <a:rPr lang="en-US" dirty="0" smtClean="0"/>
              <a:t>Involving right upper limb</a:t>
            </a:r>
          </a:p>
          <a:p>
            <a:pPr lvl="1"/>
            <a:r>
              <a:rPr lang="en-US" dirty="0" smtClean="0"/>
              <a:t>Was on medication till 7 years of age</a:t>
            </a:r>
          </a:p>
          <a:p>
            <a:pPr lvl="1"/>
            <a:r>
              <a:rPr lang="en-US" dirty="0" smtClean="0"/>
              <a:t>No further seizure episodes since then</a:t>
            </a:r>
          </a:p>
          <a:p>
            <a:endParaRPr lang="en-US" dirty="0" smtClean="0"/>
          </a:p>
          <a:p>
            <a:r>
              <a:rPr lang="en-US" dirty="0" smtClean="0"/>
              <a:t>K/c/o glaucoma( left eye followed by right) on treatment for past 7 years</a:t>
            </a:r>
          </a:p>
          <a:p>
            <a:endParaRPr lang="en-US" dirty="0" smtClean="0"/>
          </a:p>
          <a:p>
            <a:r>
              <a:rPr lang="en-US" dirty="0" smtClean="0"/>
              <a:t>Not a k/c/o DM/SHT/Asthma/TB/CAD</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sp>
        <p:nvSpPr>
          <p:cNvPr id="3" name="Content Placeholder 2"/>
          <p:cNvSpPr>
            <a:spLocks noGrp="1"/>
          </p:cNvSpPr>
          <p:nvPr>
            <p:ph idx="1"/>
          </p:nvPr>
        </p:nvSpPr>
        <p:spPr/>
        <p:txBody>
          <a:bodyPr/>
          <a:lstStyle/>
          <a:p>
            <a:pPr>
              <a:lnSpc>
                <a:spcPct val="150000"/>
              </a:lnSpc>
            </a:pPr>
            <a:r>
              <a:rPr lang="en-US" dirty="0" err="1" smtClean="0"/>
              <a:t>Brimonidine</a:t>
            </a:r>
            <a:r>
              <a:rPr lang="en-US" dirty="0" smtClean="0"/>
              <a:t> eye drops BD </a:t>
            </a:r>
          </a:p>
          <a:p>
            <a:pPr>
              <a:lnSpc>
                <a:spcPct val="150000"/>
              </a:lnSpc>
            </a:pPr>
            <a:r>
              <a:rPr lang="en-US" dirty="0" smtClean="0"/>
              <a:t>Grade II compression Stockings</a:t>
            </a:r>
          </a:p>
          <a:p>
            <a:pPr>
              <a:lnSpc>
                <a:spcPct val="150000"/>
              </a:lnSpc>
            </a:pPr>
            <a:r>
              <a:rPr lang="en-US" dirty="0" smtClean="0"/>
              <a:t>Limb elevation  </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4495800"/>
            <a:ext cx="4572000" cy="1251062"/>
          </a:xfrm>
        </p:spPr>
        <p:txBody>
          <a:bodyPr/>
          <a:lstStyle/>
          <a:p>
            <a:r>
              <a:rPr lang="en-US" dirty="0" smtClean="0"/>
              <a:t>Thank you </a:t>
            </a:r>
            <a:endParaRPr lang="en-US" dirty="0"/>
          </a:p>
        </p:txBody>
      </p:sp>
      <p:pic>
        <p:nvPicPr>
          <p:cNvPr id="5" name="Picture 4" descr="Thank-You-Letter-to-Your-Teacher.jpg"/>
          <p:cNvPicPr>
            <a:picLocks noChangeAspect="1"/>
          </p:cNvPicPr>
          <p:nvPr/>
        </p:nvPicPr>
        <p:blipFill>
          <a:blip r:embed="rId2"/>
          <a:stretch>
            <a:fillRect/>
          </a:stretch>
        </p:blipFill>
        <p:spPr>
          <a:xfrm>
            <a:off x="2057400" y="1794033"/>
            <a:ext cx="7086600" cy="5063967"/>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 Trilogy of syndromes</a:t>
            </a:r>
            <a:endParaRPr lang="en-US" dirty="0"/>
          </a:p>
        </p:txBody>
      </p:sp>
      <p:graphicFrame>
        <p:nvGraphicFramePr>
          <p:cNvPr id="6" name="Content Placeholder 5"/>
          <p:cNvGraphicFramePr>
            <a:graphicFrameLocks noGrp="1"/>
          </p:cNvGraphicFramePr>
          <p:nvPr>
            <p:ph idx="1"/>
          </p:nvPr>
        </p:nvGraphicFramePr>
        <p:xfrm>
          <a:off x="381000" y="45720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Sturge</a:t>
            </a:r>
            <a:r>
              <a:rPr lang="en-US" dirty="0" smtClean="0"/>
              <a:t> </a:t>
            </a:r>
            <a:r>
              <a:rPr lang="en-US" dirty="0" err="1" smtClean="0"/>
              <a:t>weber</a:t>
            </a:r>
            <a:r>
              <a:rPr lang="en-US" dirty="0" smtClean="0"/>
              <a:t> Syndrome</a:t>
            </a:r>
            <a:endParaRPr lang="en-US" dirty="0"/>
          </a:p>
        </p:txBody>
      </p:sp>
      <p:graphicFrame>
        <p:nvGraphicFramePr>
          <p:cNvPr id="4" name="Content Placeholder 3"/>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STURGE WEBER SYNDROME </a:t>
            </a:r>
            <a:br>
              <a:rPr lang="en-US" dirty="0" smtClean="0"/>
            </a:br>
            <a:r>
              <a:rPr lang="en-US" dirty="0" smtClean="0"/>
              <a:t>KLIPPEL TRENAUNAY OVERLAP</a:t>
            </a:r>
            <a:endParaRPr lang="en-US" dirty="0"/>
          </a:p>
        </p:txBody>
      </p:sp>
      <p:sp>
        <p:nvSpPr>
          <p:cNvPr id="3" name="Content Placeholder 2"/>
          <p:cNvSpPr>
            <a:spLocks noGrp="1"/>
          </p:cNvSpPr>
          <p:nvPr>
            <p:ph idx="1"/>
          </p:nvPr>
        </p:nvSpPr>
        <p:spPr/>
        <p:txBody>
          <a:bodyPr>
            <a:normAutofit/>
          </a:bodyPr>
          <a:lstStyle/>
          <a:p>
            <a:r>
              <a:rPr lang="en-US" sz="2800" dirty="0" smtClean="0"/>
              <a:t>Incidence of </a:t>
            </a:r>
            <a:r>
              <a:rPr lang="en-US" sz="2800" dirty="0" err="1" smtClean="0"/>
              <a:t>Sturge</a:t>
            </a:r>
            <a:r>
              <a:rPr lang="en-US" sz="2800" dirty="0" smtClean="0"/>
              <a:t> Weber Syndrome – </a:t>
            </a:r>
            <a:r>
              <a:rPr lang="en-US" sz="2800" b="1" dirty="0" smtClean="0"/>
              <a:t>1/50,000.</a:t>
            </a:r>
          </a:p>
          <a:p>
            <a:endParaRPr lang="en-US" sz="2800" dirty="0" smtClean="0"/>
          </a:p>
          <a:p>
            <a:r>
              <a:rPr lang="en-US" sz="2800" dirty="0" smtClean="0"/>
              <a:t>Incidence of </a:t>
            </a:r>
            <a:r>
              <a:rPr lang="en-US" sz="2800" dirty="0" err="1" smtClean="0"/>
              <a:t>klippel</a:t>
            </a:r>
            <a:r>
              <a:rPr lang="en-US" sz="2800" dirty="0" smtClean="0"/>
              <a:t> </a:t>
            </a:r>
            <a:r>
              <a:rPr lang="en-US" sz="2800" dirty="0" err="1" smtClean="0"/>
              <a:t>trenaunay</a:t>
            </a:r>
            <a:r>
              <a:rPr lang="en-US" sz="2800" dirty="0" smtClean="0"/>
              <a:t> syndrome – </a:t>
            </a:r>
            <a:r>
              <a:rPr lang="en-US" sz="2800" b="1" dirty="0" smtClean="0"/>
              <a:t>2/50,000.</a:t>
            </a:r>
          </a:p>
          <a:p>
            <a:endParaRPr lang="en-US" sz="2800" dirty="0" smtClean="0"/>
          </a:p>
          <a:p>
            <a:r>
              <a:rPr lang="en-US" sz="2800" dirty="0" smtClean="0"/>
              <a:t>So far only </a:t>
            </a:r>
            <a:r>
              <a:rPr lang="en-US" sz="2800" b="1" dirty="0" smtClean="0"/>
              <a:t>39 cases </a:t>
            </a:r>
            <a:r>
              <a:rPr lang="en-US" sz="2800" dirty="0" smtClean="0"/>
              <a:t>of </a:t>
            </a:r>
            <a:r>
              <a:rPr lang="en-US" sz="2800" dirty="0" err="1" smtClean="0"/>
              <a:t>Klippel</a:t>
            </a:r>
            <a:r>
              <a:rPr lang="en-US" sz="2800" dirty="0" smtClean="0"/>
              <a:t> </a:t>
            </a:r>
            <a:r>
              <a:rPr lang="en-US" sz="2800" dirty="0" err="1" smtClean="0"/>
              <a:t>Trenaunay</a:t>
            </a:r>
            <a:r>
              <a:rPr lang="en-US" sz="2800" dirty="0" smtClean="0"/>
              <a:t> syndrome and </a:t>
            </a:r>
            <a:r>
              <a:rPr lang="en-US" sz="2800" dirty="0" err="1" smtClean="0"/>
              <a:t>Sturge</a:t>
            </a:r>
            <a:r>
              <a:rPr lang="en-US" sz="2800" dirty="0" smtClean="0"/>
              <a:t> </a:t>
            </a:r>
            <a:r>
              <a:rPr lang="en-US" sz="2800" dirty="0" err="1" smtClean="0"/>
              <a:t>weber</a:t>
            </a:r>
            <a:r>
              <a:rPr lang="en-US" sz="2800" dirty="0" smtClean="0"/>
              <a:t> Syndrome overlap have been reported. </a:t>
            </a:r>
          </a:p>
          <a:p>
            <a:endParaRPr lang="en-US" sz="2800" dirty="0" smtClean="0"/>
          </a:p>
          <a:p>
            <a:r>
              <a:rPr lang="en-US" sz="2800" dirty="0" err="1" smtClean="0"/>
              <a:t>Klippel</a:t>
            </a:r>
            <a:r>
              <a:rPr lang="en-US" sz="2800" dirty="0" smtClean="0"/>
              <a:t> </a:t>
            </a:r>
            <a:r>
              <a:rPr lang="en-US" sz="2800" dirty="0" err="1" smtClean="0"/>
              <a:t>trenaunay</a:t>
            </a:r>
            <a:r>
              <a:rPr lang="en-US" sz="2800" dirty="0" smtClean="0"/>
              <a:t> syndrome usually unilateral involvement is present but in our case it is bilateral .</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history</a:t>
            </a:r>
            <a:endParaRPr lang="en-US" dirty="0"/>
          </a:p>
        </p:txBody>
      </p:sp>
      <p:sp>
        <p:nvSpPr>
          <p:cNvPr id="3" name="Content Placeholder 2"/>
          <p:cNvSpPr>
            <a:spLocks noGrp="1"/>
          </p:cNvSpPr>
          <p:nvPr>
            <p:ph idx="1"/>
          </p:nvPr>
        </p:nvSpPr>
        <p:spPr/>
        <p:txBody>
          <a:bodyPr/>
          <a:lstStyle/>
          <a:p>
            <a:r>
              <a:rPr lang="en-US" dirty="0" smtClean="0"/>
              <a:t>Mixed diet</a:t>
            </a:r>
          </a:p>
          <a:p>
            <a:endParaRPr lang="en-US" dirty="0" smtClean="0"/>
          </a:p>
          <a:p>
            <a:r>
              <a:rPr lang="en-US" dirty="0" smtClean="0"/>
              <a:t>Bowel and bladder habits normal</a:t>
            </a:r>
          </a:p>
          <a:p>
            <a:endParaRPr lang="en-US" dirty="0" smtClean="0"/>
          </a:p>
          <a:p>
            <a:r>
              <a:rPr lang="en-US" dirty="0" smtClean="0"/>
              <a:t>Non-smoker</a:t>
            </a:r>
          </a:p>
          <a:p>
            <a:endParaRPr lang="en-US" dirty="0" smtClean="0"/>
          </a:p>
          <a:p>
            <a:r>
              <a:rPr lang="en-US" dirty="0" smtClean="0"/>
              <a:t>Non-alcoholic</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HISTORY</a:t>
            </a:r>
            <a:endParaRPr lang="en-US" dirty="0"/>
          </a:p>
        </p:txBody>
      </p:sp>
      <p:sp>
        <p:nvSpPr>
          <p:cNvPr id="3" name="Content Placeholder 2"/>
          <p:cNvSpPr>
            <a:spLocks noGrp="1"/>
          </p:cNvSpPr>
          <p:nvPr>
            <p:ph idx="1"/>
          </p:nvPr>
        </p:nvSpPr>
        <p:spPr/>
        <p:txBody>
          <a:bodyPr/>
          <a:lstStyle/>
          <a:p>
            <a:r>
              <a:rPr lang="en-US" dirty="0" smtClean="0"/>
              <a:t>5</a:t>
            </a:r>
            <a:r>
              <a:rPr lang="en-US" baseline="30000" dirty="0" smtClean="0"/>
              <a:t>TH</a:t>
            </a:r>
            <a:r>
              <a:rPr lang="en-US" dirty="0" smtClean="0"/>
              <a:t> child of a non-</a:t>
            </a:r>
            <a:r>
              <a:rPr lang="en-US" dirty="0" err="1" smtClean="0"/>
              <a:t>consanguinous</a:t>
            </a:r>
            <a:r>
              <a:rPr lang="en-US" dirty="0" smtClean="0"/>
              <a:t> marriage</a:t>
            </a:r>
          </a:p>
          <a:p>
            <a:endParaRPr lang="en-US" dirty="0" smtClean="0"/>
          </a:p>
          <a:p>
            <a:r>
              <a:rPr lang="en-US" dirty="0" smtClean="0"/>
              <a:t>4 females,1 male</a:t>
            </a:r>
          </a:p>
          <a:p>
            <a:endParaRPr lang="en-US" dirty="0" smtClean="0"/>
          </a:p>
          <a:p>
            <a:r>
              <a:rPr lang="en-US" dirty="0" smtClean="0"/>
              <a:t>no h/o similar illness in the family</a:t>
            </a:r>
          </a:p>
          <a:p>
            <a:pPr lvl="2"/>
            <a:endParaRPr lang="en-US" dirty="0"/>
          </a:p>
        </p:txBody>
      </p:sp>
      <p:sp>
        <p:nvSpPr>
          <p:cNvPr id="4" name="Rectangle 3"/>
          <p:cNvSpPr/>
          <p:nvPr/>
        </p:nvSpPr>
        <p:spPr>
          <a:xfrm>
            <a:off x="3048000" y="4419600"/>
            <a:ext cx="533400" cy="38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4" idx="3"/>
          </p:cNvCxnSpPr>
          <p:nvPr/>
        </p:nvCxnSpPr>
        <p:spPr>
          <a:xfrm>
            <a:off x="3581400" y="4610100"/>
            <a:ext cx="1219200" cy="381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a:off x="4724400" y="4343400"/>
            <a:ext cx="4572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33600" y="5486400"/>
            <a:ext cx="6858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43400" y="5486400"/>
            <a:ext cx="685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00400" y="5486400"/>
            <a:ext cx="685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86400" y="5486400"/>
            <a:ext cx="685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81800" y="5562600"/>
            <a:ext cx="8382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a:off x="3886200" y="4953000"/>
            <a:ext cx="60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90800" y="5257800"/>
            <a:ext cx="44196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0" idx="0"/>
          </p:cNvCxnSpPr>
          <p:nvPr/>
        </p:nvCxnSpPr>
        <p:spPr>
          <a:xfrm rot="5400000" flipH="1" flipV="1">
            <a:off x="2495550" y="5391150"/>
            <a:ext cx="76200" cy="114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2" idx="0"/>
          </p:cNvCxnSpPr>
          <p:nvPr/>
        </p:nvCxnSpPr>
        <p:spPr>
          <a:xfrm rot="16200000" flipH="1">
            <a:off x="3409950" y="5353050"/>
            <a:ext cx="228600"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1" idx="0"/>
          </p:cNvCxnSpPr>
          <p:nvPr/>
        </p:nvCxnSpPr>
        <p:spPr>
          <a:xfrm rot="5400000">
            <a:off x="4629150" y="5391150"/>
            <a:ext cx="152400"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3" idx="0"/>
          </p:cNvCxnSpPr>
          <p:nvPr/>
        </p:nvCxnSpPr>
        <p:spPr>
          <a:xfrm rot="16200000" flipH="1">
            <a:off x="5734050" y="5391150"/>
            <a:ext cx="152400"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6896100" y="5448300"/>
            <a:ext cx="228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BIRTH &amp; DEVELOPMENTAL HISTORY</a:t>
            </a:r>
            <a:endParaRPr lang="en-US" dirty="0"/>
          </a:p>
        </p:txBody>
      </p:sp>
      <p:sp>
        <p:nvSpPr>
          <p:cNvPr id="3" name="Content Placeholder 2"/>
          <p:cNvSpPr>
            <a:spLocks noGrp="1"/>
          </p:cNvSpPr>
          <p:nvPr>
            <p:ph idx="1"/>
          </p:nvPr>
        </p:nvSpPr>
        <p:spPr/>
        <p:txBody>
          <a:bodyPr>
            <a:normAutofit/>
          </a:bodyPr>
          <a:lstStyle/>
          <a:p>
            <a:r>
              <a:rPr lang="en-US" dirty="0" smtClean="0"/>
              <a:t>Home delivery </a:t>
            </a:r>
          </a:p>
          <a:p>
            <a:endParaRPr lang="en-US" dirty="0" smtClean="0"/>
          </a:p>
          <a:p>
            <a:r>
              <a:rPr lang="en-US" dirty="0" smtClean="0"/>
              <a:t>H/o bluish discoloration of face since  birth.</a:t>
            </a:r>
          </a:p>
          <a:p>
            <a:endParaRPr lang="en-US" dirty="0" smtClean="0"/>
          </a:p>
          <a:p>
            <a:r>
              <a:rPr lang="en-US" dirty="0" smtClean="0"/>
              <a:t>Attained milestones at appropriate ages</a:t>
            </a:r>
          </a:p>
          <a:p>
            <a:endParaRPr lang="en-US" dirty="0" smtClean="0"/>
          </a:p>
          <a:p>
            <a:r>
              <a:rPr lang="en-US" dirty="0" smtClean="0"/>
              <a:t>Not going to school for the past 3 years</a:t>
            </a:r>
          </a:p>
          <a:p>
            <a:pPr>
              <a:buNone/>
            </a:pPr>
            <a:endParaRPr lang="en-US" dirty="0" smtClean="0"/>
          </a:p>
          <a:p>
            <a:r>
              <a:rPr lang="en-US" dirty="0" smtClean="0"/>
              <a:t>Studied </a:t>
            </a:r>
            <a:r>
              <a:rPr lang="en-US" dirty="0" err="1" smtClean="0"/>
              <a:t>upto</a:t>
            </a:r>
            <a:r>
              <a:rPr lang="en-US" dirty="0" smtClean="0"/>
              <a:t> 10</a:t>
            </a:r>
            <a:r>
              <a:rPr lang="en-US" baseline="30000" dirty="0" smtClean="0"/>
              <a:t>th</a:t>
            </a:r>
            <a:r>
              <a:rPr lang="en-US" dirty="0" smtClean="0"/>
              <a:t> standard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EXAMINATION</a:t>
            </a:r>
            <a:endParaRPr lang="en-US" dirty="0"/>
          </a:p>
        </p:txBody>
      </p:sp>
      <p:sp>
        <p:nvSpPr>
          <p:cNvPr id="3" name="Content Placeholder 2"/>
          <p:cNvSpPr>
            <a:spLocks noGrp="1"/>
          </p:cNvSpPr>
          <p:nvPr>
            <p:ph idx="1"/>
          </p:nvPr>
        </p:nvSpPr>
        <p:spPr/>
        <p:txBody>
          <a:bodyPr/>
          <a:lstStyle/>
          <a:p>
            <a:endParaRPr lang="en-US" dirty="0"/>
          </a:p>
        </p:txBody>
      </p:sp>
      <p:sp>
        <p:nvSpPr>
          <p:cNvPr id="4" name="Rounded Rectangle 3"/>
          <p:cNvSpPr/>
          <p:nvPr/>
        </p:nvSpPr>
        <p:spPr>
          <a:xfrm>
            <a:off x="304800" y="1524000"/>
            <a:ext cx="4267200" cy="51816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t>Conscious,</a:t>
            </a:r>
          </a:p>
          <a:p>
            <a:pPr algn="ctr">
              <a:lnSpc>
                <a:spcPct val="150000"/>
              </a:lnSpc>
            </a:pPr>
            <a:r>
              <a:rPr lang="en-US" sz="2000" dirty="0" smtClean="0"/>
              <a:t>oriented</a:t>
            </a:r>
          </a:p>
          <a:p>
            <a:pPr algn="ctr">
              <a:lnSpc>
                <a:spcPct val="150000"/>
              </a:lnSpc>
            </a:pPr>
            <a:r>
              <a:rPr lang="en-US" sz="2000" dirty="0" err="1" smtClean="0"/>
              <a:t>Afebrile</a:t>
            </a:r>
            <a:endParaRPr lang="en-US" sz="2000" dirty="0" smtClean="0"/>
          </a:p>
          <a:p>
            <a:pPr algn="ctr">
              <a:lnSpc>
                <a:spcPct val="150000"/>
              </a:lnSpc>
            </a:pPr>
            <a:r>
              <a:rPr lang="en-US" sz="2000" dirty="0" smtClean="0"/>
              <a:t>No pallor</a:t>
            </a:r>
          </a:p>
          <a:p>
            <a:pPr algn="ctr">
              <a:lnSpc>
                <a:spcPct val="150000"/>
              </a:lnSpc>
            </a:pPr>
            <a:r>
              <a:rPr lang="en-US" sz="2000" dirty="0" smtClean="0"/>
              <a:t>No </a:t>
            </a:r>
            <a:r>
              <a:rPr lang="en-US" sz="2000" dirty="0" err="1" smtClean="0"/>
              <a:t>icterus</a:t>
            </a:r>
            <a:endParaRPr lang="en-US" sz="2000" dirty="0" smtClean="0"/>
          </a:p>
          <a:p>
            <a:pPr algn="ctr">
              <a:lnSpc>
                <a:spcPct val="150000"/>
              </a:lnSpc>
            </a:pPr>
            <a:r>
              <a:rPr lang="en-US" sz="2000" dirty="0" smtClean="0"/>
              <a:t>No cyanosis</a:t>
            </a:r>
          </a:p>
          <a:p>
            <a:pPr algn="ctr">
              <a:lnSpc>
                <a:spcPct val="150000"/>
              </a:lnSpc>
            </a:pPr>
            <a:r>
              <a:rPr lang="en-US" sz="2000" dirty="0" smtClean="0"/>
              <a:t>No clubbing</a:t>
            </a:r>
          </a:p>
          <a:p>
            <a:pPr algn="ctr">
              <a:lnSpc>
                <a:spcPct val="150000"/>
              </a:lnSpc>
            </a:pPr>
            <a:r>
              <a:rPr lang="en-US" sz="2000" dirty="0" smtClean="0"/>
              <a:t>No  </a:t>
            </a:r>
            <a:r>
              <a:rPr lang="en-US" sz="2000" dirty="0" err="1" smtClean="0"/>
              <a:t>Generalised</a:t>
            </a:r>
            <a:r>
              <a:rPr lang="en-US" sz="2000" dirty="0" smtClean="0"/>
              <a:t> </a:t>
            </a:r>
            <a:r>
              <a:rPr lang="en-US" sz="2000" dirty="0" err="1" smtClean="0"/>
              <a:t>lymphadenopathy</a:t>
            </a:r>
            <a:endParaRPr lang="en-US" sz="2000" dirty="0" smtClean="0"/>
          </a:p>
          <a:p>
            <a:pPr algn="ctr">
              <a:lnSpc>
                <a:spcPct val="150000"/>
              </a:lnSpc>
            </a:pPr>
            <a:r>
              <a:rPr lang="en-US" sz="2000" dirty="0" smtClean="0"/>
              <a:t>No pedal edema</a:t>
            </a:r>
            <a:endParaRPr lang="en-US" sz="2000" dirty="0"/>
          </a:p>
        </p:txBody>
      </p:sp>
      <p:sp>
        <p:nvSpPr>
          <p:cNvPr id="5" name="Rounded Rectangle 4"/>
          <p:cNvSpPr/>
          <p:nvPr/>
        </p:nvSpPr>
        <p:spPr>
          <a:xfrm>
            <a:off x="4724400" y="1524000"/>
            <a:ext cx="4267200" cy="5181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smtClean="0"/>
              <a:t>Facial </a:t>
            </a:r>
            <a:r>
              <a:rPr lang="en-US" sz="2400" b="1" dirty="0" err="1" smtClean="0"/>
              <a:t>naevi</a:t>
            </a:r>
            <a:r>
              <a:rPr lang="en-US" sz="2400" b="1" dirty="0" smtClean="0"/>
              <a:t>+</a:t>
            </a:r>
          </a:p>
          <a:p>
            <a:pPr algn="ctr">
              <a:lnSpc>
                <a:spcPct val="150000"/>
              </a:lnSpc>
            </a:pPr>
            <a:r>
              <a:rPr lang="en-US" sz="2400" b="1" dirty="0" smtClean="0"/>
              <a:t>Focal alopecia+</a:t>
            </a:r>
          </a:p>
          <a:p>
            <a:pPr algn="ctr">
              <a:lnSpc>
                <a:spcPct val="150000"/>
              </a:lnSpc>
            </a:pPr>
            <a:r>
              <a:rPr lang="en-US" sz="2400" b="1" dirty="0" smtClean="0"/>
              <a:t>Blue sclera+</a:t>
            </a:r>
          </a:p>
          <a:p>
            <a:pPr algn="ctr">
              <a:lnSpc>
                <a:spcPct val="150000"/>
              </a:lnSpc>
            </a:pPr>
            <a:r>
              <a:rPr lang="en-US" sz="2400" b="1" dirty="0" err="1" smtClean="0"/>
              <a:t>Bitot’s</a:t>
            </a:r>
            <a:r>
              <a:rPr lang="en-US" sz="2400" b="1" dirty="0" smtClean="0"/>
              <a:t> spots</a:t>
            </a:r>
          </a:p>
          <a:p>
            <a:pPr algn="ctr">
              <a:lnSpc>
                <a:spcPct val="150000"/>
              </a:lnSpc>
            </a:pPr>
            <a:r>
              <a:rPr lang="en-US" sz="2400" b="1" dirty="0" err="1" smtClean="0"/>
              <a:t>Palmar</a:t>
            </a:r>
            <a:r>
              <a:rPr lang="en-US" sz="2400" b="1" dirty="0" smtClean="0"/>
              <a:t> </a:t>
            </a:r>
            <a:r>
              <a:rPr lang="en-US" sz="2400" b="1" dirty="0" err="1" smtClean="0"/>
              <a:t>erythema</a:t>
            </a:r>
            <a:r>
              <a:rPr lang="en-US" sz="2400" b="1" dirty="0" smtClean="0"/>
              <a:t> +</a:t>
            </a:r>
          </a:p>
          <a:p>
            <a:pPr algn="ctr">
              <a:lnSpc>
                <a:spcPct val="150000"/>
              </a:lnSpc>
            </a:pPr>
            <a:r>
              <a:rPr lang="en-US" sz="2400" b="1" dirty="0" err="1" smtClean="0"/>
              <a:t>B/l</a:t>
            </a:r>
            <a:r>
              <a:rPr lang="en-US" sz="2400" b="1" dirty="0" smtClean="0"/>
              <a:t> lower limb varicose veins+</a:t>
            </a:r>
          </a:p>
          <a:p>
            <a:pPr algn="ctr">
              <a:lnSpc>
                <a:spcPct val="150000"/>
              </a:lnSpc>
            </a:pPr>
            <a:r>
              <a:rPr lang="en-US" sz="2400" b="1" dirty="0" smtClean="0"/>
              <a:t>Dilated veins over the abdomen+</a:t>
            </a:r>
            <a:endParaRPr lang="en-US" sz="2400"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1062</TotalTime>
  <Words>1245</Words>
  <Application>Microsoft Office PowerPoint</Application>
  <PresentationFormat>On-screen Show (4:3)</PresentationFormat>
  <Paragraphs>368</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Module</vt:lpstr>
      <vt:lpstr>  PROFESSOR AND HOD         DR.V.T. PREMKUMAR MD  ASSISTANT PROFESSORS :        DR.S. PEER MOHAMED  MD.,        DR.K.MURALIDHARAN.MD.,        DR.S.MURUGESAN MD.,  </vt:lpstr>
      <vt:lpstr>Presenting illness</vt:lpstr>
      <vt:lpstr>History of present illness</vt:lpstr>
      <vt:lpstr>Slide 4</vt:lpstr>
      <vt:lpstr>PAST HISTORY</vt:lpstr>
      <vt:lpstr>Personal history</vt:lpstr>
      <vt:lpstr>FAMILY HISTORY</vt:lpstr>
      <vt:lpstr>BIRTH &amp; DEVELOPMENTAL HISTORY</vt:lpstr>
      <vt:lpstr>GENERAL EXAMINATION</vt:lpstr>
      <vt:lpstr>Capillary hemangioma</vt:lpstr>
      <vt:lpstr>Slide 11</vt:lpstr>
      <vt:lpstr>Blue sclera</vt:lpstr>
      <vt:lpstr>Conjunctival naevus</vt:lpstr>
      <vt:lpstr>Slide 14</vt:lpstr>
      <vt:lpstr>VITALS</vt:lpstr>
      <vt:lpstr>Anthropometry</vt:lpstr>
      <vt:lpstr>System examination</vt:lpstr>
      <vt:lpstr>Cranial nerve examination</vt:lpstr>
      <vt:lpstr> Spinomotor Motor System</vt:lpstr>
      <vt:lpstr>Slide 20</vt:lpstr>
      <vt:lpstr>Basic investigations </vt:lpstr>
      <vt:lpstr>OPHTHALMOLOGY OPINION</vt:lpstr>
      <vt:lpstr>Slide 23</vt:lpstr>
      <vt:lpstr>Slide 24</vt:lpstr>
      <vt:lpstr>CT PLAIN </vt:lpstr>
      <vt:lpstr>Slide 26</vt:lpstr>
      <vt:lpstr>CT BRAIN Report</vt:lpstr>
      <vt:lpstr>MRI BRAIN WITH CONTRAST </vt:lpstr>
      <vt:lpstr>MRI BRAIN </vt:lpstr>
      <vt:lpstr>MRI BRAIN </vt:lpstr>
      <vt:lpstr>Slide 31</vt:lpstr>
      <vt:lpstr>Slide 32</vt:lpstr>
      <vt:lpstr> OPHTHAL REVIEW</vt:lpstr>
      <vt:lpstr>DERMATOLOGY OPINION</vt:lpstr>
      <vt:lpstr>PSYCHIATRIST OPINION</vt:lpstr>
      <vt:lpstr>NEUROLOGIST OPINION</vt:lpstr>
      <vt:lpstr>EEG </vt:lpstr>
      <vt:lpstr>ENDROCRINOLOGIST OPINION</vt:lpstr>
      <vt:lpstr>Evaluation of varicose veins </vt:lpstr>
      <vt:lpstr>Venous doppler</vt:lpstr>
      <vt:lpstr>CT VENOGRAM OF LOWER LIMB VEINS</vt:lpstr>
      <vt:lpstr>Slide 42</vt:lpstr>
      <vt:lpstr> IMPRESSION</vt:lpstr>
      <vt:lpstr>CT  VENOGRAM</vt:lpstr>
      <vt:lpstr>CT VENOGRAM</vt:lpstr>
      <vt:lpstr>Slide 46</vt:lpstr>
      <vt:lpstr>Slide 47</vt:lpstr>
      <vt:lpstr>VASCULAR  OPINION</vt:lpstr>
      <vt:lpstr>FINAL DIAGNOSIS</vt:lpstr>
      <vt:lpstr>MANAGEMENT </vt:lpstr>
      <vt:lpstr>Thank you </vt:lpstr>
      <vt:lpstr>An Trilogy of syndromes</vt:lpstr>
      <vt:lpstr>Sturge weber Syndrome</vt:lpstr>
      <vt:lpstr>STURGE WEBER SYNDROME  KLIPPEL TRENAUNAY OVERLAP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CASE OF STURGE WEBER SYNDROME</dc:title>
  <dc:creator>user</dc:creator>
  <cp:lastModifiedBy>user</cp:lastModifiedBy>
  <cp:revision>54</cp:revision>
  <dcterms:created xsi:type="dcterms:W3CDTF">2016-10-17T15:39:47Z</dcterms:created>
  <dcterms:modified xsi:type="dcterms:W3CDTF">2016-11-02T05:04:02Z</dcterms:modified>
</cp:coreProperties>
</file>