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sldIdLst>
    <p:sldId id="262" r:id="rId2"/>
    <p:sldId id="264" r:id="rId3"/>
    <p:sldId id="290" r:id="rId4"/>
    <p:sldId id="281" r:id="rId5"/>
    <p:sldId id="291" r:id="rId6"/>
    <p:sldId id="292" r:id="rId7"/>
    <p:sldId id="293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6ED80E-D55A-A490-7EF0-237973F6B1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DB886F-30D7-77C2-9A84-2FE9D63C711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A6D34-B45A-0F04-7EC5-E449C2CC7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662A3E-E5DE-BE41-F0A9-7767C32D0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285C3D-246A-314E-BB45-2A44D5BAB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11245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39C1A-CCFB-2BE3-5546-D121D658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64B05-2047-C5EB-A015-08FF5A9B62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5CCEE9-1FA9-BE82-ADA1-F2BD496AA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A3D90D-358E-C0CA-F071-C1AB0D697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5C409C-D6D5-F29B-A54E-B76296FDB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77968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43192C1-8C84-302C-5A97-47133DBD3C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A003A-BE8D-D9DB-F792-302A7C64E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0A795-48C2-0968-D245-4A62A1EFD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C2B3E-812C-64F9-98BD-E171B5D82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30CD29-B6BD-ED00-0C71-BB1D3C0FA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9384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标题，两项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half" idx="3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/>
              <a:t>2026/3/24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zh-CN"/>
              <a:t>‹#›</a:t>
            </a:fld>
            <a:endParaRPr lang="zh-CN"/>
          </a:p>
        </p:txBody>
      </p:sp>
    </p:spTree>
    <p:extLst>
      <p:ext uri="{BB962C8B-B14F-4D97-AF65-F5344CB8AC3E}">
        <p14:creationId xmlns:p14="http://schemas.microsoft.com/office/powerpoint/2010/main" val="1557774264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E86CA-7704-409B-392A-1329AE3D3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1196E-117B-DFDC-1C4C-0BF1408F1E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C7261F-4574-E7CE-98F3-33D15D8E3D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34DD3B-08CA-D8FD-8E37-444CD602E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81E43-E32B-5E84-3514-E54C9CB3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52136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5925B-483C-60C8-44C3-9E50B0D18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C3E301-299B-D003-BEC1-F01D735AEF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95DCC-902F-F7D1-23D6-02F3EF6B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B35E8-D97F-554A-C537-BBCDA3037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41C6BA-33BA-FD53-4576-04DD5A633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7897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15FC75-AF9D-36A4-B12E-804D94C93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E67CFE-8930-FC79-1F5E-F4DB8A0794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EE8C33-2836-ED0D-218B-B037E2C5F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BA8BC7-45A4-31E4-4BAF-4BAB087B0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24E54F-5D3B-958C-438B-335BE00E1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2F6F57-175B-8616-3FBE-619D89A41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5850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DDAE2-ACC8-6141-E0A7-0E3332303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2A32A1-5751-66C1-BCE4-33BA844483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BD58A3-03CA-FFD1-2BA8-F34DAB3859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4A7801-3248-5DC9-9343-8869AB24FC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72F0EC-D77F-A75D-14C2-51E8279EB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36F004-EFD0-5146-3671-A92CA834E8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68D756-A01D-7C6F-D3B2-B8C0D657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F291A-18B7-2D2E-7C8B-AA3D617CB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78367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7DC164-9D63-37C2-6673-2D3B9E222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7C8AD-D7C8-FB6F-3503-C2EB2DCD4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E67C25-892F-C30F-70E9-196AE96C2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7A3FC2-7DFD-7DCB-17D1-D43D77E59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37405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CF48F5-AC5E-D8CC-04D4-CD8B6CE8B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F9D8EF6-995B-65BF-9800-617B3009A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84940-1162-86C6-2BE4-7C5E02FA9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79514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2F0FE4-0CFF-D3A5-10A3-A90F01566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49CEC8-0AA1-36D8-FAEE-1592C23E9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6402A-B2C7-A22D-9BD6-3F693F7FEE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B6808-9CA7-77F7-C5EA-56189DB82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FF605C-D853-35D8-1B57-179BD3EE0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5A28B0-65E8-6A3C-A105-FBD10D503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36768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A90B79-42F7-7557-87BF-FD6E2B94E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871861-706E-25E7-AE74-71A82DC850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181AF-148B-9210-A876-460F09C667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75137C-4FF0-319C-8E17-C4B677671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C5CDC7-6190-3F6B-A061-5995D6AD7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33B18-F198-8CC0-0A23-815E75D28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39621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13466-0112-8744-5174-12D68BF19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C5EA80-37B3-28B8-8DCF-75DF4A4600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17747-95D0-E629-74BB-12529FD44BE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1">
              <a:rPr lang="en-US" smtClean="0"/>
              <a:t>3/24/2026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06F7B1-ECC1-BDC9-8531-7DA7C70579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4FB4B-B926-9918-98E8-587003A76A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649605" y="485140"/>
            <a:ext cx="7042667" cy="334214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6600" b="1" dirty="0">
                <a:ea typeface="Arial Rounded MT Bold" charset="0"/>
              </a:rPr>
              <a:t>Interesting Spotter</a:t>
            </a:r>
          </a:p>
          <a:p>
            <a:pPr>
              <a:lnSpc>
                <a:spcPct val="100000"/>
              </a:lnSpc>
            </a:pPr>
            <a:r>
              <a:rPr lang="en-AU" altLang="en-US" sz="6600" dirty="0">
                <a:latin typeface="Arial Rounded MT Bold" charset="0"/>
                <a:ea typeface="Arial Rounded MT Bold" charset="0"/>
              </a:rPr>
              <a:t>IMCU I 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259080" y="4837430"/>
            <a:ext cx="8884920" cy="1073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2400" dirty="0"/>
              <a:t>CHIEF :                                    Dr. Muralidharan MD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ASSISTANT PROFESSORS :      Dr. </a:t>
            </a:r>
            <a:r>
              <a:rPr lang="en-AU" altLang="en-US" sz="2400" dirty="0" err="1"/>
              <a:t>Jegadeesan</a:t>
            </a:r>
            <a:r>
              <a:rPr lang="en-AU" altLang="en-US" sz="2400" dirty="0"/>
              <a:t>  MD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                                                     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509270" y="1252855"/>
            <a:ext cx="6944995" cy="139607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2400" dirty="0"/>
              <a:t>A 29 year old female patient presented with 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C/o Headache for past one week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C/o Nausea for past one week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799163" y="3167090"/>
            <a:ext cx="7298461" cy="151803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2400" b="1" dirty="0"/>
              <a:t>Past history :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Patient recently diagnosed Hashimoto thyroiditis on Tab Thyroxine 50mcg 1-0-0</a:t>
            </a:r>
          </a:p>
          <a:p>
            <a:pPr>
              <a:lnSpc>
                <a:spcPct val="100000"/>
              </a:lnSpc>
            </a:pPr>
            <a:r>
              <a:rPr lang="en-AU" altLang="en-US" sz="2400" dirty="0"/>
              <a:t>Not a k/c/o T2DM,SHTN, Bronchial asthma, Epilepsy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6FB10-C2B6-9A0C-C3F3-0B75047832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>
            <a:extLst>
              <a:ext uri="{FF2B5EF4-FFF2-40B4-BE49-F238E27FC236}">
                <a16:creationId xmlns:a16="http://schemas.microsoft.com/office/drawing/2014/main" id="{8E4E8D19-84D0-911C-66A5-F9489B38FBAB}"/>
              </a:ext>
            </a:extLst>
          </p:cNvPr>
          <p:cNvSpPr txBox="1"/>
          <p:nvPr/>
        </p:nvSpPr>
        <p:spPr>
          <a:xfrm>
            <a:off x="5704808" y="903294"/>
            <a:ext cx="2449378" cy="6615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dirty="0"/>
              <a:t>Bp: 110/80 </a:t>
            </a:r>
            <a:r>
              <a:rPr lang="en-AU" altLang="en-US" dirty="0" err="1"/>
              <a:t>mmhg</a:t>
            </a:r>
            <a:endParaRPr lang="en-AU" altLang="en-US" dirty="0"/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dirty="0"/>
              <a:t>PR: 82 /min regular</a:t>
            </a:r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dirty="0"/>
              <a:t>SPO2 : 98% room air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2BD5D862-0535-9001-37F6-554B45EA2E1F}"/>
              </a:ext>
            </a:extLst>
          </p:cNvPr>
          <p:cNvSpPr txBox="1"/>
          <p:nvPr/>
        </p:nvSpPr>
        <p:spPr>
          <a:xfrm>
            <a:off x="452467" y="518158"/>
            <a:ext cx="5420432" cy="531703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2000" dirty="0"/>
              <a:t>o/e patient conscious 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                  oriented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                  afebrile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Pallor +, NO PE, non icteric, No cyanosis, No </a:t>
            </a:r>
            <a:r>
              <a:rPr lang="en-AU" altLang="en-US" sz="2000" dirty="0" err="1"/>
              <a:t>cluubing</a:t>
            </a:r>
            <a:endParaRPr lang="en-AU" altLang="en-US" sz="2000" dirty="0"/>
          </a:p>
          <a:p>
            <a:pPr>
              <a:lnSpc>
                <a:spcPct val="100000"/>
              </a:lnSpc>
            </a:pPr>
            <a:r>
              <a:rPr lang="en-AU" altLang="en-US" sz="2000" dirty="0" err="1"/>
              <a:t>Balckish</a:t>
            </a:r>
            <a:r>
              <a:rPr lang="en-AU" altLang="en-US" sz="2000" dirty="0"/>
              <a:t> discoloration of Right middle toe</a:t>
            </a:r>
          </a:p>
          <a:p>
            <a:pPr>
              <a:lnSpc>
                <a:spcPct val="100000"/>
              </a:lnSpc>
            </a:pPr>
            <a:endParaRPr lang="en-AU" altLang="en-US" sz="2000" dirty="0"/>
          </a:p>
          <a:p>
            <a:pPr>
              <a:lnSpc>
                <a:spcPct val="100000"/>
              </a:lnSpc>
            </a:pPr>
            <a:r>
              <a:rPr lang="en-AU" altLang="en-US" sz="2000" dirty="0"/>
              <a:t>s/e 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 </a:t>
            </a:r>
            <a:r>
              <a:rPr lang="en-AU" altLang="en-US" sz="2000" dirty="0" err="1"/>
              <a:t>cvs</a:t>
            </a:r>
            <a:r>
              <a:rPr lang="en-AU" altLang="en-US" sz="2000" dirty="0"/>
              <a:t>: s1 s2+ </a:t>
            </a:r>
          </a:p>
          <a:p>
            <a:pPr>
              <a:lnSpc>
                <a:spcPct val="100000"/>
              </a:lnSpc>
            </a:pPr>
            <a:r>
              <a:rPr lang="en-AU" altLang="en-US" sz="2000" dirty="0" err="1"/>
              <a:t>rs</a:t>
            </a:r>
            <a:r>
              <a:rPr lang="en-AU" altLang="en-US" sz="2000" dirty="0"/>
              <a:t>: bae+       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p/a : soft</a:t>
            </a:r>
          </a:p>
          <a:p>
            <a:pPr>
              <a:lnSpc>
                <a:spcPct val="100000"/>
              </a:lnSpc>
            </a:pPr>
            <a:r>
              <a:rPr lang="en-AU" altLang="en-US" sz="2000" dirty="0" err="1"/>
              <a:t>cns</a:t>
            </a:r>
            <a:r>
              <a:rPr lang="en-AU" altLang="en-US" sz="2000" dirty="0"/>
              <a:t>: conscious oriented 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Tone Normal 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Moves all 4 limbs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Plantar bilateral flexor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DEM intact</a:t>
            </a:r>
          </a:p>
          <a:p>
            <a:pPr>
              <a:lnSpc>
                <a:spcPct val="100000"/>
              </a:lnSpc>
            </a:pPr>
            <a:r>
              <a:rPr lang="en-AU" altLang="en-US" sz="2000" dirty="0"/>
              <a:t>BL Pupil RTL</a:t>
            </a:r>
          </a:p>
        </p:txBody>
      </p:sp>
    </p:spTree>
    <p:extLst>
      <p:ext uri="{BB962C8B-B14F-4D97-AF65-F5344CB8AC3E}">
        <p14:creationId xmlns:p14="http://schemas.microsoft.com/office/powerpoint/2010/main" val="3643690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en-AU" alt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1C0C8FB6-A826-B11F-B218-8833DB3845ED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99620" y="603314"/>
            <a:ext cx="3978111" cy="5882327"/>
          </a:xfrm>
          <a:prstGeom prst="rect">
            <a:avLst/>
          </a:prstGeom>
        </p:spPr>
      </p:pic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148095CB-F9C4-7FEB-1043-C98C082691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780960" y="603314"/>
            <a:ext cx="3978111" cy="59577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5405BF-6125-9C47-5E3A-C5EC02537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ksoSlideStyle" descr="#wm#_a_01_210_112" hidden="1">
            <a:extLst>
              <a:ext uri="{FF2B5EF4-FFF2-40B4-BE49-F238E27FC236}">
                <a16:creationId xmlns:a16="http://schemas.microsoft.com/office/drawing/2014/main" id="{F7A13B1C-FE84-DEBD-9707-4071B600856A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en-AU" alt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E3578D1E-1AE9-EC29-9385-6D47C2612ED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/>
        </p:blipFill>
        <p:spPr>
          <a:xfrm>
            <a:off x="499621" y="603314"/>
            <a:ext cx="3667026" cy="5882327"/>
          </a:xfrm>
          <a:prstGeom prst="rect">
            <a:avLst/>
          </a:prstGeom>
        </p:spPr>
      </p:pic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F254F7B8-1542-9179-BCB1-23ED114E5B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345756" y="1687398"/>
            <a:ext cx="4534293" cy="311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945222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E09C24-3392-51FA-9946-1E4B0E176B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ksoSlideStyle" descr="#wm#_a_01_210_112" hidden="1">
            <a:extLst>
              <a:ext uri="{FF2B5EF4-FFF2-40B4-BE49-F238E27FC236}">
                <a16:creationId xmlns:a16="http://schemas.microsoft.com/office/drawing/2014/main" id="{1BBED0CE-8021-82F1-5535-26C87EFCAB75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en-AU" alt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60BB747A-B3F7-438B-76DD-C7EA3CB5BBBF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/>
        </p:blipFill>
        <p:spPr>
          <a:xfrm>
            <a:off x="499621" y="443060"/>
            <a:ext cx="3280528" cy="6042582"/>
          </a:xfrm>
          <a:prstGeom prst="rect">
            <a:avLst/>
          </a:prstGeom>
        </p:spPr>
      </p:pic>
      <p:pic>
        <p:nvPicPr>
          <p:cNvPr id="4" name="Content Placeholder 2">
            <a:extLst>
              <a:ext uri="{FF2B5EF4-FFF2-40B4-BE49-F238E27FC236}">
                <a16:creationId xmlns:a16="http://schemas.microsoft.com/office/drawing/2014/main" id="{1D430AD1-4D68-9F94-E405-4F24984407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477732" y="443059"/>
            <a:ext cx="4534293" cy="588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965184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21539-C0E5-F636-F29F-60509C739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ksoSlideStyle" descr="#wm#_a_01_210_112" hidden="1">
            <a:extLst>
              <a:ext uri="{FF2B5EF4-FFF2-40B4-BE49-F238E27FC236}">
                <a16:creationId xmlns:a16="http://schemas.microsoft.com/office/drawing/2014/main" id="{2BA43305-0689-90B9-BFDB-86505DB0AB86}"/>
              </a:ext>
            </a:extLst>
          </p:cNvPr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en-AU" altLang="en-US"/>
          </a:p>
        </p:txBody>
      </p:sp>
      <p:pic>
        <p:nvPicPr>
          <p:cNvPr id="3" name="Content Placeholder 2">
            <a:extLst>
              <a:ext uri="{FF2B5EF4-FFF2-40B4-BE49-F238E27FC236}">
                <a16:creationId xmlns:a16="http://schemas.microsoft.com/office/drawing/2014/main" id="{B5444F36-1C09-1F97-EE4E-30A433785D8E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/>
        </p:blipFill>
        <p:spPr>
          <a:xfrm>
            <a:off x="631595" y="509048"/>
            <a:ext cx="7211505" cy="6042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761741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2057400" y="2286000"/>
            <a:ext cx="5029200" cy="11887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AU" altLang="en-US" sz="6000" b="1" dirty="0"/>
              <a:t>LET’S DISCUSS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</TotalTime>
  <Words>152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Rounded MT 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venkadesh kumar</dc:creator>
  <dc:description>generated using python-pptx</dc:description>
  <cp:lastModifiedBy>venkadesh kumar</cp:lastModifiedBy>
  <cp:revision>3</cp:revision>
  <dcterms:created xsi:type="dcterms:W3CDTF">1900-01-01T00:00:00Z</dcterms:created>
  <dcterms:modified xsi:type="dcterms:W3CDTF">2026-03-24T16:00:59Z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39E063B7CE06C623945A9469B64FA3D5_32</vt:lpwstr>
  </property>
  <property fmtid="{D5CDD505-2E9C-101B-9397-08002B2CF9AE}" pid="3" name="KSOProductBuildVer">
    <vt:lpwstr>3081-11.37.20</vt:lpwstr>
  </property>
</Properties>
</file>