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1.xml><?xml version="1.0" encoding="utf-8"?>
<a:tblStyleLst xmlns:a="http://schemas.openxmlformats.org/drawingml/2006/main" xmlns:r="http://schemas.openxmlformats.org/officeDocument/2006/relationships" def="{90651C3A-4460-11DB-9652-00E08161165F}">
  <a:tblStyle styleId="{C0281894-BC4F-4B79-9022-07B2094FD43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97064AD8-FCB3-4522-BF6B-2050AC84F214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AECE6"/>
          </a:solidFill>
        </a:fill>
      </a:tcStyle>
    </a:wholeTbl>
    <a:band1H>
      <a:tcTxStyle b="off" i="off"/>
      <a:tcStyle>
        <a:fill>
          <a:solidFill>
            <a:srgbClr val="F5D8CA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F5D8CA"/>
          </a:solidFill>
        </a:fill>
      </a:tcStyle>
    </a:band1V>
    <a:band2V>
      <a:tcTxStyle b="off" i="off"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1.xml"/><Relationship Id="rId3" Type="http://schemas.openxmlformats.org/officeDocument/2006/relationships/tableStyles" Target="tableStyles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" name="Google Shape;9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0" name="Google Shape;16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8b8988a32a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g38b8988a32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2" name="Google Shape;17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8" name="Google Shape;17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36e6e0a2a7bc555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g336e6e0a2a7bc555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0" name="Google Shape;19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8" name="Google Shape;19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5" name="Google Shape;20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84aec7faa7b11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" name="Google Shape;213;g84aec7faa7b1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84aec7faa7b11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g84aec7faa7b11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6" name="Google Shape;10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6" name="Google Shape;226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2" name="Google Shape;232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8" name="Google Shape;23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4" name="Google Shape;244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4384fc17ea6ca7af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g4384fc17ea6ca7af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4384fc17ea6ca7af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" name="Google Shape;258;g4384fc17ea6ca7af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4384fc17ea6ca7af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" name="Google Shape;264;g4384fc17ea6ca7af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0" name="Google Shape;270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8b8988a32a_0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6" name="Google Shape;276;g38b8988a32a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64b879f1896df44a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64b879f1896df44a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64b879f1896df44a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64b879f1896df44a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8b8988a32a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g38b8988a32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5" name="Google Shape;13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1" name="Google Shape;14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7" name="Google Shape;14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4" name="Google Shape;15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2"/>
          <p:cNvSpPr txBox="1"/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1100051" y="445562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cxnSp>
        <p:nvCxnSpPr>
          <p:cNvPr id="22" name="Google Shape;22;p2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1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1"/>
          <p:cNvSpPr txBox="1"/>
          <p:nvPr>
            <p:ph idx="1" type="body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6" name="Google Shape;86;p11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1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1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showMasterSp="0" type="vertTitleAndTx">
  <p:cSld name="VERTICAL_TITLE_AND_VERTICAL_TEX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2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2"/>
          <p:cNvSpPr txBox="1"/>
          <p:nvPr>
            <p:ph type="title"/>
          </p:nvPr>
        </p:nvSpPr>
        <p:spPr>
          <a:xfrm rot="5400000">
            <a:off x="7160640" y="1979039"/>
            <a:ext cx="5757421" cy="2628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2"/>
          <p:cNvSpPr txBox="1"/>
          <p:nvPr>
            <p:ph idx="1" type="body"/>
          </p:nvPr>
        </p:nvSpPr>
        <p:spPr>
          <a:xfrm rot="5400000">
            <a:off x="1826639" y="-573661"/>
            <a:ext cx="5757422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4" name="Google Shape;94;p12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2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2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blank">
  <p:cSld name="BLANK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4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4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1097279" y="1845734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6217920" y="1845735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solidFill>
          <a:schemeClr val="lt1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7"/>
          <p:cNvSpPr txBox="1"/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b="0" sz="800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" type="body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2" name="Google Shape;52;p7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cxnSp>
        <p:nvCxnSpPr>
          <p:cNvPr id="55" name="Google Shape;55;p7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" type="body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9" name="Google Shape;59;p8"/>
          <p:cNvSpPr txBox="1"/>
          <p:nvPr>
            <p:ph idx="2" type="body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3" type="body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1" name="Google Shape;61;p8"/>
          <p:cNvSpPr txBox="1"/>
          <p:nvPr>
            <p:ph idx="4" type="body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8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8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9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9"/>
          <p:cNvSpPr txBox="1"/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" type="body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70" name="Google Shape;70;p9"/>
          <p:cNvSpPr txBox="1"/>
          <p:nvPr>
            <p:ph idx="2" type="body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1" name="Google Shape;71;p9"/>
          <p:cNvSpPr txBox="1"/>
          <p:nvPr>
            <p:ph idx="10" type="dt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9"/>
          <p:cNvSpPr txBox="1"/>
          <p:nvPr>
            <p:ph idx="11" type="ftr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9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0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0"/>
          <p:cNvSpPr txBox="1"/>
          <p:nvPr>
            <p:ph type="title"/>
          </p:nvPr>
        </p:nvSpPr>
        <p:spPr>
          <a:xfrm>
            <a:off x="1097280" y="5074920"/>
            <a:ext cx="10113264" cy="8229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0"/>
          <p:cNvSpPr/>
          <p:nvPr>
            <p:ph idx="2" type="pic"/>
          </p:nvPr>
        </p:nvSpPr>
        <p:spPr>
          <a:xfrm>
            <a:off x="15" y="0"/>
            <a:ext cx="12191985" cy="4915076"/>
          </a:xfrm>
          <a:prstGeom prst="rect">
            <a:avLst/>
          </a:prstGeom>
          <a:noFill/>
          <a:ln>
            <a:noFill/>
          </a:ln>
        </p:spPr>
      </p:sp>
      <p:sp>
        <p:nvSpPr>
          <p:cNvPr id="79" name="Google Shape;79;p10"/>
          <p:cNvSpPr txBox="1"/>
          <p:nvPr>
            <p:ph idx="1" type="body"/>
          </p:nvPr>
        </p:nvSpPr>
        <p:spPr>
          <a:xfrm>
            <a:off x="1097280" y="5907023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0" name="Google Shape;80;p10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0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0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1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1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cxnSp>
        <p:nvCxnSpPr>
          <p:cNvPr id="13" name="Google Shape;13;p1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3"/>
          <p:cNvSpPr txBox="1"/>
          <p:nvPr>
            <p:ph type="ctrTitle"/>
          </p:nvPr>
        </p:nvSpPr>
        <p:spPr>
          <a:xfrm>
            <a:off x="547254" y="1620981"/>
            <a:ext cx="11097600" cy="3006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None/>
            </a:pPr>
            <a:r>
              <a:rPr lang="en-IN" sz="4400">
                <a:latin typeface="Arial"/>
                <a:ea typeface="Arial"/>
                <a:cs typeface="Arial"/>
                <a:sym typeface="Arial"/>
              </a:rPr>
              <a:t>RAT KILLER PASTE POISONING</a:t>
            </a:r>
            <a:br>
              <a:rPr lang="en-IN" sz="4400">
                <a:latin typeface="Arial"/>
                <a:ea typeface="Arial"/>
                <a:cs typeface="Arial"/>
                <a:sym typeface="Arial"/>
              </a:rPr>
            </a:br>
            <a:r>
              <a:rPr lang="en-IN" sz="4400"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IN" sz="2800">
                <a:latin typeface="Arial"/>
                <a:ea typeface="Arial"/>
                <a:cs typeface="Arial"/>
                <a:sym typeface="Arial"/>
              </a:rPr>
              <a:t>Chief and profe</a:t>
            </a:r>
            <a:r>
              <a:rPr lang="en-IN" sz="2800">
                <a:latin typeface="Arial"/>
                <a:ea typeface="Arial"/>
                <a:cs typeface="Arial"/>
                <a:sym typeface="Arial"/>
              </a:rPr>
              <a:t>ssor: Dr.B.Palanikumar MD</a:t>
            </a:r>
            <a:br>
              <a:rPr lang="en-IN" sz="2800">
                <a:latin typeface="Arial"/>
                <a:ea typeface="Arial"/>
                <a:cs typeface="Arial"/>
                <a:sym typeface="Arial"/>
              </a:rPr>
            </a:br>
            <a:r>
              <a:rPr lang="en-IN" sz="2800">
                <a:latin typeface="Arial"/>
                <a:ea typeface="Arial"/>
                <a:cs typeface="Arial"/>
                <a:sym typeface="Arial"/>
              </a:rPr>
              <a:t>    Associate professor : Dr.V.Palanikumaran MD</a:t>
            </a:r>
            <a:br>
              <a:rPr lang="en-IN" sz="2800">
                <a:latin typeface="Arial"/>
                <a:ea typeface="Arial"/>
                <a:cs typeface="Arial"/>
                <a:sym typeface="Arial"/>
              </a:rPr>
            </a:br>
            <a:r>
              <a:rPr lang="en-IN" sz="2800">
                <a:latin typeface="Arial"/>
                <a:ea typeface="Arial"/>
                <a:cs typeface="Arial"/>
                <a:sym typeface="Arial"/>
              </a:rPr>
              <a:t>   Assistant Professors : Dr.S.Ponsenthil Kumar MD</a:t>
            </a:r>
            <a:br>
              <a:rPr lang="en-IN" sz="2800">
                <a:latin typeface="Arial"/>
                <a:ea typeface="Arial"/>
                <a:cs typeface="Arial"/>
                <a:sym typeface="Arial"/>
              </a:rPr>
            </a:br>
            <a:r>
              <a:rPr lang="en-IN" sz="2800">
                <a:latin typeface="Arial"/>
                <a:ea typeface="Arial"/>
                <a:cs typeface="Arial"/>
                <a:sym typeface="Arial"/>
              </a:rPr>
              <a:t>	                                 Dr.S.Saravana Madhav MD</a:t>
            </a:r>
            <a:br>
              <a:rPr lang="en-IN" sz="2800">
                <a:latin typeface="Arial"/>
                <a:ea typeface="Arial"/>
                <a:cs typeface="Arial"/>
                <a:sym typeface="Arial"/>
              </a:rPr>
            </a:br>
            <a:r>
              <a:rPr lang="en-IN" sz="2800">
                <a:latin typeface="Arial"/>
                <a:ea typeface="Arial"/>
                <a:cs typeface="Arial"/>
                <a:sym typeface="Arial"/>
              </a:rPr>
              <a:t>		                            Dr.M.Ilamaran MD</a:t>
            </a:r>
            <a:br>
              <a:rPr lang="en-IN" sz="2800">
                <a:latin typeface="Arial"/>
                <a:ea typeface="Arial"/>
                <a:cs typeface="Arial"/>
                <a:sym typeface="Arial"/>
              </a:rPr>
            </a:b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3"/>
          <p:cNvSpPr txBox="1"/>
          <p:nvPr>
            <p:ph idx="1" type="subTitle"/>
          </p:nvPr>
        </p:nvSpPr>
        <p:spPr>
          <a:xfrm>
            <a:off x="942109" y="498764"/>
            <a:ext cx="9379500" cy="11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IN" sz="4000"/>
              <a:t>SYMPOSIUM BY 2</a:t>
            </a:r>
            <a:r>
              <a:rPr baseline="30000" lang="en-IN" sz="4000"/>
              <a:t>ND</a:t>
            </a:r>
            <a:r>
              <a:rPr lang="en-IN" sz="4000"/>
              <a:t> MEDICAL UNIT           </a:t>
            </a:r>
            <a:endParaRPr/>
          </a:p>
        </p:txBody>
      </p:sp>
      <p:pic>
        <p:nvPicPr>
          <p:cNvPr id="103" name="Google Shape;103;p13"/>
          <p:cNvPicPr preferRelativeResize="0"/>
          <p:nvPr/>
        </p:nvPicPr>
        <p:blipFill rotWithShape="1">
          <a:blip r:embed="rId3">
            <a:alphaModFix/>
          </a:blip>
          <a:srcRect b="37884" l="13963" r="0" t="0"/>
          <a:stretch/>
        </p:blipFill>
        <p:spPr>
          <a:xfrm>
            <a:off x="7454611" y="4807538"/>
            <a:ext cx="4073237" cy="1330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IN"/>
              <a:t>INVESTIGATIONS</a:t>
            </a:r>
            <a:endParaRPr/>
          </a:p>
        </p:txBody>
      </p:sp>
      <p:sp>
        <p:nvSpPr>
          <p:cNvPr id="163" name="Google Shape;163;p22"/>
          <p:cNvSpPr txBox="1"/>
          <p:nvPr>
            <p:ph idx="1" type="body"/>
          </p:nvPr>
        </p:nvSpPr>
        <p:spPr>
          <a:xfrm>
            <a:off x="1097279" y="1845734"/>
            <a:ext cx="4937700" cy="40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270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 "/>
            </a:pPr>
            <a:r>
              <a:rPr lang="en-IN"/>
              <a:t>CBC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Char char=" "/>
            </a:pPr>
            <a:r>
              <a:rPr lang="en-IN"/>
              <a:t>LFT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Char char=" "/>
            </a:pPr>
            <a:r>
              <a:rPr lang="en-IN"/>
              <a:t>Coagulation profile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Char char=" "/>
            </a:pPr>
            <a:r>
              <a:rPr lang="en-IN"/>
              <a:t>RFT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Char char=" "/>
            </a:pPr>
            <a:r>
              <a:rPr lang="en-IN"/>
              <a:t>Urine routine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Char char=" "/>
            </a:pPr>
            <a:r>
              <a:rPr lang="en-IN"/>
              <a:t>Chest x-ray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Char char=" "/>
            </a:pPr>
            <a:r>
              <a:rPr lang="en-IN"/>
              <a:t>S.Electrolytes</a:t>
            </a:r>
            <a:endParaRPr/>
          </a:p>
          <a:p>
            <a:pPr indent="-1143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800"/>
              <a:buChar char=" "/>
            </a:pPr>
            <a:r>
              <a:rPr lang="en-IN"/>
              <a:t>ABG and lactate</a:t>
            </a:r>
            <a:endParaRPr/>
          </a:p>
        </p:txBody>
      </p:sp>
      <p:sp>
        <p:nvSpPr>
          <p:cNvPr id="164" name="Google Shape;164;p22"/>
          <p:cNvSpPr txBox="1"/>
          <p:nvPr>
            <p:ph idx="2" type="body"/>
          </p:nvPr>
        </p:nvSpPr>
        <p:spPr>
          <a:xfrm>
            <a:off x="5698001" y="1922000"/>
            <a:ext cx="5457600" cy="39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ts val="1800"/>
              <a:buNone/>
            </a:pPr>
            <a:r>
              <a:rPr lang="en-IN"/>
              <a:t>Serum TGL may fall as hepatic toxicity develops and may be an increase in serum and urinary ketones.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as image" id="169" name="Google Shape;16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4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IN"/>
              <a:t>MANAGEMENT</a:t>
            </a:r>
            <a:endParaRPr/>
          </a:p>
        </p:txBody>
      </p:sp>
      <p:sp>
        <p:nvSpPr>
          <p:cNvPr id="175" name="Google Shape;175;p24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270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b="1" lang="en-IN"/>
              <a:t>NO specific antidote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en-IN"/>
              <a:t>Removal of poison and Supportive treatment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en-IN"/>
              <a:t>Gastric lavage,skin decontamination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en-IN"/>
              <a:t>Airway management ,If major bleed-treat shock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en-IN"/>
              <a:t>NAC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en-IN"/>
              <a:t>Plasma exchange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en-IN"/>
              <a:t>Liver Transplant</a:t>
            </a:r>
            <a:endParaRPr/>
          </a:p>
          <a:p>
            <a:pPr indent="-1143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800"/>
              <a:buChar char="⮚"/>
            </a:pPr>
            <a:r>
              <a:rPr lang="en-IN"/>
              <a:t>Avoid digestible oils and fats 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5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IN"/>
              <a:t>GASTRIC LAVAGE</a:t>
            </a:r>
            <a:endParaRPr/>
          </a:p>
        </p:txBody>
      </p:sp>
      <p:sp>
        <p:nvSpPr>
          <p:cNvPr id="181" name="Google Shape;181;p25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524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oto Sans Symbols"/>
              <a:buChar char="▪"/>
            </a:pPr>
            <a:r>
              <a:rPr lang="en-IN" sz="2400"/>
              <a:t>Multi dose activated charcoal -1g/kg of body weight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IN" sz="2400"/>
              <a:t>(Contraindication-Presumed GI perforation)</a:t>
            </a:r>
            <a:endParaRPr/>
          </a:p>
          <a:p>
            <a:pPr indent="-1524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Noto Sans Symbols"/>
              <a:buChar char="▪"/>
            </a:pPr>
            <a:r>
              <a:rPr lang="en-IN" sz="2400"/>
              <a:t>Potassium permanganate-convert phosphorus to harmless oxides</a:t>
            </a:r>
            <a:endParaRPr/>
          </a:p>
          <a:p>
            <a:pPr indent="-1524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Char char=" "/>
            </a:pPr>
            <a:r>
              <a:rPr lang="en-IN" sz="2400"/>
              <a:t>If possible avoid use of nasogastric tubes, endotracheal intubation or central lines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/>
          </a:p>
          <a:p>
            <a:pPr indent="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6800" y="396725"/>
            <a:ext cx="9130824" cy="298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69876" y="3236924"/>
            <a:ext cx="8423770" cy="298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7"/>
          <p:cNvSpPr txBox="1"/>
          <p:nvPr>
            <p:ph type="title"/>
          </p:nvPr>
        </p:nvSpPr>
        <p:spPr>
          <a:xfrm>
            <a:off x="637309" y="286604"/>
            <a:ext cx="10518371" cy="132052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IN"/>
              <a:t>NAC</a:t>
            </a:r>
            <a:endParaRPr/>
          </a:p>
        </p:txBody>
      </p:sp>
      <p:sp>
        <p:nvSpPr>
          <p:cNvPr id="193" name="Google Shape;193;p27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-1524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 "/>
            </a:pPr>
            <a:r>
              <a:rPr lang="en-IN" sz="2400"/>
              <a:t>If early presentation- initiate as early as possible</a:t>
            </a:r>
            <a:endParaRPr/>
          </a:p>
          <a:p>
            <a:pPr indent="-1524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Char char=" "/>
            </a:pPr>
            <a:r>
              <a:rPr lang="en-IN" sz="2400"/>
              <a:t>Acute ingestion: IV CONTINUOUS INFUSION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IN" sz="2400"/>
              <a:t>Loading dose-150mg/kg in 100ml 5%D over 1 hour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IN" sz="2400"/>
              <a:t>	50mg/kg in 500ml 5%D over 4 hours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IN" sz="2400"/>
              <a:t>	100mg/kg in 500ml 5%D over 16 hours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r>
              <a:rPr lang="en-IN"/>
              <a:t>	</a:t>
            </a:r>
            <a:endParaRPr/>
          </a:p>
        </p:txBody>
      </p:sp>
      <p:sp>
        <p:nvSpPr>
          <p:cNvPr id="194" name="Google Shape;194;p27"/>
          <p:cNvSpPr/>
          <p:nvPr/>
        </p:nvSpPr>
        <p:spPr>
          <a:xfrm>
            <a:off x="3962399" y="3231572"/>
            <a:ext cx="69273" cy="394855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7"/>
          <p:cNvSpPr/>
          <p:nvPr/>
        </p:nvSpPr>
        <p:spPr>
          <a:xfrm>
            <a:off x="4031672" y="4070567"/>
            <a:ext cx="69273" cy="394855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28"/>
          <p:cNvPicPr preferRelativeResize="0"/>
          <p:nvPr/>
        </p:nvPicPr>
        <p:blipFill rotWithShape="1">
          <a:blip r:embed="rId3">
            <a:alphaModFix/>
          </a:blip>
          <a:srcRect b="0" l="0" r="41562" t="6311"/>
          <a:stretch/>
        </p:blipFill>
        <p:spPr>
          <a:xfrm>
            <a:off x="2501900" y="235526"/>
            <a:ext cx="5201227" cy="5758171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8"/>
          <p:cNvSpPr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8"/>
          <p:cNvSpPr/>
          <p:nvPr/>
        </p:nvSpPr>
        <p:spPr>
          <a:xfrm>
            <a:off x="6096000" y="34290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9"/>
          <p:cNvSpPr txBox="1"/>
          <p:nvPr>
            <p:ph type="title"/>
          </p:nvPr>
        </p:nvSpPr>
        <p:spPr>
          <a:xfrm>
            <a:off x="651164" y="286604"/>
            <a:ext cx="10504516" cy="11958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IN"/>
              <a:t>NAC</a:t>
            </a:r>
            <a:endParaRPr/>
          </a:p>
        </p:txBody>
      </p:sp>
      <p:sp>
        <p:nvSpPr>
          <p:cNvPr id="208" name="Google Shape;208;p29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524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oto Sans Symbols"/>
              <a:buChar char="⮚"/>
            </a:pPr>
            <a:r>
              <a:rPr lang="en-IN" sz="2400"/>
              <a:t>Oral NAC in chronic presentation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IN" sz="2400"/>
              <a:t>T.NAC 140mg/kg stat -----70mg/kg every 4hours for 3days</a:t>
            </a:r>
            <a:endParaRPr/>
          </a:p>
          <a:p>
            <a:pPr indent="-1524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Noto Sans Symbols"/>
              <a:buChar char="⮚"/>
            </a:pPr>
            <a:r>
              <a:rPr lang="en-IN" sz="2400"/>
              <a:t>Repeat LFT –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IN" sz="2400"/>
              <a:t>If normal-T.NAC 1.2g oral BD for 7days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IN" sz="2400"/>
              <a:t>If deranged-IV NAC for 3 days</a:t>
            </a:r>
            <a:endParaRPr/>
          </a:p>
          <a:p>
            <a:pPr indent="-1524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Noto Sans Symbols"/>
              <a:buChar char="⮚"/>
            </a:pPr>
            <a:r>
              <a:rPr lang="en-IN" sz="2400"/>
              <a:t>Repeat LFT/PT-INR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IN" sz="2400"/>
              <a:t>FFP/Vit K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IN" sz="2400"/>
              <a:t>Plan liver transplant</a:t>
            </a:r>
            <a:endParaRPr/>
          </a:p>
        </p:txBody>
      </p:sp>
      <p:sp>
        <p:nvSpPr>
          <p:cNvPr id="209" name="Google Shape;209;p29"/>
          <p:cNvSpPr/>
          <p:nvPr/>
        </p:nvSpPr>
        <p:spPr>
          <a:xfrm>
            <a:off x="2234738" y="3245427"/>
            <a:ext cx="203662" cy="183573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9"/>
          <p:cNvSpPr/>
          <p:nvPr/>
        </p:nvSpPr>
        <p:spPr>
          <a:xfrm>
            <a:off x="1828800" y="4714803"/>
            <a:ext cx="263236" cy="300542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/>
          <p:nvPr>
            <p:ph idx="1" type="body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25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20000"/>
              <a:buNone/>
            </a:pPr>
            <a:r>
              <a:rPr lang="en-IN" sz="6000"/>
              <a:t>Theoretically, corticosteroids may:</a:t>
            </a:r>
            <a:endParaRPr sz="600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20000"/>
              <a:buNone/>
            </a:pPr>
            <a:r>
              <a:rPr lang="en-IN" sz="6000"/>
              <a:t>Suppress excessive inflammatory response,Reduce cytokine-mediated liver injury,Stabilize cell membranes,Decrease cerebral edema in severe hepatic encephalopathy (theoretically, but not routinely recommended in ALF). </a:t>
            </a:r>
            <a:endParaRPr sz="600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20000"/>
              <a:buNone/>
            </a:pPr>
            <a:r>
              <a:t/>
            </a:r>
            <a:endParaRPr sz="600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20000"/>
              <a:buNone/>
            </a:pPr>
            <a:r>
              <a:rPr lang="en-IN" sz="6000"/>
              <a:t>But steroids may:</a:t>
            </a:r>
            <a:endParaRPr sz="600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20000"/>
              <a:buNone/>
            </a:pPr>
            <a:r>
              <a:rPr lang="en-IN" sz="6000"/>
              <a:t>Increase risk of secondary infections.</a:t>
            </a:r>
            <a:endParaRPr sz="600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20000"/>
              <a:buNone/>
            </a:pPr>
            <a:r>
              <a:rPr lang="en-IN" sz="6000"/>
              <a:t>Increase gastrointestinal bleeding.</a:t>
            </a:r>
            <a:endParaRPr sz="600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20000"/>
              <a:buNone/>
            </a:pPr>
            <a:r>
              <a:rPr lang="en-IN" sz="6000"/>
              <a:t>Cause hyperglycemia.</a:t>
            </a:r>
            <a:endParaRPr sz="600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20000"/>
              <a:buNone/>
            </a:pPr>
            <a:r>
              <a:rPr lang="en-IN" sz="6000"/>
              <a:t>Mask sepsis.</a:t>
            </a:r>
            <a:endParaRPr sz="600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20000"/>
              <a:buNone/>
            </a:pPr>
            <a:r>
              <a:rPr lang="en-IN" sz="6000"/>
              <a:t>Delay recognition of complications.</a:t>
            </a:r>
            <a:endParaRPr sz="600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360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360000"/>
              <a:buNone/>
            </a:pPr>
            <a:r>
              <a:t/>
            </a:r>
            <a:endParaRPr/>
          </a:p>
        </p:txBody>
      </p:sp>
      <p:sp>
        <p:nvSpPr>
          <p:cNvPr id="216" name="Google Shape;216;p30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IN"/>
              <a:t>Role of steroids 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1"/>
          <p:cNvSpPr txBox="1"/>
          <p:nvPr>
            <p:ph type="title"/>
          </p:nvPr>
        </p:nvSpPr>
        <p:spPr>
          <a:xfrm>
            <a:off x="308063" y="206709"/>
            <a:ext cx="75693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IN"/>
              <a:t>Role of  IV Glutathione </a:t>
            </a:r>
            <a:endParaRPr/>
          </a:p>
        </p:txBody>
      </p:sp>
      <p:sp>
        <p:nvSpPr>
          <p:cNvPr id="222" name="Google Shape;222;p31"/>
          <p:cNvSpPr txBox="1"/>
          <p:nvPr>
            <p:ph idx="1" type="body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IN"/>
              <a:t>Mechanism of Action Combats Oxidative Stress: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IN"/>
              <a:t> IV glutathione directly neutralizes these highly reactive oxygen species.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IN"/>
              <a:t>Protects the Liver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IN"/>
              <a:t>Multi-Organ Damage: (Combination with NAC: It is frequently administered alongside N-acetylcysteine (NAC). NAC serves as a cellular precursor that helps the body synthesize its own internal glutathione, creating a dual-action defense.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IN"/>
              <a:t>Adjunct to Plasmapheresis: </a:t>
            </a:r>
            <a:endParaRPr/>
          </a:p>
        </p:txBody>
      </p:sp>
      <p:pic>
        <p:nvPicPr>
          <p:cNvPr id="223" name="Google Shape;223;p31"/>
          <p:cNvPicPr preferRelativeResize="0"/>
          <p:nvPr/>
        </p:nvPicPr>
        <p:blipFill rotWithShape="1">
          <a:blip r:embed="rId3">
            <a:alphaModFix/>
          </a:blip>
          <a:srcRect b="18923" l="4951" r="4870" t="71433"/>
          <a:stretch/>
        </p:blipFill>
        <p:spPr>
          <a:xfrm>
            <a:off x="6008075" y="326650"/>
            <a:ext cx="5147600" cy="17248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"/>
          <p:cNvSpPr txBox="1"/>
          <p:nvPr>
            <p:ph type="title"/>
          </p:nvPr>
        </p:nvSpPr>
        <p:spPr>
          <a:xfrm>
            <a:off x="595745" y="286603"/>
            <a:ext cx="10559935" cy="89934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IN"/>
              <a:t>RAT KILLER PASTE-Elemental Phosphorus</a:t>
            </a:r>
            <a:endParaRPr/>
          </a:p>
        </p:txBody>
      </p:sp>
      <p:sp>
        <p:nvSpPr>
          <p:cNvPr id="109" name="Google Shape;109;p14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-1270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❖"/>
            </a:pPr>
            <a:r>
              <a:rPr lang="en-IN"/>
              <a:t>Yellow/White phosphorus :2-5%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r>
              <a:rPr lang="en-IN"/>
              <a:t>            Highly protoplasmic toxin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r>
              <a:rPr lang="en-IN"/>
              <a:t>            Highly lipid soluble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r>
              <a:rPr lang="en-IN"/>
              <a:t>            fertilizer,fireworks,rodenticide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Noto Sans Symbols"/>
              <a:buChar char="❖"/>
            </a:pPr>
            <a:r>
              <a:rPr lang="en-IN"/>
              <a:t>Red Phosphorus: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r>
              <a:rPr lang="en-IN"/>
              <a:t>           Insoluble,non-absorbable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r>
              <a:rPr lang="en-IN"/>
              <a:t>           Non toxic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Noto Sans Symbols"/>
              <a:buChar char="❖"/>
            </a:pPr>
            <a:r>
              <a:rPr lang="en-IN"/>
              <a:t>MINIMUM DOSE-15mg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Noto Sans Symbols"/>
              <a:buChar char="❖"/>
            </a:pPr>
            <a:r>
              <a:rPr lang="en-IN"/>
              <a:t>LETHAL DOSE-1mg/kg (ingestion)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r>
              <a:rPr lang="en-IN"/>
              <a:t>		   5mg/kg(inhalation)</a:t>
            </a:r>
            <a:endParaRPr/>
          </a:p>
        </p:txBody>
      </p:sp>
      <p:pic>
        <p:nvPicPr>
          <p:cNvPr id="110" name="Google Shape;11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09484" y="1825625"/>
            <a:ext cx="4514850" cy="164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2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IN"/>
              <a:t>METABOLIC IMBALANCES</a:t>
            </a:r>
            <a:endParaRPr/>
          </a:p>
        </p:txBody>
      </p:sp>
      <p:sp>
        <p:nvSpPr>
          <p:cNvPr id="229" name="Google Shape;229;p32"/>
          <p:cNvSpPr txBox="1"/>
          <p:nvPr>
            <p:ph idx="1" type="body"/>
          </p:nvPr>
        </p:nvSpPr>
        <p:spPr>
          <a:xfrm>
            <a:off x="1429554" y="1737359"/>
            <a:ext cx="10058400" cy="40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524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oto Sans Symbols"/>
              <a:buChar char="⮚"/>
            </a:pPr>
            <a:r>
              <a:rPr lang="en-IN" sz="2400"/>
              <a:t>Acidosis -ALF</a:t>
            </a:r>
            <a:endParaRPr/>
          </a:p>
          <a:p>
            <a:pPr indent="-1524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Noto Sans Symbols"/>
              <a:buChar char="⮚"/>
            </a:pPr>
            <a:r>
              <a:rPr lang="en-IN" sz="2400"/>
              <a:t>THAM solution(tromethamine injection)-prevents CO2 and sodium retention</a:t>
            </a:r>
            <a:endParaRPr/>
          </a:p>
          <a:p>
            <a:pPr indent="-1524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Noto Sans Symbols"/>
              <a:buChar char="⮚"/>
            </a:pPr>
            <a:r>
              <a:rPr lang="en-IN" sz="2400"/>
              <a:t>Severe hypoglycemia-40%--------hence 10%D used</a:t>
            </a:r>
            <a:endParaRPr/>
          </a:p>
          <a:p>
            <a:pPr indent="-1524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Noto Sans Symbols"/>
              <a:buChar char="⮚"/>
            </a:pPr>
            <a:r>
              <a:rPr lang="en-IN" sz="2400"/>
              <a:t>Hyperphosphatemia,hypocalcemia,hypomagnesemia and hypokalemia</a:t>
            </a:r>
            <a:endParaRPr sz="2400"/>
          </a:p>
          <a:p>
            <a:pPr indent="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Noto Sans Symbols"/>
              <a:buNone/>
            </a:pPr>
            <a:r>
              <a:rPr lang="en-IN" sz="2400"/>
              <a:t>Monitor for encephalopathy, cerebral edema </a:t>
            </a:r>
            <a:endParaRPr sz="2400"/>
          </a:p>
          <a:p>
            <a:pPr indent="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3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IN"/>
              <a:t>RENAL FAILURE</a:t>
            </a:r>
            <a:endParaRPr/>
          </a:p>
        </p:txBody>
      </p:sp>
      <p:sp>
        <p:nvSpPr>
          <p:cNvPr id="235" name="Google Shape;235;p33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524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urier New"/>
              <a:buChar char="o"/>
            </a:pPr>
            <a:r>
              <a:rPr lang="en-IN" sz="2400"/>
              <a:t>Acute renal failure is common in patients with acute liver failure</a:t>
            </a:r>
            <a:endParaRPr/>
          </a:p>
          <a:p>
            <a:pPr indent="-1524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Courier New"/>
              <a:buChar char="o"/>
            </a:pPr>
            <a:r>
              <a:rPr lang="en-IN" sz="2400"/>
              <a:t>Due to dehydration,hepatorenal syndrome,acute tubular necrosis</a:t>
            </a:r>
            <a:endParaRPr/>
          </a:p>
          <a:p>
            <a:pPr indent="-1524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Courier New"/>
              <a:buChar char="o"/>
            </a:pPr>
            <a:r>
              <a:rPr lang="en-IN" sz="2400"/>
              <a:t>Avoid NSAIDs and nephrotoxics</a:t>
            </a:r>
            <a:endParaRPr/>
          </a:p>
          <a:p>
            <a:pPr indent="-1524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Courier New"/>
              <a:buChar char="o"/>
            </a:pPr>
            <a:r>
              <a:rPr lang="en-IN" sz="2400"/>
              <a:t>When dialysis is needed: CVVHD is preferred than intermittent RRT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4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IN"/>
              <a:t>Plasma Exchange</a:t>
            </a:r>
            <a:endParaRPr/>
          </a:p>
        </p:txBody>
      </p:sp>
      <p:graphicFrame>
        <p:nvGraphicFramePr>
          <p:cNvPr id="241" name="Google Shape;241;p34"/>
          <p:cNvGraphicFramePr/>
          <p:nvPr/>
        </p:nvGraphicFramePr>
        <p:xfrm>
          <a:off x="1096963" y="184626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{97064AD8-FCB3-4522-BF6B-2050AC84F214}</a:tableStyleId>
              </a:tblPr>
              <a:tblGrid>
                <a:gridCol w="5029200"/>
                <a:gridCol w="5029200"/>
              </a:tblGrid>
              <a:tr h="857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IN" sz="2800" u="none" cap="none" strike="noStrike"/>
                        <a:t>INDICATIONS</a:t>
                      </a:r>
                      <a:endParaRPr sz="1400" u="none" cap="none" strike="noStrike"/>
                    </a:p>
                  </a:txBody>
                  <a:tcPr marT="45725" marB="45725" marR="87475" marL="874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IN" sz="2800" u="none" cap="none" strike="noStrike"/>
                        <a:t>CONTRAINDICATIONS</a:t>
                      </a:r>
                      <a:endParaRPr sz="1400" u="none" cap="none" strike="noStrike"/>
                    </a:p>
                  </a:txBody>
                  <a:tcPr marT="45725" marB="45725" marR="87475" marL="87475"/>
                </a:tc>
              </a:tr>
              <a:tr h="2997250">
                <a:tc>
                  <a:txBody>
                    <a:bodyPr/>
                    <a:lstStyle/>
                    <a:p>
                      <a:pPr indent="-285750" lvl="0" marL="2857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Char char="•"/>
                      </a:pPr>
                      <a:r>
                        <a:rPr lang="en-IN" sz="2400" u="none" cap="none" strike="noStrike"/>
                        <a:t>Acute liver failure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IN" sz="2400" u="none" cap="none" strike="noStrike"/>
                        <a:t>INR&gt;4 , raising bilirubin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IN" sz="2400" u="none" cap="none" strike="noStrike"/>
                        <a:t>Hepatic encephalopathy,</a:t>
                      </a:r>
                      <a:endParaRPr sz="1400" u="none" cap="none" strike="noStrike"/>
                    </a:p>
                    <a:p>
                      <a:pPr indent="-285750" lvl="0" marL="2857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Char char="•"/>
                      </a:pPr>
                      <a:r>
                        <a:rPr lang="en-IN" sz="2400" u="none" cap="none" strike="noStrike"/>
                        <a:t>Rapid clinical deterioration </a:t>
                      </a:r>
                      <a:endParaRPr sz="1400" u="none" cap="none" strike="noStrike"/>
                    </a:p>
                    <a:p>
                      <a:pPr indent="-285750" lvl="0" marL="2857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Char char="•"/>
                      </a:pPr>
                      <a:r>
                        <a:rPr lang="en-IN" sz="2400" u="none" cap="none" strike="noStrike"/>
                        <a:t>Awating liver transplant</a:t>
                      </a:r>
                      <a:endParaRPr sz="1400" u="none" cap="none" strike="noStrike"/>
                    </a:p>
                    <a:p>
                      <a:pPr indent="-285750" lvl="0" marL="2857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Char char="•"/>
                      </a:pPr>
                      <a:r>
                        <a:rPr lang="en-IN" sz="2400" u="none" cap="none" strike="noStrike"/>
                        <a:t>MODS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  <a:p>
                      <a:pPr indent="-171450" lvl="0" marL="2857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87475" marL="87475"/>
                </a:tc>
                <a:tc>
                  <a:txBody>
                    <a:bodyPr/>
                    <a:lstStyle/>
                    <a:p>
                      <a:pPr indent="-285750" lvl="0" marL="2857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Char char="•"/>
                      </a:pPr>
                      <a:r>
                        <a:rPr lang="en-IN" sz="2400" u="none" cap="none" strike="noStrike"/>
                        <a:t>Uncontrolled sepsis</a:t>
                      </a:r>
                      <a:endParaRPr sz="1400" u="none" cap="none" strike="noStrike"/>
                    </a:p>
                    <a:p>
                      <a:pPr indent="-285750" lvl="0" marL="2857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Char char="•"/>
                      </a:pPr>
                      <a:r>
                        <a:rPr lang="en-IN" sz="2400" u="none" cap="none" strike="noStrike"/>
                        <a:t>Severe hypocalcemia</a:t>
                      </a:r>
                      <a:endParaRPr sz="1400" u="none" cap="none" strike="noStrike"/>
                    </a:p>
                    <a:p>
                      <a:pPr indent="-285750" lvl="0" marL="2857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Char char="•"/>
                      </a:pPr>
                      <a:r>
                        <a:rPr lang="en-IN" sz="2400" u="none" cap="none" strike="noStrike"/>
                        <a:t>Hemodynamic instability</a:t>
                      </a:r>
                      <a:endParaRPr sz="1400" u="none" cap="none" strike="noStrike"/>
                    </a:p>
                    <a:p>
                      <a:pPr indent="-171450" lvl="0" marL="2857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87475" marL="87475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5"/>
          <p:cNvSpPr txBox="1"/>
          <p:nvPr>
            <p:ph type="title"/>
          </p:nvPr>
        </p:nvSpPr>
        <p:spPr>
          <a:xfrm>
            <a:off x="817418" y="286603"/>
            <a:ext cx="10338262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IN"/>
              <a:t>LIVER TRANSPLANT</a:t>
            </a:r>
            <a:endParaRPr/>
          </a:p>
        </p:txBody>
      </p:sp>
      <p:pic>
        <p:nvPicPr>
          <p:cNvPr id="247" name="Google Shape;247;p3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50401" r="0" t="8632"/>
          <a:stretch/>
        </p:blipFill>
        <p:spPr>
          <a:xfrm>
            <a:off x="6664036" y="1854798"/>
            <a:ext cx="4537364" cy="4095417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5"/>
          <p:cNvSpPr txBox="1"/>
          <p:nvPr>
            <p:ph idx="2" type="body"/>
          </p:nvPr>
        </p:nvSpPr>
        <p:spPr>
          <a:xfrm>
            <a:off x="685800" y="1690688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77800" lvl="0" marL="9144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 "/>
            </a:pPr>
            <a:r>
              <a:rPr lang="en-IN" sz="2800"/>
              <a:t>Last option-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None/>
            </a:pPr>
            <a:r>
              <a:rPr lang="en-IN" sz="2800"/>
              <a:t>King’s College transplant criteria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6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IN"/>
              <a:t>Recent Advances</a:t>
            </a:r>
            <a:endParaRPr/>
          </a:p>
        </p:txBody>
      </p:sp>
      <p:sp>
        <p:nvSpPr>
          <p:cNvPr id="254" name="Google Shape;254;p36"/>
          <p:cNvSpPr/>
          <p:nvPr/>
        </p:nvSpPr>
        <p:spPr>
          <a:xfrm>
            <a:off x="1462775" y="3673925"/>
            <a:ext cx="8861700" cy="1071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36"/>
          <p:cNvSpPr txBox="1"/>
          <p:nvPr>
            <p:ph idx="1" type="body"/>
          </p:nvPr>
        </p:nvSpPr>
        <p:spPr>
          <a:xfrm>
            <a:off x="1097400" y="1845725"/>
            <a:ext cx="10058400" cy="40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342900" lvl="0" marL="457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</a:pPr>
            <a:r>
              <a:rPr b="1" lang="en-IN"/>
              <a:t>MARS</a:t>
            </a:r>
            <a:r>
              <a:rPr lang="en-IN"/>
              <a:t> (Molecular Adsorbent Recirculating System) and other extracorporeal liver support devices have been used as a bridge to liver transplantation or recovery.</a:t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r>
              <a:t/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r>
              <a:rPr lang="en-IN"/>
              <a:t>Prometheus (Fractionated Plasma Separation and Adsorption)</a:t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r>
              <a:t/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r>
              <a:rPr lang="en-IN"/>
              <a:t>SPAD (Single-pass Albumin Dialysis) These may stabilize patients awaiting </a:t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r>
              <a:t/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r>
              <a:rPr lang="en-IN"/>
              <a:t>Dynamic assessment rather than waiting for classical King's College criteria alone, as deterioration in yellow phosphorus poisoning can be rapid.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7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IN"/>
              <a:t>Prognostic Models</a:t>
            </a:r>
            <a:endParaRPr/>
          </a:p>
        </p:txBody>
      </p:sp>
      <p:sp>
        <p:nvSpPr>
          <p:cNvPr id="261" name="Google Shape;261;p37"/>
          <p:cNvSpPr txBox="1"/>
          <p:nvPr>
            <p:ph idx="1" type="body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IN"/>
              <a:t>MELD score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IN"/>
              <a:t>Dynamic INR trends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IN"/>
              <a:t>Lactate-based prediction models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ts val="1800"/>
              <a:buNone/>
            </a:pPr>
            <a:r>
              <a:rPr lang="en-IN"/>
              <a:t>No universally accepted yellow phosphorus-specific prognostic score has yet replaced existing liver failure criteria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8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IN"/>
              <a:t>Take home message</a:t>
            </a:r>
            <a:endParaRPr/>
          </a:p>
        </p:txBody>
      </p:sp>
      <p:sp>
        <p:nvSpPr>
          <p:cNvPr id="267" name="Google Shape;267;p38"/>
          <p:cNvSpPr txBox="1"/>
          <p:nvPr>
            <p:ph idx="1" type="body"/>
          </p:nvPr>
        </p:nvSpPr>
        <p:spPr>
          <a:xfrm>
            <a:off x="731375" y="1836975"/>
            <a:ext cx="10424400" cy="40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IN"/>
              <a:t>Serial INR -single most important parameter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IN"/>
              <a:t>Early Nac initiation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IN"/>
              <a:t>A symptom free period does not mean recovery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IN"/>
              <a:t>Acute liver failure is the major cause of death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IN"/>
              <a:t>Need observation for atleast 72hrs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ts val="1800"/>
              <a:buNone/>
            </a:pPr>
            <a:r>
              <a:rPr lang="en-IN"/>
              <a:t>Early referral to liver transplant before encephalopathy develops.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9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IN"/>
              <a:t>References:</a:t>
            </a:r>
            <a:endParaRPr/>
          </a:p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/>
          </a:p>
        </p:txBody>
      </p:sp>
      <p:sp>
        <p:nvSpPr>
          <p:cNvPr id="273" name="Google Shape;273;p39"/>
          <p:cNvSpPr txBox="1"/>
          <p:nvPr>
            <p:ph idx="1" type="body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IN"/>
              <a:t>Haddad and Winchester clinical management of poisoning and drug overdose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IN"/>
              <a:t>Goldfrank’s toxicologic emergencies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ts val="1800"/>
              <a:buNone/>
            </a:pPr>
            <a:r>
              <a:rPr lang="en-IN"/>
              <a:t>Vv pillai and paranthaman toxicology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0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457200" lvl="0" marL="228600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IN"/>
              <a:t>THANK YOU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5"/>
          <p:cNvSpPr txBox="1"/>
          <p:nvPr>
            <p:ph idx="1" type="body"/>
          </p:nvPr>
        </p:nvSpPr>
        <p:spPr>
          <a:xfrm>
            <a:off x="1884350" y="1986100"/>
            <a:ext cx="5040600" cy="3068700"/>
          </a:xfrm>
          <a:prstGeom prst="rect">
            <a:avLst/>
          </a:prstGeom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IN"/>
              <a:t>Vit k cycle inhibitors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5"/>
          <p:cNvSpPr txBox="1"/>
          <p:nvPr>
            <p:ph type="title"/>
          </p:nvPr>
        </p:nvSpPr>
        <p:spPr>
          <a:xfrm>
            <a:off x="850700" y="535300"/>
            <a:ext cx="10800900" cy="1450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</a:t>
            </a:r>
            <a:r>
              <a:rPr lang="en-IN"/>
              <a:t>AT KILLER CAKE- warfarins and superwarfarins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17" name="Google Shape;117;p15"/>
          <p:cNvGraphicFramePr/>
          <p:nvPr/>
        </p:nvGraphicFramePr>
        <p:xfrm>
          <a:off x="850700" y="3150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{C0281894-BC4F-4B79-9022-07B2094FD437}</a:tableStyleId>
              </a:tblPr>
              <a:tblGrid>
                <a:gridCol w="1939275"/>
                <a:gridCol w="1939275"/>
                <a:gridCol w="1939275"/>
              </a:tblGrid>
              <a:tr h="444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/>
                        <a:t>Warfarin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/>
                        <a:t>Superwarfarin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44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/>
                        <a:t>Duration of effect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/>
                        <a:t>2-7 days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/>
                        <a:t>Weeks-Months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27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/>
                        <a:t>Toxic</a:t>
                      </a:r>
                      <a:r>
                        <a:rPr lang="en-IN"/>
                        <a:t> dose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/>
                        <a:t>Chronic repeated ingestion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/>
                        <a:t>1mg smaller doses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27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/>
                        <a:t>Eg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/>
                        <a:t>Acenocoumarol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/>
                        <a:t>Bromadiolone,brodiafacoum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118" name="Google Shape;11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53726" y="2174150"/>
            <a:ext cx="3053375" cy="306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6"/>
          <p:cNvSpPr txBox="1"/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</a:t>
            </a:r>
            <a:r>
              <a:rPr lang="en-IN"/>
              <a:t>AT KILLER POWDER </a:t>
            </a:r>
            <a:endParaRPr/>
          </a:p>
        </p:txBody>
      </p:sp>
      <p:sp>
        <p:nvSpPr>
          <p:cNvPr id="124" name="Google Shape;124;p16"/>
          <p:cNvSpPr txBox="1"/>
          <p:nvPr>
            <p:ph idx="1" type="body"/>
          </p:nvPr>
        </p:nvSpPr>
        <p:spPr>
          <a:xfrm>
            <a:off x="896315" y="1845725"/>
            <a:ext cx="5703000" cy="4023300"/>
          </a:xfrm>
          <a:prstGeom prst="rect">
            <a:avLst/>
          </a:prstGeom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IN"/>
              <a:t>Zinc phosphide- phosphi</a:t>
            </a:r>
            <a:r>
              <a:rPr lang="en-IN"/>
              <a:t>de gastrointestinal in stomach - vomiting, metabolic acidosis, myocarditis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IN"/>
              <a:t>Aluminum phosphide-profound hypotension,</a:t>
            </a:r>
            <a:r>
              <a:rPr lang="en-IN"/>
              <a:t>refractory shock,severe metabolic acidosis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IN"/>
              <a:t>Calcium phosphide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IN"/>
              <a:t>Yellow phosphorus -hepatotoxic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IN"/>
              <a:t>Anticoagulants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6"/>
          <p:cNvSpPr txBox="1"/>
          <p:nvPr>
            <p:ph idx="4294967295" type="body"/>
          </p:nvPr>
        </p:nvSpPr>
        <p:spPr>
          <a:xfrm>
            <a:off x="7122225" y="1845725"/>
            <a:ext cx="4654200" cy="4543500"/>
          </a:xfrm>
          <a:prstGeom prst="rect">
            <a:avLst/>
          </a:prstGeom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IN"/>
              <a:t>Highly toxic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6" name="Google Shape;126;p16"/>
          <p:cNvPicPr preferRelativeResize="0"/>
          <p:nvPr/>
        </p:nvPicPr>
        <p:blipFill rotWithShape="1">
          <a:blip r:embed="rId3">
            <a:alphaModFix/>
          </a:blip>
          <a:srcRect b="59215" l="8005" r="20653" t="19717"/>
          <a:stretch/>
        </p:blipFill>
        <p:spPr>
          <a:xfrm>
            <a:off x="6949375" y="1737400"/>
            <a:ext cx="4206301" cy="1852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6"/>
          <p:cNvPicPr preferRelativeResize="0"/>
          <p:nvPr/>
        </p:nvPicPr>
        <p:blipFill rotWithShape="1">
          <a:blip r:embed="rId3">
            <a:alphaModFix/>
          </a:blip>
          <a:srcRect b="16865" l="8142" r="21785" t="58782"/>
          <a:stretch/>
        </p:blipFill>
        <p:spPr>
          <a:xfrm>
            <a:off x="6949375" y="3589800"/>
            <a:ext cx="4098524" cy="2279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as image" id="132" name="Google Shape;13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7010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IN"/>
              <a:t>MECHANISM</a:t>
            </a:r>
            <a:endParaRPr/>
          </a:p>
        </p:txBody>
      </p:sp>
      <p:sp>
        <p:nvSpPr>
          <p:cNvPr id="138" name="Google Shape;138;p18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778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oto Sans Symbols"/>
              <a:buChar char="⮚"/>
            </a:pPr>
            <a:r>
              <a:rPr lang="en-IN" sz="2800"/>
              <a:t>Uncoupling of oxidative phosphorylation -mitochondrial injury</a:t>
            </a:r>
            <a:endParaRPr sz="2800"/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800"/>
          </a:p>
          <a:p>
            <a:pPr indent="-1778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oto Sans Symbols"/>
              <a:buChar char="⮚"/>
            </a:pPr>
            <a:r>
              <a:rPr lang="en-IN" sz="2800"/>
              <a:t>Phosphoric acid –direct tissue damage due to free radicals produced against organic molecules(exothermic reaction)</a:t>
            </a:r>
            <a:endParaRPr/>
          </a:p>
          <a:p>
            <a:pPr indent="-1778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Font typeface="Noto Sans Symbols"/>
              <a:buChar char="⮚"/>
            </a:pPr>
            <a:r>
              <a:rPr lang="en-IN" sz="2800"/>
              <a:t>Changes ribosomal function,protein synthesis, fatty degeneration of multiple organs</a:t>
            </a:r>
            <a:endParaRPr/>
          </a:p>
          <a:p>
            <a:pPr indent="-1778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Font typeface="Noto Sans Symbols"/>
              <a:buChar char="⮚"/>
            </a:pPr>
            <a:r>
              <a:rPr lang="en-IN" sz="2800"/>
              <a:t>Direct toxicity to heart and vascular tone(fluid loss –cardiovascular collapse)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9"/>
          <p:cNvSpPr txBox="1"/>
          <p:nvPr>
            <p:ph type="title"/>
          </p:nvPr>
        </p:nvSpPr>
        <p:spPr>
          <a:xfrm>
            <a:off x="617018" y="749125"/>
            <a:ext cx="10573800" cy="88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IN"/>
              <a:t>CLINICAL MANIFESTATIONS:</a:t>
            </a:r>
            <a:endParaRPr/>
          </a:p>
        </p:txBody>
      </p:sp>
      <p:sp>
        <p:nvSpPr>
          <p:cNvPr id="144" name="Google Shape;144;p19"/>
          <p:cNvSpPr txBox="1"/>
          <p:nvPr>
            <p:ph idx="1" type="body"/>
          </p:nvPr>
        </p:nvSpPr>
        <p:spPr>
          <a:xfrm>
            <a:off x="763500" y="1846175"/>
            <a:ext cx="9963600" cy="43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20000"/>
          </a:bodyPr>
          <a:lstStyle/>
          <a:p>
            <a:pPr indent="-211455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 "/>
            </a:pPr>
            <a:r>
              <a:rPr lang="en-IN" sz="3600"/>
              <a:t>Acute inhalation</a:t>
            </a:r>
            <a:endParaRPr/>
          </a:p>
          <a:p>
            <a:pPr indent="-152718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Noto Sans Symbols"/>
              <a:buChar char="❑"/>
            </a:pPr>
            <a:r>
              <a:rPr lang="en-IN" sz="2600"/>
              <a:t>Conjunctivitis</a:t>
            </a:r>
            <a:endParaRPr/>
          </a:p>
          <a:p>
            <a:pPr indent="-152718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Noto Sans Symbols"/>
              <a:buChar char="❑"/>
            </a:pPr>
            <a:r>
              <a:rPr lang="en-IN" sz="2600"/>
              <a:t>mucosal necrosis</a:t>
            </a:r>
            <a:endParaRPr/>
          </a:p>
          <a:p>
            <a:pPr indent="-152718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Noto Sans Symbols"/>
              <a:buChar char="❑"/>
            </a:pPr>
            <a:r>
              <a:rPr lang="en-IN" sz="2600"/>
              <a:t>Wheezing</a:t>
            </a:r>
            <a:endParaRPr/>
          </a:p>
          <a:p>
            <a:pPr indent="-152718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Noto Sans Symbols"/>
              <a:buChar char="❑"/>
            </a:pPr>
            <a:r>
              <a:rPr lang="en-IN" sz="2600"/>
              <a:t>chemical pneumonitis </a:t>
            </a:r>
            <a:endParaRPr/>
          </a:p>
          <a:p>
            <a:pPr indent="-152718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Noto Sans Symbols"/>
              <a:buChar char="❑"/>
            </a:pPr>
            <a:r>
              <a:rPr lang="en-IN" sz="2600"/>
              <a:t>non-cardiogenic pulmonary edema</a:t>
            </a:r>
            <a:endParaRPr/>
          </a:p>
          <a:p>
            <a:pPr indent="-211455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 "/>
            </a:pPr>
            <a:r>
              <a:rPr lang="en-IN" sz="3600"/>
              <a:t>Chronic inhalation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None/>
            </a:pPr>
            <a:r>
              <a:rPr lang="en-IN" sz="3600"/>
              <a:t> </a:t>
            </a:r>
            <a:r>
              <a:rPr lang="en-IN" sz="2400">
                <a:latin typeface="Arial"/>
                <a:ea typeface="Arial"/>
                <a:cs typeface="Arial"/>
                <a:sym typeface="Arial"/>
              </a:rPr>
              <a:t>mandibular necrosis(phossy jaw),anemia</a:t>
            </a:r>
            <a:endParaRPr/>
          </a:p>
          <a:p>
            <a:pPr indent="-211455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 "/>
            </a:pPr>
            <a:r>
              <a:rPr lang="en-IN" sz="3600"/>
              <a:t>Skin/Eye contact </a:t>
            </a:r>
            <a:r>
              <a:rPr lang="en-IN"/>
              <a:t>–</a:t>
            </a:r>
            <a:r>
              <a:rPr lang="en-IN" sz="2600"/>
              <a:t>Dermal burns(2nd/3rd degree burns—death)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IN"/>
              <a:t>CLINICAL MANIFESTATIONS</a:t>
            </a:r>
            <a:br>
              <a:rPr lang="en-IN"/>
            </a:br>
            <a:r>
              <a:rPr lang="en-IN"/>
              <a:t>   </a:t>
            </a:r>
            <a:endParaRPr/>
          </a:p>
        </p:txBody>
      </p:sp>
      <p:sp>
        <p:nvSpPr>
          <p:cNvPr id="150" name="Google Shape;150;p20"/>
          <p:cNvSpPr txBox="1"/>
          <p:nvPr>
            <p:ph idx="1" type="body"/>
          </p:nvPr>
        </p:nvSpPr>
        <p:spPr>
          <a:xfrm>
            <a:off x="706582" y="1737360"/>
            <a:ext cx="10449098" cy="41317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b="1" lang="en-IN" sz="4000"/>
              <a:t>Acute ingestion: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Noto Sans Symbols"/>
              <a:buChar char="❑"/>
            </a:pPr>
            <a:r>
              <a:rPr lang="en-IN"/>
              <a:t>Diarrhea with Smoking stool syndrome(luminescent)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Noto Sans Symbols"/>
              <a:buChar char="❑"/>
            </a:pPr>
            <a:r>
              <a:rPr lang="en-IN"/>
              <a:t>GI burns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Noto Sans Symbols"/>
              <a:buChar char="❑"/>
            </a:pPr>
            <a:r>
              <a:rPr lang="en-IN"/>
              <a:t>Abdominal pain,severe vomiting(hemetemesis)-garlic odour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Noto Sans Symbols"/>
              <a:buChar char="❑"/>
            </a:pPr>
            <a:r>
              <a:rPr lang="en-IN"/>
              <a:t>Seizures,Headache,delirium,arrhythmias</a:t>
            </a:r>
            <a:endParaRPr/>
          </a:p>
          <a:p>
            <a:pPr indent="-1270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Noto Sans Symbols"/>
              <a:buChar char="❑"/>
            </a:pPr>
            <a:r>
              <a:rPr lang="en-IN"/>
              <a:t>Hypocalcemia and hyperphosphatemia</a:t>
            </a:r>
            <a:br>
              <a:rPr lang="en-IN"/>
            </a:br>
            <a:endParaRPr/>
          </a:p>
        </p:txBody>
      </p:sp>
      <p:sp>
        <p:nvSpPr>
          <p:cNvPr id="151" name="Google Shape;151;p20"/>
          <p:cNvSpPr/>
          <p:nvPr/>
        </p:nvSpPr>
        <p:spPr>
          <a:xfrm>
            <a:off x="7483900" y="2432275"/>
            <a:ext cx="4541400" cy="2976600"/>
          </a:xfrm>
          <a:prstGeom prst="cloudCallout">
            <a:avLst>
              <a:gd fmla="val -20833" name="adj1"/>
              <a:gd fmla="val 625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IN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Patients who develop CNS symptoms before other organ systems are affected have mortality rate of 73%</a:t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"/>
          <p:cNvSpPr txBox="1"/>
          <p:nvPr>
            <p:ph type="title"/>
          </p:nvPr>
        </p:nvSpPr>
        <p:spPr>
          <a:xfrm>
            <a:off x="1096963" y="286604"/>
            <a:ext cx="10058717" cy="13620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IN"/>
              <a:t>STAGES</a:t>
            </a:r>
            <a:endParaRPr/>
          </a:p>
        </p:txBody>
      </p:sp>
      <p:graphicFrame>
        <p:nvGraphicFramePr>
          <p:cNvPr id="157" name="Google Shape;157;p21"/>
          <p:cNvGraphicFramePr/>
          <p:nvPr/>
        </p:nvGraphicFramePr>
        <p:xfrm>
          <a:off x="1096963" y="184626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{97064AD8-FCB3-4522-BF6B-2050AC84F214}</a:tableStyleId>
              </a:tblPr>
              <a:tblGrid>
                <a:gridCol w="1059650"/>
                <a:gridCol w="1931200"/>
                <a:gridCol w="4171575"/>
                <a:gridCol w="2895925"/>
              </a:tblGrid>
              <a:tr h="1046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STAGE</a:t>
                      </a:r>
                      <a:endParaRPr sz="1400" u="none" cap="none" strike="noStrike"/>
                    </a:p>
                  </a:txBody>
                  <a:tcPr marT="45725" marB="45725" marR="87475" marL="874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DURATION</a:t>
                      </a:r>
                      <a:endParaRPr sz="1400" u="none" cap="none" strike="noStrike"/>
                    </a:p>
                  </a:txBody>
                  <a:tcPr marT="45725" marB="45725" marR="87475" marL="874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SYMPTOMS</a:t>
                      </a:r>
                      <a:endParaRPr sz="1400" u="none" cap="none" strike="noStrike"/>
                    </a:p>
                  </a:txBody>
                  <a:tcPr marT="45725" marB="45725" marR="87475" marL="874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CAUSE OF DEATH</a:t>
                      </a:r>
                      <a:endParaRPr sz="1800" u="none" cap="none" strike="noStrike"/>
                    </a:p>
                  </a:txBody>
                  <a:tcPr marT="45725" marB="45725" marR="87475" marL="87475"/>
                </a:tc>
              </a:tr>
              <a:tr h="1046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87475" marL="874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First 24hrs</a:t>
                      </a:r>
                      <a:endParaRPr sz="1400" u="none" cap="none" strike="noStrike"/>
                    </a:p>
                  </a:txBody>
                  <a:tcPr marT="45725" marB="45725" marR="87475" marL="874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Local GI irritation</a:t>
                      </a:r>
                      <a:endParaRPr sz="1400" u="none" cap="none" strike="noStrike"/>
                    </a:p>
                  </a:txBody>
                  <a:tcPr marT="45725" marB="45725" marR="87475" marL="874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Arrhythmia(severe hypocalcemia)</a:t>
                      </a:r>
                      <a:endParaRPr sz="1800" u="none" cap="none" strike="noStrike"/>
                    </a:p>
                  </a:txBody>
                  <a:tcPr marT="45725" marB="45725" marR="87475" marL="87475"/>
                </a:tc>
              </a:tr>
              <a:tr h="1046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87475" marL="874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24-72hr</a:t>
                      </a:r>
                      <a:endParaRPr sz="1400" u="none" cap="none" strike="noStrike"/>
                    </a:p>
                  </a:txBody>
                  <a:tcPr marT="45725" marB="45725" marR="87475" marL="874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Asymptomatic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Mild derangement of liver enzymes </a:t>
                      </a:r>
                      <a:endParaRPr sz="1400" u="none" cap="none" strike="noStrike"/>
                    </a:p>
                  </a:txBody>
                  <a:tcPr marT="45725" marB="45725" marR="87475" marL="874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-</a:t>
                      </a:r>
                      <a:endParaRPr sz="1800" u="none" cap="none" strike="noStrike"/>
                    </a:p>
                  </a:txBody>
                  <a:tcPr marT="45725" marB="45725" marR="87475" marL="87475"/>
                </a:tc>
              </a:tr>
              <a:tr h="1046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3</a:t>
                      </a:r>
                      <a:endParaRPr sz="1400" u="none" cap="none" strike="noStrike"/>
                    </a:p>
                  </a:txBody>
                  <a:tcPr marT="45725" marB="45725" marR="87475" marL="874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&gt;72hrs </a:t>
                      </a:r>
                      <a:endParaRPr sz="1400" u="none" cap="none" strike="noStrike"/>
                    </a:p>
                  </a:txBody>
                  <a:tcPr marT="45725" marB="45725" marR="87475" marL="874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Acute fulminant liver failure,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Coagulopathy,hemolysis,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Acute tubular necrosis, CNS effects and cardiac toxicity</a:t>
                      </a:r>
                      <a:endParaRPr sz="1400" u="none" cap="none" strike="noStrike"/>
                    </a:p>
                  </a:txBody>
                  <a:tcPr marT="45725" marB="45725" marR="87475" marL="874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Acute Fulminant hepatic failure</a:t>
                      </a:r>
                      <a:endParaRPr sz="1800" u="none" cap="none" strike="noStrike"/>
                    </a:p>
                  </a:txBody>
                  <a:tcPr marT="45725" marB="45725" marR="87475" marL="87475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Retrospect">
  <a:themeElements>
    <a:clrScheme name="Retrospect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