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74" r:id="rId4"/>
    <p:sldId id="258" r:id="rId5"/>
    <p:sldId id="259" r:id="rId6"/>
    <p:sldId id="271" r:id="rId7"/>
    <p:sldId id="260" r:id="rId8"/>
    <p:sldId id="261" r:id="rId9"/>
    <p:sldId id="262" r:id="rId10"/>
    <p:sldId id="270" r:id="rId11"/>
    <p:sldId id="263" r:id="rId12"/>
    <p:sldId id="272" r:id="rId13"/>
    <p:sldId id="275" r:id="rId14"/>
    <p:sldId id="265" r:id="rId15"/>
    <p:sldId id="264" r:id="rId16"/>
    <p:sldId id="266" r:id="rId17"/>
    <p:sldId id="267" r:id="rId18"/>
    <p:sldId id="268" r:id="rId19"/>
    <p:sldId id="269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5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2C538-3C9A-4F9A-B5A6-87D86212B359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FD8E74-8052-49D9-A379-12455805BBDF}">
      <dgm:prSet phldrT="[Text]"/>
      <dgm:spPr/>
      <dgm:t>
        <a:bodyPr/>
        <a:lstStyle/>
        <a:p>
          <a:r>
            <a:rPr lang="en-US" dirty="0" smtClean="0"/>
            <a:t>BP:110/70 </a:t>
          </a:r>
          <a:r>
            <a:rPr lang="en-US" dirty="0" err="1" smtClean="0"/>
            <a:t>mmhg</a:t>
          </a:r>
          <a:endParaRPr lang="en-US" dirty="0"/>
        </a:p>
      </dgm:t>
    </dgm:pt>
    <dgm:pt modelId="{019D54AE-F659-4D93-8D98-B1A5CB66F265}" type="parTrans" cxnId="{259074D4-AE3C-47ED-8309-89B9DD3D0615}">
      <dgm:prSet/>
      <dgm:spPr/>
      <dgm:t>
        <a:bodyPr/>
        <a:lstStyle/>
        <a:p>
          <a:endParaRPr lang="en-US"/>
        </a:p>
      </dgm:t>
    </dgm:pt>
    <dgm:pt modelId="{BB6145C7-777D-43AD-8E40-CBF87C2E3D2F}" type="sibTrans" cxnId="{259074D4-AE3C-47ED-8309-89B9DD3D0615}">
      <dgm:prSet/>
      <dgm:spPr/>
      <dgm:t>
        <a:bodyPr/>
        <a:lstStyle/>
        <a:p>
          <a:endParaRPr lang="en-US"/>
        </a:p>
      </dgm:t>
    </dgm:pt>
    <dgm:pt modelId="{8EAE4931-7595-44CE-A609-3A7A69515E1A}">
      <dgm:prSet phldrT="[Text]"/>
      <dgm:spPr/>
      <dgm:t>
        <a:bodyPr/>
        <a:lstStyle/>
        <a:p>
          <a:r>
            <a:rPr lang="en-US" dirty="0" smtClean="0"/>
            <a:t>PR: 120/MIN</a:t>
          </a:r>
        </a:p>
        <a:p>
          <a:r>
            <a:rPr lang="en-US" dirty="0" smtClean="0"/>
            <a:t>RR: 28/MIN</a:t>
          </a:r>
          <a:endParaRPr lang="en-US" dirty="0"/>
        </a:p>
      </dgm:t>
    </dgm:pt>
    <dgm:pt modelId="{ACE02C0D-533D-419A-A131-0800426481F3}" type="parTrans" cxnId="{A508B6C4-D38D-4BF6-B585-F303E60B0823}">
      <dgm:prSet/>
      <dgm:spPr/>
      <dgm:t>
        <a:bodyPr/>
        <a:lstStyle/>
        <a:p>
          <a:endParaRPr lang="en-US"/>
        </a:p>
      </dgm:t>
    </dgm:pt>
    <dgm:pt modelId="{524511D5-679D-4B57-837A-E5A61DD5A7C3}" type="sibTrans" cxnId="{A508B6C4-D38D-4BF6-B585-F303E60B0823}">
      <dgm:prSet/>
      <dgm:spPr/>
      <dgm:t>
        <a:bodyPr/>
        <a:lstStyle/>
        <a:p>
          <a:endParaRPr lang="en-US"/>
        </a:p>
      </dgm:t>
    </dgm:pt>
    <dgm:pt modelId="{79D649D4-1CD3-4976-9824-78329837FFCA}">
      <dgm:prSet phldrT="[Text]"/>
      <dgm:spPr/>
      <dgm:t>
        <a:bodyPr/>
        <a:lstStyle/>
        <a:p>
          <a:r>
            <a:rPr lang="en-US" dirty="0" smtClean="0"/>
            <a:t>SPO2: 81% IN ROOM AIR</a:t>
          </a:r>
          <a:endParaRPr lang="en-US" dirty="0"/>
        </a:p>
      </dgm:t>
    </dgm:pt>
    <dgm:pt modelId="{7CDB99CD-8AE4-452B-B841-B955A8811C44}" type="parTrans" cxnId="{8C7B4F55-700E-436C-A438-7B1124761926}">
      <dgm:prSet/>
      <dgm:spPr/>
      <dgm:t>
        <a:bodyPr/>
        <a:lstStyle/>
        <a:p>
          <a:endParaRPr lang="en-US"/>
        </a:p>
      </dgm:t>
    </dgm:pt>
    <dgm:pt modelId="{7B21CB4C-1B29-4378-BCC7-F834BC222EAD}" type="sibTrans" cxnId="{8C7B4F55-700E-436C-A438-7B1124761926}">
      <dgm:prSet/>
      <dgm:spPr/>
      <dgm:t>
        <a:bodyPr/>
        <a:lstStyle/>
        <a:p>
          <a:endParaRPr lang="en-US"/>
        </a:p>
      </dgm:t>
    </dgm:pt>
    <dgm:pt modelId="{5C89A401-E974-4588-AAEC-234EA3BE45D1}">
      <dgm:prSet phldrT="[Text]"/>
      <dgm:spPr/>
      <dgm:t>
        <a:bodyPr/>
        <a:lstStyle/>
        <a:p>
          <a:r>
            <a:rPr lang="en-US" dirty="0" smtClean="0"/>
            <a:t>82% WITH NASAL O2</a:t>
          </a:r>
          <a:endParaRPr lang="en-US" dirty="0"/>
        </a:p>
      </dgm:t>
    </dgm:pt>
    <dgm:pt modelId="{DA383221-4975-43F1-BD4C-D13C0CE1965D}" type="parTrans" cxnId="{0F56A5CB-0882-4F06-A2B2-7A222931C82D}">
      <dgm:prSet/>
      <dgm:spPr/>
      <dgm:t>
        <a:bodyPr/>
        <a:lstStyle/>
        <a:p>
          <a:endParaRPr lang="en-US"/>
        </a:p>
      </dgm:t>
    </dgm:pt>
    <dgm:pt modelId="{D62C2654-DB32-4AFE-967B-1E275EA15DD6}" type="sibTrans" cxnId="{0F56A5CB-0882-4F06-A2B2-7A222931C82D}">
      <dgm:prSet/>
      <dgm:spPr/>
      <dgm:t>
        <a:bodyPr/>
        <a:lstStyle/>
        <a:p>
          <a:endParaRPr lang="en-US"/>
        </a:p>
      </dgm:t>
    </dgm:pt>
    <dgm:pt modelId="{7EBD99AC-767E-43AF-925B-FC1366EA5B9E}" type="pres">
      <dgm:prSet presAssocID="{3AB2C538-3C9A-4F9A-B5A6-87D86212B35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17479-22C4-4312-BC40-C2CDBA9FFE0B}" type="pres">
      <dgm:prSet presAssocID="{3AB2C538-3C9A-4F9A-B5A6-87D86212B359}" presName="axisShape" presStyleLbl="bgShp" presStyleIdx="0" presStyleCnt="1"/>
      <dgm:spPr/>
    </dgm:pt>
    <dgm:pt modelId="{C4DD3532-62F0-4AF9-95D6-27C96E2530D9}" type="pres">
      <dgm:prSet presAssocID="{3AB2C538-3C9A-4F9A-B5A6-87D86212B359}" presName="rect1" presStyleLbl="node1" presStyleIdx="0" presStyleCnt="4" custLinFactX="22812" custLinFactNeighborX="100000" custLinFactNeighborY="2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BB275-6E40-430C-880A-6081F46528CE}" type="pres">
      <dgm:prSet presAssocID="{3AB2C538-3C9A-4F9A-B5A6-87D86212B359}" presName="rect2" presStyleLbl="node1" presStyleIdx="1" presStyleCnt="4" custLinFactX="-21250" custLinFactNeighborX="-100000" custLinFactNeighborY="2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DDEFE-193B-4AD3-8241-2F21C0A0550B}" type="pres">
      <dgm:prSet presAssocID="{3AB2C538-3C9A-4F9A-B5A6-87D86212B35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5A40A-FD0D-40E3-8E38-1384C7EAC7F7}" type="pres">
      <dgm:prSet presAssocID="{3AB2C538-3C9A-4F9A-B5A6-87D86212B35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074D4-AE3C-47ED-8309-89B9DD3D0615}" srcId="{3AB2C538-3C9A-4F9A-B5A6-87D86212B359}" destId="{BDFD8E74-8052-49D9-A379-12455805BBDF}" srcOrd="0" destOrd="0" parTransId="{019D54AE-F659-4D93-8D98-B1A5CB66F265}" sibTransId="{BB6145C7-777D-43AD-8E40-CBF87C2E3D2F}"/>
    <dgm:cxn modelId="{A508B6C4-D38D-4BF6-B585-F303E60B0823}" srcId="{3AB2C538-3C9A-4F9A-B5A6-87D86212B359}" destId="{8EAE4931-7595-44CE-A609-3A7A69515E1A}" srcOrd="1" destOrd="0" parTransId="{ACE02C0D-533D-419A-A131-0800426481F3}" sibTransId="{524511D5-679D-4B57-837A-E5A61DD5A7C3}"/>
    <dgm:cxn modelId="{0F56A5CB-0882-4F06-A2B2-7A222931C82D}" srcId="{3AB2C538-3C9A-4F9A-B5A6-87D86212B359}" destId="{5C89A401-E974-4588-AAEC-234EA3BE45D1}" srcOrd="3" destOrd="0" parTransId="{DA383221-4975-43F1-BD4C-D13C0CE1965D}" sibTransId="{D62C2654-DB32-4AFE-967B-1E275EA15DD6}"/>
    <dgm:cxn modelId="{0EBD1ECA-C350-4539-B41F-FCED956FC50C}" type="presOf" srcId="{3AB2C538-3C9A-4F9A-B5A6-87D86212B359}" destId="{7EBD99AC-767E-43AF-925B-FC1366EA5B9E}" srcOrd="0" destOrd="0" presId="urn:microsoft.com/office/officeart/2005/8/layout/matrix2"/>
    <dgm:cxn modelId="{75CA4AF8-F873-4B8C-9C19-9AA909F53780}" type="presOf" srcId="{5C89A401-E974-4588-AAEC-234EA3BE45D1}" destId="{A325A40A-FD0D-40E3-8E38-1384C7EAC7F7}" srcOrd="0" destOrd="0" presId="urn:microsoft.com/office/officeart/2005/8/layout/matrix2"/>
    <dgm:cxn modelId="{9E69AD02-5190-4398-9635-93D0453C1BFA}" type="presOf" srcId="{8EAE4931-7595-44CE-A609-3A7A69515E1A}" destId="{22FBB275-6E40-430C-880A-6081F46528CE}" srcOrd="0" destOrd="0" presId="urn:microsoft.com/office/officeart/2005/8/layout/matrix2"/>
    <dgm:cxn modelId="{8C7B4F55-700E-436C-A438-7B1124761926}" srcId="{3AB2C538-3C9A-4F9A-B5A6-87D86212B359}" destId="{79D649D4-1CD3-4976-9824-78329837FFCA}" srcOrd="2" destOrd="0" parTransId="{7CDB99CD-8AE4-452B-B841-B955A8811C44}" sibTransId="{7B21CB4C-1B29-4378-BCC7-F834BC222EAD}"/>
    <dgm:cxn modelId="{4F704187-4839-4267-A585-31285D2AB2F3}" type="presOf" srcId="{79D649D4-1CD3-4976-9824-78329837FFCA}" destId="{4B2DDEFE-193B-4AD3-8241-2F21C0A0550B}" srcOrd="0" destOrd="0" presId="urn:microsoft.com/office/officeart/2005/8/layout/matrix2"/>
    <dgm:cxn modelId="{289E8EE0-6455-482B-9E27-28C749E3FB20}" type="presOf" srcId="{BDFD8E74-8052-49D9-A379-12455805BBDF}" destId="{C4DD3532-62F0-4AF9-95D6-27C96E2530D9}" srcOrd="0" destOrd="0" presId="urn:microsoft.com/office/officeart/2005/8/layout/matrix2"/>
    <dgm:cxn modelId="{80520471-0590-41EB-9A75-F76212ADCC1A}" type="presParOf" srcId="{7EBD99AC-767E-43AF-925B-FC1366EA5B9E}" destId="{C2717479-22C4-4312-BC40-C2CDBA9FFE0B}" srcOrd="0" destOrd="0" presId="urn:microsoft.com/office/officeart/2005/8/layout/matrix2"/>
    <dgm:cxn modelId="{35AC25E6-C3D6-49D8-9804-92154521E793}" type="presParOf" srcId="{7EBD99AC-767E-43AF-925B-FC1366EA5B9E}" destId="{C4DD3532-62F0-4AF9-95D6-27C96E2530D9}" srcOrd="1" destOrd="0" presId="urn:microsoft.com/office/officeart/2005/8/layout/matrix2"/>
    <dgm:cxn modelId="{63FDD9EE-CAA2-466B-B24E-9DC63CCA2E2D}" type="presParOf" srcId="{7EBD99AC-767E-43AF-925B-FC1366EA5B9E}" destId="{22FBB275-6E40-430C-880A-6081F46528CE}" srcOrd="2" destOrd="0" presId="urn:microsoft.com/office/officeart/2005/8/layout/matrix2"/>
    <dgm:cxn modelId="{9404C93C-ED43-4906-96E5-6ACA4D9ADBA0}" type="presParOf" srcId="{7EBD99AC-767E-43AF-925B-FC1366EA5B9E}" destId="{4B2DDEFE-193B-4AD3-8241-2F21C0A0550B}" srcOrd="3" destOrd="0" presId="urn:microsoft.com/office/officeart/2005/8/layout/matrix2"/>
    <dgm:cxn modelId="{5A3B57FF-A3F8-4269-873E-32002FD5C7D0}" type="presParOf" srcId="{7EBD99AC-767E-43AF-925B-FC1366EA5B9E}" destId="{A325A40A-FD0D-40E3-8E38-1384C7EAC7F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3E13EC-E463-424C-A240-7EC61CF35A05}" type="datetimeFigureOut">
              <a:rPr lang="en-US" smtClean="0"/>
              <a:t>01-Mar-17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3104B8-242D-4B7B-AA07-D1A7A229548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3EC-E463-424C-A240-7EC61CF35A05}" type="datetimeFigureOut">
              <a:rPr lang="en-US" smtClean="0"/>
              <a:t>01-Mar-17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04B8-242D-4B7B-AA07-D1A7A229548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3EC-E463-424C-A240-7EC61CF35A05}" type="datetimeFigureOut">
              <a:rPr lang="en-US" smtClean="0"/>
              <a:t>01-Mar-17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04B8-242D-4B7B-AA07-D1A7A229548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3EC-E463-424C-A240-7EC61CF35A05}" type="datetimeFigureOut">
              <a:rPr lang="en-US" smtClean="0"/>
              <a:t>01-Mar-17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04B8-242D-4B7B-AA07-D1A7A22954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3EC-E463-424C-A240-7EC61CF35A05}" type="datetimeFigureOut">
              <a:rPr lang="en-US" smtClean="0"/>
              <a:t>01-Mar-17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04B8-242D-4B7B-AA07-D1A7A22954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3EC-E463-424C-A240-7EC61CF35A05}" type="datetimeFigureOut">
              <a:rPr lang="en-US" smtClean="0"/>
              <a:t>01-Mar-17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04B8-242D-4B7B-AA07-D1A7A22954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3EC-E463-424C-A240-7EC61CF35A05}" type="datetimeFigureOut">
              <a:rPr lang="en-US" smtClean="0"/>
              <a:t>01-Mar-17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04B8-242D-4B7B-AA07-D1A7A229548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3EC-E463-424C-A240-7EC61CF35A05}" type="datetimeFigureOut">
              <a:rPr lang="en-US" smtClean="0"/>
              <a:t>01-Mar-17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04B8-242D-4B7B-AA07-D1A7A229548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3EC-E463-424C-A240-7EC61CF35A05}" type="datetimeFigureOut">
              <a:rPr lang="en-US" smtClean="0"/>
              <a:t>01-Mar-17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04B8-242D-4B7B-AA07-D1A7A2295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3EC-E463-424C-A240-7EC61CF35A05}" type="datetimeFigureOut">
              <a:rPr lang="en-US" smtClean="0"/>
              <a:t>01-Mar-17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04B8-242D-4B7B-AA07-D1A7A2295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13EC-E463-424C-A240-7EC61CF35A05}" type="datetimeFigureOut">
              <a:rPr lang="en-US" smtClean="0"/>
              <a:t>01-Mar-17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04B8-242D-4B7B-AA07-D1A7A2295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3E13EC-E463-424C-A240-7EC61CF35A05}" type="datetimeFigureOut">
              <a:rPr lang="en-US" smtClean="0"/>
              <a:t>01-Mar-17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33104B8-242D-4B7B-AA07-D1A7A22954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case of NITROBENZENE poisoning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6786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 MU</a:t>
            </a:r>
          </a:p>
          <a:p>
            <a:r>
              <a:rPr lang="en-US" dirty="0"/>
              <a:t>	</a:t>
            </a:r>
            <a:r>
              <a:rPr lang="en-US" dirty="0" smtClean="0"/>
              <a:t>CHIEF  </a:t>
            </a:r>
            <a:r>
              <a:rPr lang="en-US" dirty="0" err="1" smtClean="0"/>
              <a:t>Dr</a:t>
            </a:r>
            <a:r>
              <a:rPr lang="en-US" dirty="0" smtClean="0"/>
              <a:t>  J.SANGUMANI  MD.,</a:t>
            </a:r>
            <a:r>
              <a:rPr lang="en-US" dirty="0" err="1" smtClean="0"/>
              <a:t>D.Diab</a:t>
            </a:r>
            <a:r>
              <a:rPr lang="en-US" dirty="0" smtClean="0"/>
              <a:t>. ASST       </a:t>
            </a:r>
            <a:r>
              <a:rPr lang="en-US" dirty="0" err="1" smtClean="0"/>
              <a:t>Dr</a:t>
            </a:r>
            <a:r>
              <a:rPr lang="en-US" dirty="0" smtClean="0"/>
              <a:t>  R.SUNDARAM  MD.,</a:t>
            </a:r>
          </a:p>
          <a:p>
            <a:r>
              <a:rPr lang="en-US" dirty="0" smtClean="0"/>
              <a:t>                      </a:t>
            </a:r>
            <a:r>
              <a:rPr lang="en-US" dirty="0" err="1" smtClean="0"/>
              <a:t>Dr</a:t>
            </a:r>
            <a:r>
              <a:rPr lang="en-US" dirty="0" smtClean="0"/>
              <a:t>  K.S.RAGHAVAN  MD.,</a:t>
            </a:r>
            <a:r>
              <a:rPr lang="en-US" dirty="0" err="1" smtClean="0"/>
              <a:t>D.Diab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PRESENTOR: S.SRIDHAR PG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14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cer\Contacts\Desktop\New folder\IMG_20170210_191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23228"/>
            <a:ext cx="4024313" cy="71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163576"/>
              </p:ext>
            </p:extLst>
          </p:nvPr>
        </p:nvGraphicFramePr>
        <p:xfrm>
          <a:off x="0" y="2133600"/>
          <a:ext cx="9144000" cy="354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732"/>
                <a:gridCol w="1726868"/>
                <a:gridCol w="1828800"/>
                <a:gridCol w="1828800"/>
                <a:gridCol w="1828800"/>
              </a:tblGrid>
              <a:tr h="70241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</a:tr>
              <a:tr h="561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HAEMOGLOBIN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15.1g%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10.5g%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9.8g%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12.3g%</a:t>
                      </a:r>
                      <a:endParaRPr lang="en-US" sz="2400" b="1" dirty="0"/>
                    </a:p>
                  </a:txBody>
                  <a:tcPr/>
                </a:tc>
              </a:tr>
              <a:tr h="455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12,200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8200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7800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6300cells</a:t>
                      </a:r>
                      <a:endParaRPr lang="en-US" dirty="0"/>
                    </a:p>
                  </a:txBody>
                  <a:tcPr/>
                </a:tc>
              </a:tr>
              <a:tr h="455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sz="1600" dirty="0" smtClean="0"/>
                        <a:t>92</a:t>
                      </a:r>
                      <a:r>
                        <a:rPr lang="en-US" sz="1600" baseline="0" dirty="0" smtClean="0"/>
                        <a:t> L4 Mix4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P75 L17 Mix8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P64 L24 Mix12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P69 L24 Mix8</a:t>
                      </a:r>
                      <a:endParaRPr lang="en-US" dirty="0"/>
                    </a:p>
                  </a:txBody>
                  <a:tcPr/>
                </a:tc>
              </a:tr>
              <a:tr h="455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10mm/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20mm/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36mm/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16mm/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</a:tr>
              <a:tr h="455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PLATELET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1.52 Lakhs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1.39 Lakhs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1.64 Lakhs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2.16 Lakhs</a:t>
                      </a:r>
                      <a:endParaRPr lang="en-US" dirty="0"/>
                    </a:p>
                  </a:txBody>
                  <a:tcPr/>
                </a:tc>
              </a:tr>
              <a:tr h="455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HEMATOCRIT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43%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31%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28%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35%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 – 7.41</a:t>
            </a:r>
          </a:p>
          <a:p>
            <a:r>
              <a:rPr lang="en-US" dirty="0" smtClean="0"/>
              <a:t>PaCO2- 32mmHg</a:t>
            </a:r>
          </a:p>
          <a:p>
            <a:r>
              <a:rPr lang="en-US" dirty="0" smtClean="0"/>
              <a:t>PaO2- 95mmHg </a:t>
            </a:r>
          </a:p>
          <a:p>
            <a:r>
              <a:rPr lang="en-US" dirty="0" smtClean="0"/>
              <a:t>SPO2- 82%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168773"/>
              </p:ext>
            </p:extLst>
          </p:nvPr>
        </p:nvGraphicFramePr>
        <p:xfrm>
          <a:off x="914400" y="2895600"/>
          <a:ext cx="77470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5232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16/2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RBS (mg/dl)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UREA (mg/dl)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CREATININE (mg/dl)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56263" cy="76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7745505" cy="3877815"/>
          </a:xfrm>
        </p:spPr>
        <p:txBody>
          <a:bodyPr/>
          <a:lstStyle/>
          <a:p>
            <a:r>
              <a:rPr lang="en-US" dirty="0" smtClean="0"/>
              <a:t>RBS RFT – within normal limits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445"/>
              </p:ext>
            </p:extLst>
          </p:nvPr>
        </p:nvGraphicFramePr>
        <p:xfrm>
          <a:off x="200024" y="762000"/>
          <a:ext cx="8763000" cy="5629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32"/>
                <a:gridCol w="1001483"/>
                <a:gridCol w="1251857"/>
                <a:gridCol w="1251857"/>
                <a:gridCol w="1251857"/>
                <a:gridCol w="1251857"/>
                <a:gridCol w="1251857"/>
              </a:tblGrid>
              <a:tr h="5033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27/2</a:t>
                      </a:r>
                      <a:endParaRPr lang="en-US" dirty="0"/>
                    </a:p>
                  </a:txBody>
                  <a:tcPr/>
                </a:tc>
              </a:tr>
              <a:tr h="929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BILIRUBIN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5.5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3.6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4.8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4.2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1.7</a:t>
                      </a:r>
                      <a:endParaRPr lang="en-US" sz="2800" b="1" dirty="0"/>
                    </a:p>
                  </a:txBody>
                  <a:tcPr/>
                </a:tc>
              </a:tr>
              <a:tr h="993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</a:t>
                      </a:r>
                    </a:p>
                    <a:p>
                      <a:pPr algn="ctr"/>
                      <a:r>
                        <a:rPr lang="en-US" dirty="0" smtClean="0"/>
                        <a:t>BILIRUBIN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12162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INDIRECT BILIRUBIN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4.4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3.0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3.1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0.9</a:t>
                      </a:r>
                      <a:endParaRPr lang="en-US" sz="2800" b="1" dirty="0"/>
                    </a:p>
                  </a:txBody>
                  <a:tcPr/>
                </a:tc>
              </a:tr>
              <a:tr h="993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</a:tr>
              <a:tr h="993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SGPT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5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RBC – 2.69million/mm3</a:t>
            </a:r>
          </a:p>
          <a:p>
            <a:r>
              <a:rPr lang="en-US" dirty="0" err="1" smtClean="0"/>
              <a:t>Macrocytes</a:t>
            </a:r>
            <a:r>
              <a:rPr lang="en-US" dirty="0" smtClean="0"/>
              <a:t> with decreased red cell population.</a:t>
            </a:r>
          </a:p>
          <a:p>
            <a:r>
              <a:rPr lang="en-US" dirty="0" smtClean="0"/>
              <a:t>Reticulocyte count : 5%</a:t>
            </a:r>
          </a:p>
          <a:p>
            <a:r>
              <a:rPr lang="en-US" dirty="0" smtClean="0"/>
              <a:t>Corrected reticulocyte count: 3.5%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DIRECT COOMBS TEST : Negative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926950"/>
            <a:ext cx="7756263" cy="1054250"/>
          </a:xfrm>
        </p:spPr>
        <p:txBody>
          <a:bodyPr/>
          <a:lstStyle/>
          <a:p>
            <a:r>
              <a:rPr lang="en-US" dirty="0"/>
              <a:t>Complete </a:t>
            </a:r>
            <a:r>
              <a:rPr lang="en-US" dirty="0" err="1"/>
              <a:t>hemogram</a:t>
            </a:r>
            <a:r>
              <a:rPr lang="en-US" dirty="0"/>
              <a:t> with peripheral smear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Urine </a:t>
            </a:r>
            <a:r>
              <a:rPr lang="en-US" dirty="0" err="1" smtClean="0"/>
              <a:t>Alb</a:t>
            </a:r>
            <a:r>
              <a:rPr lang="en-US" dirty="0" smtClean="0"/>
              <a:t>- nil</a:t>
            </a:r>
          </a:p>
          <a:p>
            <a:r>
              <a:rPr lang="en-US" dirty="0"/>
              <a:t> </a:t>
            </a:r>
            <a:r>
              <a:rPr lang="en-US" dirty="0" smtClean="0"/>
              <a:t>          Sugar – nil</a:t>
            </a:r>
          </a:p>
          <a:p>
            <a:r>
              <a:rPr lang="en-US" dirty="0"/>
              <a:t> </a:t>
            </a:r>
            <a:r>
              <a:rPr lang="en-US" dirty="0" smtClean="0"/>
              <a:t>          deposits – 0-3/</a:t>
            </a:r>
            <a:r>
              <a:rPr lang="en-US" dirty="0" err="1" smtClean="0"/>
              <a:t>hpf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bile salt – negative</a:t>
            </a:r>
          </a:p>
          <a:p>
            <a:r>
              <a:rPr lang="en-US" dirty="0"/>
              <a:t> </a:t>
            </a:r>
            <a:r>
              <a:rPr lang="en-US" dirty="0" smtClean="0"/>
              <a:t>          bile pigment – negative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?Toxic hepatitis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Suggested viral markers – negative</a:t>
            </a:r>
          </a:p>
          <a:p>
            <a:r>
              <a:rPr lang="en-US" dirty="0"/>
              <a:t> </a:t>
            </a:r>
            <a:r>
              <a:rPr lang="en-US" dirty="0" smtClean="0"/>
              <a:t>USG abdomen and pelvis – mild splenomegaly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MGE OPINION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Echo  was normal</a:t>
            </a:r>
            <a:endParaRPr lang="en-US" dirty="0"/>
          </a:p>
          <a:p>
            <a:r>
              <a:rPr lang="en-US" dirty="0" smtClean="0"/>
              <a:t>Stable cardiac status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CARDIOLOGIST OPINION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Psychiatric counselling was given and patient was discharged and asked to come for follow up.</a:t>
            </a:r>
          </a:p>
          <a:p>
            <a:r>
              <a:rPr lang="en-US" dirty="0" smtClean="0"/>
              <a:t>Condition on discharge: </a:t>
            </a:r>
            <a:r>
              <a:rPr lang="en-US" dirty="0" err="1" smtClean="0"/>
              <a:t>consious</a:t>
            </a:r>
            <a:r>
              <a:rPr lang="en-US" dirty="0" smtClean="0"/>
              <a:t>, oriented, not pallor, </a:t>
            </a:r>
            <a:r>
              <a:rPr lang="en-US" b="1" dirty="0" smtClean="0"/>
              <a:t>mild icterus (+)</a:t>
            </a:r>
            <a:r>
              <a:rPr lang="en-US" dirty="0" smtClean="0"/>
              <a:t>, no cyanosis, no clubbing, no pedal edema.</a:t>
            </a:r>
          </a:p>
          <a:p>
            <a:r>
              <a:rPr lang="en-US" dirty="0" err="1" smtClean="0"/>
              <a:t>Cvs</a:t>
            </a:r>
            <a:r>
              <a:rPr lang="en-US" dirty="0" smtClean="0"/>
              <a:t>: s1s2(+), no murmur.</a:t>
            </a:r>
          </a:p>
          <a:p>
            <a:r>
              <a:rPr lang="en-US" dirty="0" err="1" smtClean="0"/>
              <a:t>Rs</a:t>
            </a:r>
            <a:r>
              <a:rPr lang="en-US" dirty="0" smtClean="0"/>
              <a:t> : </a:t>
            </a:r>
            <a:r>
              <a:rPr lang="en-US" dirty="0" err="1" smtClean="0"/>
              <a:t>Nvbs</a:t>
            </a:r>
            <a:r>
              <a:rPr lang="en-US" dirty="0" smtClean="0"/>
              <a:t>(+).</a:t>
            </a:r>
          </a:p>
          <a:p>
            <a:r>
              <a:rPr lang="en-US" dirty="0" err="1" smtClean="0"/>
              <a:t>Cns</a:t>
            </a:r>
            <a:r>
              <a:rPr lang="en-US" dirty="0" smtClean="0"/>
              <a:t>: No focal neurological deficit.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55 </a:t>
            </a:r>
            <a:r>
              <a:rPr lang="en-US" dirty="0" err="1" smtClean="0"/>
              <a:t>yr</a:t>
            </a:r>
            <a:r>
              <a:rPr lang="en-US" dirty="0" smtClean="0"/>
              <a:t> old male patient admitted with alleged history of ingestion of </a:t>
            </a:r>
            <a:r>
              <a:rPr lang="en-US" dirty="0" err="1"/>
              <a:t>B</a:t>
            </a:r>
            <a:r>
              <a:rPr lang="en-US" dirty="0" err="1" smtClean="0"/>
              <a:t>enzovit</a:t>
            </a:r>
            <a:r>
              <a:rPr lang="en-US" dirty="0" smtClean="0"/>
              <a:t>(25% nitrobenzene ) around 12 noon and was admitted in GRH at 7pm.</a:t>
            </a:r>
          </a:p>
          <a:p>
            <a:r>
              <a:rPr lang="en-US" dirty="0" smtClean="0"/>
              <a:t>H/O vomiting (+)</a:t>
            </a:r>
          </a:p>
          <a:p>
            <a:r>
              <a:rPr lang="en-US" dirty="0" smtClean="0"/>
              <a:t>H/O breathlessness (+)</a:t>
            </a:r>
          </a:p>
          <a:p>
            <a:r>
              <a:rPr lang="en-US" dirty="0" smtClean="0"/>
              <a:t>H/O abdominal pain (+)</a:t>
            </a:r>
          </a:p>
          <a:p>
            <a:r>
              <a:rPr lang="en-US" dirty="0" smtClean="0"/>
              <a:t>No H/O seizures</a:t>
            </a:r>
          </a:p>
          <a:p>
            <a:r>
              <a:rPr lang="en-US" dirty="0" smtClean="0"/>
              <a:t>No H/O altered sensorium</a:t>
            </a:r>
            <a:endParaRPr lang="en-US" dirty="0"/>
          </a:p>
          <a:p>
            <a:r>
              <a:rPr lang="en-US" dirty="0" smtClean="0"/>
              <a:t>No H/O chest pain/palpitation/syncope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Case History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Uncommon poisoning and presentation. </a:t>
            </a:r>
          </a:p>
          <a:p>
            <a:r>
              <a:rPr lang="en-US" dirty="0" smtClean="0"/>
              <a:t>Subsequent adverse effects.</a:t>
            </a:r>
          </a:p>
          <a:p>
            <a:r>
              <a:rPr lang="en-US" dirty="0" smtClean="0"/>
              <a:t>Unique treatment.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2060"/>
                </a:solidFill>
                <a:latin typeface="Bodoni MT Black" panose="02070A03080606020203" pitchFamily="18" charset="0"/>
              </a:rPr>
              <a:t>                                           THANK YOU</a:t>
            </a:r>
            <a:endParaRPr lang="en-US" b="1" i="1" dirty="0">
              <a:solidFill>
                <a:srgbClr val="00206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H/O Jaundice</a:t>
            </a:r>
          </a:p>
          <a:p>
            <a:r>
              <a:rPr lang="en-US" dirty="0"/>
              <a:t>No </a:t>
            </a:r>
            <a:r>
              <a:rPr lang="en-US" dirty="0" smtClean="0"/>
              <a:t>H/O </a:t>
            </a:r>
            <a:r>
              <a:rPr lang="en-US" dirty="0" err="1"/>
              <a:t>diarrhoea</a:t>
            </a:r>
            <a:endParaRPr lang="en-US" dirty="0" smtClean="0"/>
          </a:p>
          <a:p>
            <a:r>
              <a:rPr lang="en-US" dirty="0" smtClean="0"/>
              <a:t>No H/O </a:t>
            </a:r>
            <a:r>
              <a:rPr lang="en-US" dirty="0" err="1" smtClean="0"/>
              <a:t>Discolouration</a:t>
            </a:r>
            <a:r>
              <a:rPr lang="en-US" dirty="0" smtClean="0"/>
              <a:t> urine/Reduced urine output</a:t>
            </a:r>
          </a:p>
          <a:p>
            <a:r>
              <a:rPr lang="en-US" dirty="0" smtClean="0"/>
              <a:t>No H/O abdominal distension </a:t>
            </a:r>
          </a:p>
          <a:p>
            <a:r>
              <a:rPr lang="en-US" dirty="0" smtClean="0"/>
              <a:t>No H/O fever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Case History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k/c/o DM, SHT, TB, Bronchial Asthma, COPD, CKD, CAD, CLD.</a:t>
            </a:r>
          </a:p>
          <a:p>
            <a:r>
              <a:rPr lang="en-US" dirty="0" smtClean="0"/>
              <a:t>No H/O previous suicidal attempts.</a:t>
            </a:r>
          </a:p>
          <a:p>
            <a:r>
              <a:rPr lang="en-US" dirty="0" smtClean="0"/>
              <a:t>No H/O jaundice in past </a:t>
            </a:r>
          </a:p>
          <a:p>
            <a:endParaRPr lang="en-US" dirty="0"/>
          </a:p>
          <a:p>
            <a:r>
              <a:rPr lang="en-US" dirty="0" smtClean="0"/>
              <a:t>Pt not a smoker, not an alcoholic, on mixed diet with normal bowel and bladder habits.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history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 was conscious </a:t>
            </a:r>
          </a:p>
          <a:p>
            <a:r>
              <a:rPr lang="en-US" dirty="0" smtClean="0"/>
              <a:t> oriented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tachypneic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afebrile, no pallor, no icterus, no clubbing, no pedal edema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Pt had bluish </a:t>
            </a:r>
            <a:r>
              <a:rPr lang="en-US" dirty="0" err="1" smtClean="0"/>
              <a:t>discolouration</a:t>
            </a:r>
            <a:r>
              <a:rPr lang="en-US" dirty="0" smtClean="0"/>
              <a:t> of nails, lips and undersurface of the tongue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examination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cer\Contacts\Desktop\New folder\IMG_20170210_205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0285" y="2417685"/>
            <a:ext cx="5130445" cy="28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Contacts\Desktop\New folder\IMG_20170210_1924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8" r="4854"/>
          <a:stretch/>
        </p:blipFill>
        <p:spPr bwMode="auto">
          <a:xfrm>
            <a:off x="4038600" y="1905000"/>
            <a:ext cx="4752304" cy="3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VITALS :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9632067"/>
              </p:ext>
            </p:extLst>
          </p:nvPr>
        </p:nvGraphicFramePr>
        <p:xfrm>
          <a:off x="1828800" y="1981200"/>
          <a:ext cx="62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20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CARDIOVASCULAR: S1S2 (+) No murmur. JVP not elevated.</a:t>
            </a:r>
          </a:p>
          <a:p>
            <a:r>
              <a:rPr lang="en-US" dirty="0" smtClean="0"/>
              <a:t>RESPIRATORY SYSTEM: B/L air entry (+), NVBS(+), no added sounds.</a:t>
            </a:r>
          </a:p>
          <a:p>
            <a:r>
              <a:rPr lang="en-US" dirty="0" smtClean="0"/>
              <a:t>ABDOMEN: soft, no </a:t>
            </a:r>
            <a:r>
              <a:rPr lang="en-US" dirty="0" err="1" smtClean="0"/>
              <a:t>organomegaly</a:t>
            </a:r>
            <a:r>
              <a:rPr lang="en-US" dirty="0" smtClean="0"/>
              <a:t>, bowel sounds(+).</a:t>
            </a:r>
          </a:p>
          <a:p>
            <a:r>
              <a:rPr lang="en-US" dirty="0" smtClean="0"/>
              <a:t>CNS: B/L pupils 3 mm reacting to light. EOM full</a:t>
            </a:r>
          </a:p>
          <a:p>
            <a:pPr marL="0" indent="0">
              <a:buNone/>
            </a:pPr>
            <a:r>
              <a:rPr lang="en-US" dirty="0" smtClean="0"/>
              <a:t>moving all limbs, no neck muscle weakness, no </a:t>
            </a:r>
            <a:r>
              <a:rPr lang="en-US" dirty="0" err="1" smtClean="0"/>
              <a:t>fasciculations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SYSTEMIC EXAMINATION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13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Stomach wash was given.</a:t>
            </a:r>
          </a:p>
          <a:p>
            <a:r>
              <a:rPr lang="en-US" dirty="0" smtClean="0"/>
              <a:t>Pt was kept on NPO, </a:t>
            </a:r>
            <a:r>
              <a:rPr lang="en-US" dirty="0" err="1" smtClean="0"/>
              <a:t>ryle’s</a:t>
            </a:r>
            <a:r>
              <a:rPr lang="en-US" dirty="0" smtClean="0"/>
              <a:t> tube aspiration . </a:t>
            </a:r>
          </a:p>
          <a:p>
            <a:r>
              <a:rPr lang="en-US" dirty="0" smtClean="0"/>
              <a:t>IV fluids were administered.</a:t>
            </a:r>
          </a:p>
          <a:p>
            <a:r>
              <a:rPr lang="en-US" dirty="0" err="1" smtClean="0"/>
              <a:t>Inj</a:t>
            </a:r>
            <a:r>
              <a:rPr lang="en-US" dirty="0" smtClean="0"/>
              <a:t> Methylene blue 1% solution 50 mg in 100ml 5%D over 30mins iv stat followed by 30 mg iv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hrly</a:t>
            </a:r>
            <a:r>
              <a:rPr lang="en-US" dirty="0"/>
              <a:t> </a:t>
            </a:r>
            <a:r>
              <a:rPr lang="en-US" dirty="0" smtClean="0"/>
              <a:t>*3days</a:t>
            </a:r>
          </a:p>
          <a:p>
            <a:r>
              <a:rPr lang="en-US" dirty="0" err="1" smtClean="0"/>
              <a:t>Inj</a:t>
            </a:r>
            <a:r>
              <a:rPr lang="en-US" dirty="0" smtClean="0"/>
              <a:t> Ascorbic acid 500mg iv od * 6 days.</a:t>
            </a:r>
          </a:p>
          <a:p>
            <a:r>
              <a:rPr lang="en-US" dirty="0" err="1" smtClean="0"/>
              <a:t>Inj.Ranitidine</a:t>
            </a:r>
            <a:r>
              <a:rPr lang="en-US" dirty="0" smtClean="0"/>
              <a:t> 50 mg iv bd.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424</TotalTime>
  <Words>612</Words>
  <Application>Microsoft Office PowerPoint</Application>
  <PresentationFormat>On-screen Show (4:3)</PresentationFormat>
  <Paragraphs>191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Hardcover</vt:lpstr>
      <vt:lpstr>A case of NITROBENZENE poisoning</vt:lpstr>
      <vt:lpstr>Case History</vt:lpstr>
      <vt:lpstr>Case History</vt:lpstr>
      <vt:lpstr>Past history </vt:lpstr>
      <vt:lpstr>On examination </vt:lpstr>
      <vt:lpstr>PowerPoint Presentation</vt:lpstr>
      <vt:lpstr>PowerPoint Presentation</vt:lpstr>
      <vt:lpstr>SYSTEMIC EXAMINATION</vt:lpstr>
      <vt:lpstr>Treatment </vt:lpstr>
      <vt:lpstr>PowerPoint Presentation</vt:lpstr>
      <vt:lpstr>Investigations </vt:lpstr>
      <vt:lpstr>ABG</vt:lpstr>
      <vt:lpstr>PowerPoint Presentation</vt:lpstr>
      <vt:lpstr>PowerPoint Presentation</vt:lpstr>
      <vt:lpstr>Complete hemogram with peripheral smear </vt:lpstr>
      <vt:lpstr>PowerPoint Presentation</vt:lpstr>
      <vt:lpstr>MGE OPINION</vt:lpstr>
      <vt:lpstr>CARDIOLOGIST OPINION</vt:lpstr>
      <vt:lpstr>PowerPoint Presentation</vt:lpstr>
      <vt:lpstr>Aim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of NITROBENZENE poisoning</dc:title>
  <dc:creator>Sridhar</dc:creator>
  <cp:lastModifiedBy>Sridhar</cp:lastModifiedBy>
  <cp:revision>45</cp:revision>
  <dcterms:created xsi:type="dcterms:W3CDTF">2017-02-28T07:11:24Z</dcterms:created>
  <dcterms:modified xsi:type="dcterms:W3CDTF">2017-03-01T07:19:15Z</dcterms:modified>
</cp:coreProperties>
</file>