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3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82" r:id="rId23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910" y="2895601"/>
            <a:ext cx="17651316" cy="6659162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910" y="9554760"/>
            <a:ext cx="17651316" cy="172284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9601174"/>
            <a:ext cx="1765131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9910" y="1371600"/>
            <a:ext cx="17651316" cy="728133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12" y="10734650"/>
            <a:ext cx="17651312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9" y="2895600"/>
            <a:ext cx="17651318" cy="3962400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9" y="7315200"/>
            <a:ext cx="17651318" cy="47244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8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3" y="2895600"/>
            <a:ext cx="15998630" cy="4646748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3860801" y="7542348"/>
            <a:ext cx="14559298" cy="684348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28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9" y="8701314"/>
            <a:ext cx="17651318" cy="33528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96590" y="1942507"/>
            <a:ext cx="1603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44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0980" y="5227575"/>
            <a:ext cx="160382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4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71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8" y="6248402"/>
            <a:ext cx="17651320" cy="330636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09" y="9554762"/>
            <a:ext cx="17651318" cy="1720800"/>
          </a:xfrm>
        </p:spPr>
        <p:txBody>
          <a:bodyPr anchor="t"/>
          <a:lstStyle>
            <a:lvl1pPr marL="0" indent="0" algn="l">
              <a:buNone/>
              <a:defRPr sz="4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4" y="3962400"/>
            <a:ext cx="589373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6" y="5334000"/>
            <a:ext cx="5854700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19" y="3962400"/>
            <a:ext cx="5872482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2" y="5334000"/>
            <a:ext cx="5893588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3962400"/>
            <a:ext cx="586422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1" y="5334000"/>
            <a:ext cx="5864226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4" y="4267200"/>
            <a:ext cx="0" cy="7924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4" y="4267200"/>
            <a:ext cx="0" cy="793376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926" y="8501898"/>
            <a:ext cx="588010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04926" y="4419600"/>
            <a:ext cx="5880100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04926" y="9654423"/>
            <a:ext cx="5880100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8751" y="8501898"/>
            <a:ext cx="586105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78749" y="4419600"/>
            <a:ext cx="5861050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76044" y="9654421"/>
            <a:ext cx="5868812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8501898"/>
            <a:ext cx="586422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4249399" y="4419600"/>
            <a:ext cx="5864226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4249151" y="9654417"/>
            <a:ext cx="5871994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452284" y="4267200"/>
            <a:ext cx="0" cy="7924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924454" y="4267200"/>
            <a:ext cx="0" cy="7933764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0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08425" y="860427"/>
            <a:ext cx="3505202" cy="1165225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4927" y="1774828"/>
            <a:ext cx="14846298" cy="107378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75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>
            <a:spLocks noGrp="1"/>
          </p:cNvSpPr>
          <p:nvPr>
            <p:ph type="body" sz="quarter" idx="21"/>
          </p:nvPr>
        </p:nvSpPr>
        <p:spPr>
          <a:xfrm>
            <a:off x="1257300" y="1879600"/>
            <a:ext cx="218694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800" cap="all" spc="342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2392" y="12983939"/>
            <a:ext cx="479216" cy="4989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96356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xfrm>
            <a:off x="1257300" y="1854200"/>
            <a:ext cx="21869400" cy="105029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2392" y="12983939"/>
            <a:ext cx="479216" cy="4989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6522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5723467"/>
            <a:ext cx="17651314" cy="3831294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54762"/>
            <a:ext cx="17651316" cy="1720800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1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4121151"/>
            <a:ext cx="8792678" cy="839152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08987" y="4112185"/>
            <a:ext cx="8792682" cy="84004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26" y="3810000"/>
            <a:ext cx="8792676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625" y="5029200"/>
            <a:ext cx="8792678" cy="7483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08991" y="3810000"/>
            <a:ext cx="879267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08991" y="5029200"/>
            <a:ext cx="8792678" cy="7483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3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7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6" y="2895600"/>
            <a:ext cx="6802128" cy="2895600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233" y="2895600"/>
            <a:ext cx="10391994" cy="9144000"/>
          </a:xfrm>
        </p:spPr>
        <p:txBody>
          <a:bodyPr anchor="ctr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7" y="6258561"/>
            <a:ext cx="6802126" cy="579119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814" y="3708384"/>
            <a:ext cx="10185812" cy="3149616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99092" y="2286000"/>
            <a:ext cx="6400800" cy="914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9" y="7315200"/>
            <a:ext cx="10169958" cy="27432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2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image" Target="../media/image5.pn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4.png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3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5339371"/>
            <a:ext cx="8074024" cy="83766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5784695"/>
            <a:ext cx="3044824" cy="473090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7218024" y="3352800"/>
            <a:ext cx="5638800" cy="5638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15998825" y="1"/>
            <a:ext cx="3206774" cy="2282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7211756" y="12192000"/>
            <a:ext cx="1987468" cy="1524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0875624" y="0"/>
            <a:ext cx="13716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223" y="905436"/>
            <a:ext cx="18809446" cy="2801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25" y="4105837"/>
            <a:ext cx="17893082" cy="839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0311279" y="3581403"/>
            <a:ext cx="1981198" cy="60959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7903147" y="6450595"/>
            <a:ext cx="7719590" cy="6096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05081" y="591459"/>
            <a:ext cx="1676398" cy="153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56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7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8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5012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Double-tap to edit"/>
          <p:cNvSpPr txBox="1">
            <a:spLocks noGrp="1"/>
          </p:cNvSpPr>
          <p:nvPr>
            <p:ph type="subTitle" idx="1"/>
          </p:nvPr>
        </p:nvSpPr>
        <p:spPr>
          <a:xfrm>
            <a:off x="1257300" y="1191221"/>
            <a:ext cx="21869400" cy="203177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Bookman Old Style" panose="02050604050505020204" pitchFamily="18" charset="0"/>
              </a:rPr>
              <a:t>CPC</a:t>
            </a:r>
            <a:endParaRPr sz="8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D69CFE-844D-7102-0DD9-30BEC6A6FA66}"/>
              </a:ext>
            </a:extLst>
          </p:cNvPr>
          <p:cNvSpPr txBox="1"/>
          <p:nvPr/>
        </p:nvSpPr>
        <p:spPr>
          <a:xfrm>
            <a:off x="1502352" y="4479166"/>
            <a:ext cx="21379296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By 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Sixth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 Medical Unit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CHIEF - PROF DR.P.V.BALAMURUGAN MD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ASST PROFESSORS :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DR.V</a:t>
            </a:r>
            <a:r>
              <a:rPr lang="en-IN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IGNESH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MD 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IN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DR.GAYATHRI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 MD</a:t>
            </a: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lang="en-US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endParaRPr lang="en-US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Bookman Old Style" panose="02050604050505020204" pitchFamily="18" charset="0"/>
              </a:rPr>
              <a:t>PRESENTER     :     DR.M.KRUTHIKA </a:t>
            </a:r>
            <a:endParaRPr lang="en-IN" dirty="0">
              <a:solidFill>
                <a:schemeClr val="tx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pPr algn="l" defTabSz="817244">
              <a:defRPr sz="5400" b="1" i="1" cap="none" spc="0">
                <a:solidFill>
                  <a:srgbClr val="000000"/>
                </a:solidFill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rPr lang="en-IN" dirty="0">
                <a:latin typeface="Bookman Old Style" panose="02050604050505020204" pitchFamily="18" charset="0"/>
              </a:rPr>
              <a:t>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VITALS"/>
          <p:cNvSpPr txBox="1">
            <a:spLocks noGrp="1"/>
          </p:cNvSpPr>
          <p:nvPr>
            <p:ph type="title"/>
          </p:nvPr>
        </p:nvSpPr>
        <p:spPr>
          <a:xfrm>
            <a:off x="1257300" y="825500"/>
            <a:ext cx="21869400" cy="189555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6600" b="1" u="sng" spc="136" dirty="0"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VITALS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  <p:sp>
        <p:nvSpPr>
          <p:cNvPr id="206" name="BP - 130/70 mmhg…"/>
          <p:cNvSpPr txBox="1">
            <a:spLocks noGrp="1"/>
          </p:cNvSpPr>
          <p:nvPr>
            <p:ph type="body" idx="1"/>
          </p:nvPr>
        </p:nvSpPr>
        <p:spPr>
          <a:xfrm>
            <a:off x="1257300" y="4225268"/>
            <a:ext cx="21869400" cy="81745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>
                <a:latin typeface="Bookman Old Style" panose="02050604050505020204" pitchFamily="18" charset="0"/>
              </a:rPr>
              <a:t>BP - 1</a:t>
            </a:r>
            <a:r>
              <a:rPr lang="en-US" sz="4400" dirty="0">
                <a:latin typeface="Bookman Old Style" panose="02050604050505020204" pitchFamily="18" charset="0"/>
              </a:rPr>
              <a:t>2</a:t>
            </a:r>
            <a:r>
              <a:rPr sz="4400" dirty="0">
                <a:latin typeface="Bookman Old Style" panose="02050604050505020204" pitchFamily="18" charset="0"/>
              </a:rPr>
              <a:t>0/70 </a:t>
            </a:r>
            <a:r>
              <a:rPr sz="4400" dirty="0" err="1">
                <a:latin typeface="Bookman Old Style" panose="02050604050505020204" pitchFamily="18" charset="0"/>
              </a:rPr>
              <a:t>mmhg</a:t>
            </a:r>
            <a:endParaRPr sz="4400" dirty="0">
              <a:latin typeface="Bookman Old Style" panose="02050604050505020204" pitchFamily="18" charset="0"/>
            </a:endParaRPr>
          </a:p>
          <a:p>
            <a:r>
              <a:rPr sz="4400" dirty="0">
                <a:latin typeface="Bookman Old Style" panose="02050604050505020204" pitchFamily="18" charset="0"/>
              </a:rPr>
              <a:t>PR - </a:t>
            </a:r>
            <a:r>
              <a:rPr lang="en-US" sz="4400" dirty="0">
                <a:latin typeface="Bookman Old Style" panose="02050604050505020204" pitchFamily="18" charset="0"/>
              </a:rPr>
              <a:t>92</a:t>
            </a:r>
            <a:r>
              <a:rPr sz="4400" dirty="0">
                <a:latin typeface="Bookman Old Style" panose="02050604050505020204" pitchFamily="18" charset="0"/>
              </a:rPr>
              <a:t>/min</a:t>
            </a:r>
          </a:p>
          <a:p>
            <a:r>
              <a:rPr sz="4400" dirty="0">
                <a:latin typeface="Bookman Old Style" panose="02050604050505020204" pitchFamily="18" charset="0"/>
              </a:rPr>
              <a:t>SPO2 - 9</a:t>
            </a:r>
            <a:r>
              <a:rPr lang="en-US" sz="4400" dirty="0">
                <a:latin typeface="Bookman Old Style" panose="02050604050505020204" pitchFamily="18" charset="0"/>
              </a:rPr>
              <a:t>9</a:t>
            </a:r>
            <a:r>
              <a:rPr sz="4400" dirty="0">
                <a:latin typeface="Bookman Old Style" panose="02050604050505020204" pitchFamily="18" charset="0"/>
              </a:rPr>
              <a:t>% in room air </a:t>
            </a:r>
          </a:p>
          <a:p>
            <a:r>
              <a:rPr sz="4400" dirty="0">
                <a:latin typeface="Bookman Old Style" panose="02050604050505020204" pitchFamily="18" charset="0"/>
              </a:rPr>
              <a:t>CBG - </a:t>
            </a:r>
            <a:r>
              <a:rPr lang="en-US" sz="4400" dirty="0">
                <a:latin typeface="Bookman Old Style" panose="02050604050505020204" pitchFamily="18" charset="0"/>
              </a:rPr>
              <a:t>221</a:t>
            </a:r>
            <a:r>
              <a:rPr sz="4400" dirty="0">
                <a:latin typeface="Bookman Old Style" panose="02050604050505020204" pitchFamily="18" charset="0"/>
              </a:rPr>
              <a:t> mg/dl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Table 1"/>
          <p:cNvGraphicFramePr/>
          <p:nvPr>
            <p:extLst>
              <p:ext uri="{D42A27DB-BD31-4B8C-83A1-F6EECF244321}">
                <p14:modId xmlns:p14="http://schemas.microsoft.com/office/powerpoint/2010/main" val="1772620568"/>
              </p:ext>
            </p:extLst>
          </p:nvPr>
        </p:nvGraphicFramePr>
        <p:xfrm>
          <a:off x="429492" y="1874816"/>
          <a:ext cx="23525015" cy="996636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2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846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76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458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Date/</a:t>
                      </a:r>
                      <a:endParaRPr lang="en-US" sz="36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Investigations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10.3.20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12</a:t>
                      </a: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.3.20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15</a:t>
                      </a: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.3.20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28</a:t>
                      </a: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.3.20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</a:t>
                      </a: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.4.20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15</a:t>
                      </a: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.4.20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21</a:t>
                      </a:r>
                      <a:r>
                        <a:rPr lang="en-US"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.4.20</a:t>
                      </a: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Hb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8.8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7.5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7.6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7.2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7.</a:t>
                      </a: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7.</a:t>
                      </a: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7.5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TC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3500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2200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3700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3100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PCV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27.3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24.2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23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21.6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23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22.5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22.5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PLT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82000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85000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92000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98000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1.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1.06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1.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RBS 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79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U/Cr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28/0.3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52/1.0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41/1.2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TB/DB/IB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0.3/0.1/0.2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0.4/0.3/0.1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0.8/0.4/0.4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1.0/0.5/0.5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5461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OT/PT/ALP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28/31/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220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23/39/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205</a:t>
                      </a:r>
                      <a:endParaRPr sz="36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15/18/192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2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3600" b="1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3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14/9/240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Table 1"/>
          <p:cNvGraphicFramePr/>
          <p:nvPr>
            <p:extLst>
              <p:ext uri="{D42A27DB-BD31-4B8C-83A1-F6EECF244321}">
                <p14:modId xmlns:p14="http://schemas.microsoft.com/office/powerpoint/2010/main" val="2309860404"/>
              </p:ext>
            </p:extLst>
          </p:nvPr>
        </p:nvGraphicFramePr>
        <p:xfrm>
          <a:off x="3775153" y="1963730"/>
          <a:ext cx="16833693" cy="978854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100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7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7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Date/Investigations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.03.20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12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.03.20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14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.04.20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63899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LDH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540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528</a:t>
                      </a: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520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 err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qCRP</a:t>
                      </a:r>
                      <a:endParaRPr sz="44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82.5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89.6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203.2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ESR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92</a:t>
                      </a:r>
                      <a:endParaRPr sz="4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140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90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Cholesterol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TGL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101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HDL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22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Sr. Ferritin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1000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CPK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104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8854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AEC/ANC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1026/190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3" name="Table 1"/>
          <p:cNvGraphicFramePr/>
          <p:nvPr>
            <p:extLst>
              <p:ext uri="{D42A27DB-BD31-4B8C-83A1-F6EECF244321}">
                <p14:modId xmlns:p14="http://schemas.microsoft.com/office/powerpoint/2010/main" val="991381783"/>
              </p:ext>
            </p:extLst>
          </p:nvPr>
        </p:nvGraphicFramePr>
        <p:xfrm>
          <a:off x="4118263" y="2430293"/>
          <a:ext cx="16147473" cy="885541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89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8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Date/Investigation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28.0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3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</a:t>
                      </a:r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.20</a:t>
                      </a:r>
                      <a:r>
                        <a:rPr sz="4400" b="1" dirty="0">
                          <a:solidFill>
                            <a:schemeClr val="bg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25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50438"/>
                  </a:ext>
                </a:extLst>
              </a:tr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PPBS</a:t>
                      </a:r>
                      <a:endParaRPr lang="en-US" sz="4400" b="1" dirty="0">
                        <a:latin typeface="Bookman Old Style" panose="02050604050505020204" pitchFamily="18" charset="0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213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Na/K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138/4.2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126/3.3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Uric Acid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6.9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PT/INR/aPTT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13.9/1.0/31.0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Protein/A/G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4.8/2.6/2.1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4.6/2.6/2.0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5059"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Procalcitonin</a:t>
                      </a:r>
                    </a:p>
                  </a:txBody>
                  <a:tcPr marL="25400" marR="25400" marT="0" marB="25400" anchor="ctr" horzOverflow="overflow">
                    <a:lnL w="12700">
                      <a:solidFill>
                        <a:srgbClr val="AAAAAA"/>
                      </a:solidFill>
                      <a:miter lim="400000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>
                      <a:solidFill>
                        <a:srgbClr val="AAAAAA"/>
                      </a:solidFill>
                      <a:miter lim="400000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3000" b="1" cap="none" spc="0">
                          <a:solidFill>
                            <a:srgbClr val="000000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defRPr>
                      </a:pPr>
                      <a:endParaRPr sz="4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4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ea typeface="Aptos Narrow"/>
                          <a:cs typeface="Aptos Narrow"/>
                          <a:sym typeface="Aptos Narrow"/>
                        </a:rPr>
                        <a:t>1.58</a:t>
                      </a:r>
                    </a:p>
                  </a:txBody>
                  <a:tcPr marL="25400" marR="25400" marT="0" marB="2540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AAAAAA"/>
                      </a:solidFill>
                      <a:miter lim="400000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T>
                    <a:lnB w="12700">
                      <a:solidFill>
                        <a:srgbClr val="AAAAAA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G_0155.jpeg" descr="IMG_0155.jpeg"/>
          <p:cNvPicPr>
            <a:picLocks noChangeAspect="1"/>
          </p:cNvPicPr>
          <p:nvPr/>
        </p:nvPicPr>
        <p:blipFill>
          <a:blip r:embed="rId2"/>
          <a:srcRect t="10103" b="10272"/>
          <a:stretch>
            <a:fillRect/>
          </a:stretch>
        </p:blipFill>
        <p:spPr>
          <a:xfrm>
            <a:off x="6754226" y="2936492"/>
            <a:ext cx="10875548" cy="10037135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" name="VITALS">
            <a:extLst>
              <a:ext uri="{FF2B5EF4-FFF2-40B4-BE49-F238E27FC236}">
                <a16:creationId xmlns:a16="http://schemas.microsoft.com/office/drawing/2014/main" id="{3A80AC15-E8F3-BD8D-90F0-5E2F40D55AF9}"/>
              </a:ext>
            </a:extLst>
          </p:cNvPr>
          <p:cNvSpPr txBox="1">
            <a:spLocks/>
          </p:cNvSpPr>
          <p:nvPr/>
        </p:nvSpPr>
        <p:spPr>
          <a:xfrm>
            <a:off x="1257300" y="825500"/>
            <a:ext cx="21869400" cy="18955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8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u="sng" spc="136" dirty="0"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ECG – NORMAL STUDY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G_0152.jpeg" descr="IMG_015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160" y="436216"/>
            <a:ext cx="9346753" cy="1284356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" name="VITALS">
            <a:extLst>
              <a:ext uri="{FF2B5EF4-FFF2-40B4-BE49-F238E27FC236}">
                <a16:creationId xmlns:a16="http://schemas.microsoft.com/office/drawing/2014/main" id="{AEAB2C5F-DCD3-CE29-1672-D2E03C50B64F}"/>
              </a:ext>
            </a:extLst>
          </p:cNvPr>
          <p:cNvSpPr txBox="1">
            <a:spLocks/>
          </p:cNvSpPr>
          <p:nvPr/>
        </p:nvSpPr>
        <p:spPr>
          <a:xfrm>
            <a:off x="415636" y="0"/>
            <a:ext cx="10458579" cy="13716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8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u="sng" spc="136" dirty="0"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CHG-PS (18/3) - DIMORPHIC ANEMIA, LEUCOPENIA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0156.jpeg" descr="IMG_01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521952" y="2370570"/>
            <a:ext cx="12680297" cy="897486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BD4DD-91C6-3C0A-DD31-BB0D01CACAE7}"/>
              </a:ext>
            </a:extLst>
          </p:cNvPr>
          <p:cNvSpPr txBox="1"/>
          <p:nvPr/>
        </p:nvSpPr>
        <p:spPr>
          <a:xfrm>
            <a:off x="477981" y="5288339"/>
            <a:ext cx="107026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1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MODERATE SPLEENOMEGALY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sng" strike="noStrike" kern="1200" cap="none" spc="13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GB WALL EDEMA +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M ( private hospital) - Hyper cellular marrow with granulocyte and megakaryocytic hyperplasi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592666" indent="-592666">
              <a:defRPr sz="4900" i="1" spc="97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BM </a:t>
            </a:r>
            <a:r>
              <a:rPr lang="en-US" sz="4400" dirty="0">
                <a:latin typeface="Bookman Old Style" panose="02050604050505020204" pitchFamily="18" charset="0"/>
              </a:rPr>
              <a:t>Aspiration</a:t>
            </a:r>
            <a:r>
              <a:rPr sz="4400" dirty="0">
                <a:latin typeface="Bookman Old Style" panose="02050604050505020204" pitchFamily="18" charset="0"/>
              </a:rPr>
              <a:t>- </a:t>
            </a:r>
            <a:r>
              <a:rPr lang="en-US" sz="4400" dirty="0">
                <a:latin typeface="Bookman Old Style" panose="02050604050505020204" pitchFamily="18" charset="0"/>
              </a:rPr>
              <a:t>Normoc</a:t>
            </a:r>
            <a:r>
              <a:rPr sz="4400" dirty="0">
                <a:latin typeface="Bookman Old Style" panose="02050604050505020204" pitchFamily="18" charset="0"/>
              </a:rPr>
              <a:t>ellular marrow</a:t>
            </a:r>
            <a:r>
              <a:rPr lang="en-US" sz="4400" dirty="0">
                <a:latin typeface="Bookman Old Style" panose="02050604050505020204" pitchFamily="18" charset="0"/>
              </a:rPr>
              <a:t>.</a:t>
            </a:r>
          </a:p>
          <a:p>
            <a:pPr marL="592666" indent="-592666">
              <a:defRPr sz="4900" i="1" spc="97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BM Biopsy - Normocellular marrow with Normal appearing Erythroid, Myeloid precursors and reduced Megakaryocytes.. </a:t>
            </a:r>
          </a:p>
          <a:p>
            <a:pPr marL="0" indent="0">
              <a:buNone/>
              <a:defRPr sz="4900" i="1" spc="97">
                <a:latin typeface="Avenir Heavy"/>
                <a:ea typeface="Avenir Heavy"/>
                <a:cs typeface="Avenir Heavy"/>
                <a:sym typeface="Avenir Heavy"/>
              </a:defRPr>
            </a:pPr>
            <a:endParaRPr sz="4400" dirty="0">
              <a:latin typeface="Bookman Old Style" panose="02050604050505020204" pitchFamily="18" charset="0"/>
            </a:endParaRPr>
          </a:p>
        </p:txBody>
      </p:sp>
      <p:sp>
        <p:nvSpPr>
          <p:cNvPr id="2" name="VITALS">
            <a:extLst>
              <a:ext uri="{FF2B5EF4-FFF2-40B4-BE49-F238E27FC236}">
                <a16:creationId xmlns:a16="http://schemas.microsoft.com/office/drawing/2014/main" id="{1493A3B0-CF96-C577-9732-211E35D94277}"/>
              </a:ext>
            </a:extLst>
          </p:cNvPr>
          <p:cNvSpPr txBox="1">
            <a:spLocks/>
          </p:cNvSpPr>
          <p:nvPr/>
        </p:nvSpPr>
        <p:spPr>
          <a:xfrm>
            <a:off x="1257300" y="825500"/>
            <a:ext cx="21869400" cy="18955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8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b="1" u="sng" spc="136" dirty="0">
                <a:latin typeface="Bookman Old Style" panose="02050604050505020204" pitchFamily="18" charset="0"/>
                <a:ea typeface="Futura Bold"/>
                <a:cs typeface="Futura Bold"/>
                <a:sym typeface="Futura Bold"/>
              </a:rPr>
              <a:t>BONE MARROW STUDIES</a:t>
            </a:r>
            <a:endParaRPr lang="en-US" sz="6600" b="1" u="sng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cho"/>
          <p:cNvSpPr txBox="1">
            <a:spLocks noGrp="1"/>
          </p:cNvSpPr>
          <p:nvPr>
            <p:ph type="title"/>
          </p:nvPr>
        </p:nvSpPr>
        <p:spPr>
          <a:xfrm>
            <a:off x="2787277" y="406422"/>
            <a:ext cx="18809446" cy="2801060"/>
          </a:xfrm>
          <a:prstGeom prst="rect">
            <a:avLst/>
          </a:prstGeom>
        </p:spPr>
        <p:txBody>
          <a:bodyPr anchor="ctr"/>
          <a:lstStyle>
            <a:lvl1pPr defTabSz="634745">
              <a:defRPr sz="5684" spc="113"/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ECHO</a:t>
            </a:r>
          </a:p>
        </p:txBody>
      </p:sp>
      <p:sp>
        <p:nvSpPr>
          <p:cNvPr id="228" name="Grade 1 LV DIASTOLIC DYSFUNCTION…"/>
          <p:cNvSpPr txBox="1">
            <a:spLocks noGrp="1"/>
          </p:cNvSpPr>
          <p:nvPr>
            <p:ph type="body" idx="1"/>
          </p:nvPr>
        </p:nvSpPr>
        <p:spPr>
          <a:xfrm>
            <a:off x="1257300" y="4010510"/>
            <a:ext cx="21869400" cy="78985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Grade 1 LV DIASTOLIC DYSFUNCTION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EF - 60%</a:t>
            </a:r>
            <a:endParaRPr lang="en-IN"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IN" sz="4400" dirty="0">
                <a:latin typeface="Bookman Old Style" panose="02050604050505020204" pitchFamily="18" charset="0"/>
              </a:rPr>
              <a:t>No evidence of vegetations</a:t>
            </a: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Ophthalmology opinion"/>
          <p:cNvSpPr txBox="1">
            <a:spLocks noGrp="1"/>
          </p:cNvSpPr>
          <p:nvPr>
            <p:ph type="title"/>
          </p:nvPr>
        </p:nvSpPr>
        <p:spPr>
          <a:xfrm>
            <a:off x="2787277" y="739181"/>
            <a:ext cx="18809446" cy="2801060"/>
          </a:xfrm>
          <a:prstGeom prst="rect">
            <a:avLst/>
          </a:prstGeom>
        </p:spPr>
        <p:txBody>
          <a:bodyPr anchor="ctr"/>
          <a:lstStyle>
            <a:lvl1pPr defTabSz="634745">
              <a:defRPr sz="5684" spc="113"/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OPHTHALMOLOGY OPINION </a:t>
            </a:r>
          </a:p>
        </p:txBody>
      </p:sp>
      <p:sp>
        <p:nvSpPr>
          <p:cNvPr id="231" name="Normal fundus…"/>
          <p:cNvSpPr txBox="1">
            <a:spLocks noGrp="1"/>
          </p:cNvSpPr>
          <p:nvPr>
            <p:ph type="body" idx="1"/>
          </p:nvPr>
        </p:nvSpPr>
        <p:spPr>
          <a:xfrm>
            <a:off x="1257300" y="4168847"/>
            <a:ext cx="21869400" cy="3764349"/>
          </a:xfrm>
          <a:prstGeom prst="rect">
            <a:avLst/>
          </a:prstGeom>
        </p:spPr>
        <p:txBody>
          <a:bodyPr/>
          <a:lstStyle/>
          <a:p>
            <a:pPr marL="532190" indent="-532190">
              <a:defRPr sz="4400" i="1" spc="8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latin typeface="Bookman Old Style" panose="02050604050505020204" pitchFamily="18" charset="0"/>
              </a:rPr>
              <a:t>Normal fundus </a:t>
            </a:r>
          </a:p>
          <a:p>
            <a:pPr marL="532190" indent="-532190">
              <a:defRPr sz="4400" i="1" spc="8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>
                <a:latin typeface="Bookman Old Style" panose="02050604050505020204" pitchFamily="18" charset="0"/>
              </a:rPr>
              <a:t>No evidence of uveitis 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hief complaints"/>
          <p:cNvSpPr txBox="1">
            <a:spLocks noGrp="1"/>
          </p:cNvSpPr>
          <p:nvPr>
            <p:ph type="title"/>
          </p:nvPr>
        </p:nvSpPr>
        <p:spPr>
          <a:xfrm>
            <a:off x="1257300" y="1506152"/>
            <a:ext cx="21869400" cy="2547755"/>
          </a:xfrm>
          <a:prstGeom prst="rect">
            <a:avLst/>
          </a:prstGeom>
        </p:spPr>
        <p:txBody>
          <a:bodyPr anchor="ctr"/>
          <a:lstStyle>
            <a:lvl1pPr>
              <a:defRPr sz="7200" spc="144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CHIEF COMPLAINTS</a:t>
            </a:r>
          </a:p>
        </p:txBody>
      </p:sp>
      <p:sp>
        <p:nvSpPr>
          <p:cNvPr id="182" name="A 59 yr old male patient Shanmuganathan was brought to GRH referred from Private hospital with chief complaints of FEVER for the past 6 months."/>
          <p:cNvSpPr txBox="1">
            <a:spLocks noGrp="1"/>
          </p:cNvSpPr>
          <p:nvPr>
            <p:ph type="body" idx="1"/>
          </p:nvPr>
        </p:nvSpPr>
        <p:spPr>
          <a:xfrm>
            <a:off x="0" y="4345418"/>
            <a:ext cx="21869400" cy="7082564"/>
          </a:xfrm>
          <a:prstGeom prst="rect">
            <a:avLst/>
          </a:prstGeom>
        </p:spPr>
        <p:txBody>
          <a:bodyPr/>
          <a:lstStyle>
            <a:lvl1pPr marL="677333" indent="-677333">
              <a:defRPr sz="5600" i="1" spc="112"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 algn="just"/>
            <a:r>
              <a:rPr i="0" dirty="0">
                <a:latin typeface="Bookman Old Style" panose="02050604050505020204" pitchFamily="18" charset="0"/>
              </a:rPr>
              <a:t>A 59 y</a:t>
            </a:r>
            <a:r>
              <a:rPr lang="en-US" i="0" dirty="0">
                <a:latin typeface="Bookman Old Style" panose="02050604050505020204" pitchFamily="18" charset="0"/>
              </a:rPr>
              <a:t>ea</a:t>
            </a:r>
            <a:r>
              <a:rPr i="0" dirty="0">
                <a:latin typeface="Bookman Old Style" panose="02050604050505020204" pitchFamily="18" charset="0"/>
              </a:rPr>
              <a:t>r old male patient Shanmuganathan </a:t>
            </a:r>
            <a:r>
              <a:rPr lang="en-IN" i="0" dirty="0">
                <a:latin typeface="Bookman Old Style" panose="02050604050505020204" pitchFamily="18" charset="0"/>
              </a:rPr>
              <a:t>, bus driver by occupation </a:t>
            </a:r>
            <a:r>
              <a:rPr i="0" dirty="0">
                <a:latin typeface="Bookman Old Style" panose="02050604050505020204" pitchFamily="18" charset="0"/>
              </a:rPr>
              <a:t>was brought to GRH referred from Private hospital with chie</a:t>
            </a:r>
            <a:r>
              <a:rPr lang="en-US" i="0" dirty="0">
                <a:latin typeface="Bookman Old Style" panose="02050604050505020204" pitchFamily="18" charset="0"/>
              </a:rPr>
              <a:t>f </a:t>
            </a:r>
            <a:r>
              <a:rPr i="0" dirty="0">
                <a:latin typeface="Bookman Old Style" panose="02050604050505020204" pitchFamily="18" charset="0"/>
              </a:rPr>
              <a:t>complaints of FEVER for the past 6 months.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G_0154.jpeg" descr="IMG_015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953" y="3611824"/>
            <a:ext cx="11001499" cy="9123193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36" name="IMG_0153.jpeg" descr="IMG_015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57" y="684508"/>
            <a:ext cx="11981687" cy="1234698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37" name="CT ABDOMEN AND PELVIS"/>
          <p:cNvSpPr txBox="1"/>
          <p:nvPr/>
        </p:nvSpPr>
        <p:spPr>
          <a:xfrm>
            <a:off x="13894457" y="915611"/>
            <a:ext cx="7051387" cy="213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 spc="96">
                <a:solidFill>
                  <a:srgbClr val="000000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 algn="ctr"/>
            <a:r>
              <a:rPr sz="6600" b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CT ABDOMEN AND PELVIS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putum CBNAAT - NEGATIVE…"/>
          <p:cNvSpPr txBox="1">
            <a:spLocks noGrp="1"/>
          </p:cNvSpPr>
          <p:nvPr>
            <p:ph type="body" idx="1"/>
          </p:nvPr>
        </p:nvSpPr>
        <p:spPr>
          <a:xfrm>
            <a:off x="1257300" y="374073"/>
            <a:ext cx="21869400" cy="119830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URINE ALBUMIN- NIL</a:t>
            </a: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URINE SUGAR- 1+</a:t>
            </a: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URINE DEPOSITS- 2-4 pus cells</a:t>
            </a: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URINE C/S –NORMAL</a:t>
            </a: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BLOOD C/S- NORMAL</a:t>
            </a:r>
          </a:p>
          <a:p>
            <a:pPr marL="0" indent="0">
              <a:buNone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4400" dirty="0">
              <a:latin typeface="Bookman Old Style" panose="02050604050505020204" pitchFamily="18" charset="0"/>
            </a:endParaRP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ANA  - NEGATIVE</a:t>
            </a:r>
          </a:p>
          <a:p>
            <a:pPr marL="0" indent="0">
              <a:buNone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US" sz="4400" dirty="0">
              <a:latin typeface="Bookman Old Style" panose="02050604050505020204" pitchFamily="18" charset="0"/>
            </a:endParaRP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VCTC – NON REACTIVE</a:t>
            </a:r>
          </a:p>
          <a:p>
            <a:pPr marL="604761" indent="-604761"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VIRAL MARKERS- NEGATIVE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FF703-7F94-05AE-D3F2-01F951DC2E0E}"/>
              </a:ext>
            </a:extLst>
          </p:cNvPr>
          <p:cNvSpPr txBox="1"/>
          <p:nvPr/>
        </p:nvSpPr>
        <p:spPr>
          <a:xfrm>
            <a:off x="12827577" y="1716632"/>
            <a:ext cx="12188536" cy="730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kumimoji="0" lang="en-US" sz="4400" b="0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sym typeface="Avenir Heavy"/>
              </a:rPr>
              <a:t>CT CHEST- NORMAL</a:t>
            </a: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kumimoji="0" lang="en-US" sz="4400" b="0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sym typeface="Avenir Heavy"/>
              </a:rPr>
              <a:t>Sputum CBNAAT - NEGATIVE </a:t>
            </a: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kumimoji="0" lang="en-US" sz="4400" b="0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sym typeface="Avenir Heavy"/>
              </a:rPr>
              <a:t>BM CBNAAT - NEGATIVE </a:t>
            </a: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kumimoji="0" lang="en-US" sz="4400" b="0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sym typeface="Avenir Heavy"/>
              </a:rPr>
              <a:t>Mantoux TEST – NEGATIVE</a:t>
            </a:r>
            <a:endParaRPr kumimoji="0" lang="en-IN" sz="4400" b="0" i="1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sym typeface="Avenir Heavy"/>
            </a:endParaRP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endParaRPr lang="en-IN" sz="4400" i="1" spc="100" dirty="0">
              <a:solidFill>
                <a:prstClr val="white"/>
              </a:solidFill>
              <a:latin typeface="Bookman Old Style" panose="02050604050505020204" pitchFamily="18" charset="0"/>
              <a:sym typeface="Avenir Heavy"/>
            </a:endParaRP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endParaRPr kumimoji="0" lang="en-IN" sz="4400" b="0" i="1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sym typeface="Avenir Heavy"/>
            </a:endParaRP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IN" sz="4400" i="1" spc="100" dirty="0">
                <a:solidFill>
                  <a:prstClr val="white"/>
                </a:solidFill>
                <a:latin typeface="Bookman Old Style" panose="02050604050505020204" pitchFamily="18" charset="0"/>
                <a:sym typeface="Avenir Heavy"/>
              </a:rPr>
              <a:t>FIBRINOGEN- 240mg/dl</a:t>
            </a:r>
          </a:p>
          <a:p>
            <a:pPr marL="604761" marR="0" lvl="0" indent="-604761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 sz="5000" i="1" spc="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kumimoji="0" lang="en-IN" sz="4400" b="0" i="1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man Old Style" panose="02050604050505020204" pitchFamily="18" charset="0"/>
                <a:sym typeface="Avenir Heavy"/>
              </a:rPr>
              <a:t>V</a:t>
            </a:r>
            <a:r>
              <a:rPr lang="en-IN" sz="4400" i="1" spc="100" dirty="0">
                <a:solidFill>
                  <a:prstClr val="white"/>
                </a:solidFill>
                <a:latin typeface="Bookman Old Style" panose="02050604050505020204" pitchFamily="18" charset="0"/>
                <a:sym typeface="Avenir Heavy"/>
              </a:rPr>
              <a:t>ITAMIN B12- 3868 </a:t>
            </a:r>
            <a:r>
              <a:rPr lang="en-IN" sz="4400" i="1" spc="100" dirty="0" err="1">
                <a:solidFill>
                  <a:prstClr val="white"/>
                </a:solidFill>
                <a:latin typeface="Bookman Old Style" panose="02050604050505020204" pitchFamily="18" charset="0"/>
                <a:sym typeface="Avenir Heavy"/>
              </a:rPr>
              <a:t>pg</a:t>
            </a:r>
            <a:r>
              <a:rPr lang="en-IN" sz="4400" i="1" spc="100" dirty="0">
                <a:solidFill>
                  <a:prstClr val="white"/>
                </a:solidFill>
                <a:latin typeface="Bookman Old Style" panose="02050604050505020204" pitchFamily="18" charset="0"/>
                <a:sym typeface="Avenir Heavy"/>
              </a:rPr>
              <a:t>/ml</a:t>
            </a:r>
            <a:endParaRPr kumimoji="0" lang="en-US" sz="4400" b="0" i="1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man Old Style" panose="02050604050505020204" pitchFamily="18" charset="0"/>
              <a:sym typeface="Avenir Heavy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3E2BB-2C16-A2D4-3BC0-75F900934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9C1E7-D7A1-17FF-F7C0-C3E280B7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1606550"/>
            <a:ext cx="21869400" cy="10502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latin typeface="Bookman Old Style" panose="02050604050505020204" pitchFamily="18" charset="0"/>
              </a:rPr>
              <a:t>WHATS NEXT ?</a:t>
            </a:r>
          </a:p>
        </p:txBody>
      </p:sp>
    </p:spTree>
    <p:extLst>
      <p:ext uri="{BB962C8B-B14F-4D97-AF65-F5344CB8AC3E}">
        <p14:creationId xmlns:p14="http://schemas.microsoft.com/office/powerpoint/2010/main" val="21622914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 patient was apparently normal before 6 months after which the patient developed"/>
          <p:cNvSpPr txBox="1">
            <a:spLocks noGrp="1"/>
          </p:cNvSpPr>
          <p:nvPr>
            <p:ph type="body" sz="quarter" idx="21"/>
          </p:nvPr>
        </p:nvSpPr>
        <p:spPr>
          <a:xfrm>
            <a:off x="1446370" y="2653227"/>
            <a:ext cx="21869401" cy="144655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r>
              <a:rPr sz="4400" dirty="0">
                <a:latin typeface="Bookman Old Style" panose="02050604050505020204" pitchFamily="18" charset="0"/>
              </a:rPr>
              <a:t>The patient was apparently normal before 6 months after which the patient developed</a:t>
            </a:r>
          </a:p>
        </p:txBody>
      </p:sp>
      <p:sp>
        <p:nvSpPr>
          <p:cNvPr id="185" name="history of presenting illness"/>
          <p:cNvSpPr txBox="1">
            <a:spLocks noGrp="1"/>
          </p:cNvSpPr>
          <p:nvPr>
            <p:ph type="title"/>
          </p:nvPr>
        </p:nvSpPr>
        <p:spPr>
          <a:xfrm>
            <a:off x="1257300" y="409863"/>
            <a:ext cx="21869400" cy="1810381"/>
          </a:xfrm>
          <a:prstGeom prst="rect">
            <a:avLst/>
          </a:prstGeom>
        </p:spPr>
        <p:txBody>
          <a:bodyPr anchor="ctr"/>
          <a:lstStyle>
            <a:lvl1pPr>
              <a:defRPr sz="6600" spc="132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HISTORY OF PRESENTING ILLNESS</a:t>
            </a:r>
          </a:p>
        </p:txBody>
      </p:sp>
      <p:sp>
        <p:nvSpPr>
          <p:cNvPr id="186" name="Fever - low grade , intermittent in nature mostly in evening ,relieved by medication and not associated with chills and rigor.…"/>
          <p:cNvSpPr txBox="1">
            <a:spLocks noGrp="1"/>
          </p:cNvSpPr>
          <p:nvPr>
            <p:ph type="body" idx="1"/>
          </p:nvPr>
        </p:nvSpPr>
        <p:spPr>
          <a:xfrm>
            <a:off x="1257300" y="4296588"/>
            <a:ext cx="21869400" cy="941941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Fever - low grade , intermittent in nature mostly in </a:t>
            </a:r>
            <a:r>
              <a:rPr lang="en-US" sz="4400" dirty="0">
                <a:latin typeface="Bookman Old Style" panose="02050604050505020204" pitchFamily="18" charset="0"/>
              </a:rPr>
              <a:t>night</a:t>
            </a:r>
            <a:r>
              <a:rPr sz="4400" dirty="0">
                <a:latin typeface="Bookman Old Style" panose="02050604050505020204" pitchFamily="18" charset="0"/>
              </a:rPr>
              <a:t>,</a:t>
            </a:r>
            <a:r>
              <a:rPr lang="en-US" sz="4400" dirty="0">
                <a:latin typeface="Bookman Old Style" panose="02050604050505020204" pitchFamily="18" charset="0"/>
              </a:rPr>
              <a:t> </a:t>
            </a:r>
            <a:r>
              <a:rPr sz="4400" dirty="0">
                <a:latin typeface="Bookman Old Style" panose="02050604050505020204" pitchFamily="18" charset="0"/>
              </a:rPr>
              <a:t>relieved by medication and associated with chills and rigor.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H/o loss of weight +</a:t>
            </a:r>
            <a:endParaRPr lang="en-US"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H/o loss of appetite +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H/o Conjunctivitis +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Patient was taken to Private Hospital, Investigations showed </a:t>
            </a:r>
            <a:r>
              <a:rPr lang="en-IN" sz="4400" dirty="0">
                <a:latin typeface="Bookman Old Style" panose="02050604050505020204" pitchFamily="18" charset="0"/>
              </a:rPr>
              <a:t>bi</a:t>
            </a:r>
            <a:r>
              <a:rPr lang="en-US" sz="4400" dirty="0">
                <a:latin typeface="Bookman Old Style" panose="02050604050505020204" pitchFamily="18" charset="0"/>
              </a:rPr>
              <a:t>cytopenia. ESR, CR</a:t>
            </a:r>
            <a:r>
              <a:rPr lang="en-IN" sz="4400" dirty="0">
                <a:latin typeface="Bookman Old Style" panose="02050604050505020204" pitchFamily="18" charset="0"/>
              </a:rPr>
              <a:t>P </a:t>
            </a:r>
            <a:r>
              <a:rPr lang="en-US" sz="4400" dirty="0">
                <a:latin typeface="Bookman Old Style" panose="02050604050505020204" pitchFamily="18" charset="0"/>
              </a:rPr>
              <a:t>found to be elevated</a:t>
            </a:r>
            <a:r>
              <a:rPr lang="en-IN" sz="4400" dirty="0">
                <a:latin typeface="Bookman Old Style" panose="02050604050505020204" pitchFamily="18" charset="0"/>
              </a:rPr>
              <a:t>, IL-6 elevated and COVID antibody was found to be positive</a:t>
            </a:r>
            <a:endParaRPr lang="en-US"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Diagnosed as MIS - A Syndrome.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Patient treated with Tocilizumab.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4400" dirty="0">
                <a:latin typeface="Bookman Old Style" panose="02050604050505020204" pitchFamily="18" charset="0"/>
              </a:rPr>
              <a:t>Symptoms improved and Patient Discharged.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E5EC9-9056-C5F6-5E5E-07F90B3BB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411914"/>
            <a:ext cx="22939374" cy="10219566"/>
          </a:xfrm>
        </p:spPr>
        <p:txBody>
          <a:bodyPr>
            <a:noAutofit/>
          </a:bodyPr>
          <a:lstStyle/>
          <a:p>
            <a:r>
              <a:rPr lang="en-US" sz="4400" dirty="0">
                <a:latin typeface="Bookman Old Style" panose="02050604050505020204" pitchFamily="18" charset="0"/>
              </a:rPr>
              <a:t>After 15 days Patient again developed fever taken to the same Hospital. IL6 was elevated, treated with 2</a:t>
            </a:r>
            <a:r>
              <a:rPr lang="en-US" sz="4400" baseline="30000" dirty="0">
                <a:latin typeface="Bookman Old Style" panose="02050604050505020204" pitchFamily="18" charset="0"/>
              </a:rPr>
              <a:t>nd</a:t>
            </a:r>
            <a:r>
              <a:rPr lang="en-US" sz="4400" dirty="0">
                <a:latin typeface="Bookman Old Style" panose="02050604050505020204" pitchFamily="18" charset="0"/>
              </a:rPr>
              <a:t> dose of Tocilizumab.</a:t>
            </a:r>
          </a:p>
          <a:p>
            <a:r>
              <a:rPr lang="en-US" sz="4400" dirty="0">
                <a:latin typeface="Bookman Old Style" panose="02050604050505020204" pitchFamily="18" charset="0"/>
              </a:rPr>
              <a:t>After 15 days Patient again developed fever – taken to another Private Hospital – Investigations showed Pancytopenia, Normal Triglyceride, Increased Ferritin.</a:t>
            </a:r>
          </a:p>
          <a:p>
            <a:r>
              <a:rPr lang="en-US" sz="4400" dirty="0">
                <a:latin typeface="Bookman Old Style" panose="02050604050505020204" pitchFamily="18" charset="0"/>
              </a:rPr>
              <a:t>CT Abdomen done - Hepatitis with Mild Splenomegaly.</a:t>
            </a:r>
          </a:p>
          <a:p>
            <a:r>
              <a:rPr lang="en-US" sz="4400" dirty="0">
                <a:latin typeface="Bookman Old Style" panose="02050604050505020204" pitchFamily="18" charset="0"/>
              </a:rPr>
              <a:t>Diagnosed as Partial HLH.</a:t>
            </a:r>
          </a:p>
          <a:p>
            <a:r>
              <a:rPr lang="en-US" sz="4400" dirty="0">
                <a:latin typeface="Bookman Old Style" panose="02050604050505020204" pitchFamily="18" charset="0"/>
              </a:rPr>
              <a:t>Started on Steroids.</a:t>
            </a:r>
          </a:p>
          <a:p>
            <a:r>
              <a:rPr lang="en-US" sz="4400" dirty="0">
                <a:latin typeface="Bookman Old Style" panose="02050604050505020204" pitchFamily="18" charset="0"/>
              </a:rPr>
              <a:t>Symptoms Improved.</a:t>
            </a:r>
          </a:p>
          <a:p>
            <a:pPr marL="0" indent="0">
              <a:buNone/>
            </a:pPr>
            <a:endParaRPr lang="en-US" sz="4400" dirty="0">
              <a:latin typeface="Bookman Old Style" panose="02050604050505020204" pitchFamily="18" charset="0"/>
            </a:endParaRPr>
          </a:p>
          <a:p>
            <a:r>
              <a:rPr lang="en-US" sz="4400" dirty="0">
                <a:latin typeface="Bookman Old Style" panose="02050604050505020204" pitchFamily="18" charset="0"/>
              </a:rPr>
              <a:t>After few days Patient developed fever, loss of Appetite, loss of Weight brought to GRH for further Investigations and Management.</a:t>
            </a:r>
          </a:p>
          <a:p>
            <a:pPr marL="0" indent="0">
              <a:buNone/>
            </a:pPr>
            <a:endParaRPr lang="en-US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739FF-D567-0429-2F97-EBEBF5BB0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340CE-FA32-EF07-F7E0-3EBAED0FF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2220527"/>
            <a:ext cx="22939374" cy="10389687"/>
          </a:xfrm>
        </p:spPr>
        <p:txBody>
          <a:bodyPr>
            <a:noAutofit/>
          </a:bodyPr>
          <a:lstStyle/>
          <a:p>
            <a:r>
              <a:rPr lang="pt-BR" sz="4400" dirty="0">
                <a:latin typeface="Bookman Old Style" panose="02050604050505020204" pitchFamily="18" charset="0"/>
              </a:rPr>
              <a:t>No H/o Cough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Joint Pain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Ear Pain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Ear Discharge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chest pain 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breathlessness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jaundice</a:t>
            </a:r>
          </a:p>
          <a:p>
            <a:r>
              <a:rPr lang="pt-BR" sz="4400" dirty="0">
                <a:latin typeface="Bookman Old Style" panose="02050604050505020204" pitchFamily="18" charset="0"/>
              </a:rPr>
              <a:t>No H/o burning micturition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pt-BR" sz="4400" dirty="0">
                <a:solidFill>
                  <a:prstClr val="white"/>
                </a:solidFill>
                <a:latin typeface="Bookman Old Style" panose="02050604050505020204" pitchFamily="18" charset="0"/>
              </a:rPr>
              <a:t>No H/o seizures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pt-BR" sz="4400" dirty="0">
                <a:solidFill>
                  <a:prstClr val="white"/>
                </a:solidFill>
                <a:latin typeface="Bookman Old Style" panose="02050604050505020204" pitchFamily="18" charset="0"/>
              </a:rPr>
              <a:t>No h/o headache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  <a:defRPr/>
            </a:pPr>
            <a:r>
              <a:rPr lang="pt-BR" sz="4400" dirty="0">
                <a:solidFill>
                  <a:prstClr val="white"/>
                </a:solidFill>
                <a:latin typeface="Bookman Old Style" panose="02050604050505020204" pitchFamily="18" charset="0"/>
              </a:rPr>
              <a:t>No H/o vomiting </a:t>
            </a:r>
          </a:p>
          <a:p>
            <a:pPr marL="0" indent="0">
              <a:buNone/>
            </a:pPr>
            <a:endParaRPr lang="pt-BR" sz="4400" dirty="0">
              <a:latin typeface="Bookman Old Style" panose="02050604050505020204" pitchFamily="18" charset="0"/>
            </a:endParaRPr>
          </a:p>
          <a:p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428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ast history"/>
          <p:cNvSpPr txBox="1">
            <a:spLocks noGrp="1"/>
          </p:cNvSpPr>
          <p:nvPr>
            <p:ph type="title"/>
          </p:nvPr>
        </p:nvSpPr>
        <p:spPr>
          <a:xfrm>
            <a:off x="1257300" y="1725280"/>
            <a:ext cx="21869400" cy="1602404"/>
          </a:xfrm>
          <a:prstGeom prst="rect">
            <a:avLst/>
          </a:prstGeom>
        </p:spPr>
        <p:txBody>
          <a:bodyPr anchor="ctr"/>
          <a:lstStyle>
            <a:lvl1pPr>
              <a:defRPr sz="6700" spc="133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PAST HISTORY </a:t>
            </a:r>
          </a:p>
        </p:txBody>
      </p:sp>
      <p:sp>
        <p:nvSpPr>
          <p:cNvPr id="191" name="K/c/o T2DM for the past 6 mths on OHA and INSULIN .…"/>
          <p:cNvSpPr txBox="1">
            <a:spLocks noGrp="1"/>
          </p:cNvSpPr>
          <p:nvPr>
            <p:ph type="body" idx="1"/>
          </p:nvPr>
        </p:nvSpPr>
        <p:spPr>
          <a:xfrm>
            <a:off x="1257300" y="5054431"/>
            <a:ext cx="21869400" cy="736616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K/c/o T2DM for the past 6 m</a:t>
            </a:r>
            <a:r>
              <a:rPr lang="en-US" sz="4400" dirty="0">
                <a:latin typeface="Bookman Old Style" panose="02050604050505020204" pitchFamily="18" charset="0"/>
              </a:rPr>
              <a:t>on</a:t>
            </a:r>
            <a:r>
              <a:rPr sz="4400" dirty="0">
                <a:latin typeface="Bookman Old Style" panose="02050604050505020204" pitchFamily="18" charset="0"/>
              </a:rPr>
              <a:t>ths on OHA and INSULIN .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Not a k/c/o SH</a:t>
            </a:r>
            <a:r>
              <a:rPr lang="en-US" sz="4400" dirty="0">
                <a:latin typeface="Bookman Old Style" panose="02050604050505020204" pitchFamily="18" charset="0"/>
              </a:rPr>
              <a:t>T</a:t>
            </a:r>
            <a:r>
              <a:rPr sz="4400" dirty="0">
                <a:latin typeface="Bookman Old Style" panose="02050604050505020204" pitchFamily="18" charset="0"/>
              </a:rPr>
              <a:t>N/TB/BA/Epilepsy/CAD/Thyroid</a:t>
            </a:r>
            <a:r>
              <a:rPr lang="en-US" sz="4400" dirty="0">
                <a:latin typeface="Bookman Old Style" panose="02050604050505020204" pitchFamily="18" charset="0"/>
              </a:rPr>
              <a:t> Disorder</a:t>
            </a:r>
            <a:r>
              <a:rPr sz="4400" dirty="0">
                <a:latin typeface="Bookman Old Style" panose="02050604050505020204" pitchFamily="18" charset="0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ersonal history"/>
          <p:cNvSpPr txBox="1">
            <a:spLocks noGrp="1"/>
          </p:cNvSpPr>
          <p:nvPr>
            <p:ph type="title"/>
          </p:nvPr>
        </p:nvSpPr>
        <p:spPr>
          <a:xfrm>
            <a:off x="1257300" y="683268"/>
            <a:ext cx="21869400" cy="1753660"/>
          </a:xfrm>
          <a:prstGeom prst="rect">
            <a:avLst/>
          </a:prstGeom>
        </p:spPr>
        <p:txBody>
          <a:bodyPr anchor="ctr"/>
          <a:lstStyle>
            <a:lvl1pPr>
              <a:defRPr sz="6600" spc="132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b="1" u="sng" dirty="0">
                <a:latin typeface="Bookman Old Style" panose="02050604050505020204" pitchFamily="18" charset="0"/>
              </a:rPr>
              <a:t>PERSONAL HISTORY </a:t>
            </a:r>
          </a:p>
        </p:txBody>
      </p:sp>
      <p:sp>
        <p:nvSpPr>
          <p:cNvPr id="194" name="Mixed diet…"/>
          <p:cNvSpPr txBox="1">
            <a:spLocks noGrp="1"/>
          </p:cNvSpPr>
          <p:nvPr>
            <p:ph type="body" idx="1"/>
          </p:nvPr>
        </p:nvSpPr>
        <p:spPr>
          <a:xfrm>
            <a:off x="1257299" y="3258222"/>
            <a:ext cx="21869401" cy="90678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Mixed diet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Bowel and bladder habits - normal </a:t>
            </a: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4400" dirty="0">
                <a:latin typeface="Bookman Old Style" panose="02050604050505020204" pitchFamily="18" charset="0"/>
              </a:rPr>
              <a:t>Sleep pattern - normal </a:t>
            </a:r>
            <a:endParaRPr lang="en-IN" sz="4400" dirty="0">
              <a:latin typeface="Bookman Old Style" panose="02050604050505020204" pitchFamily="18" charset="0"/>
            </a:endParaRPr>
          </a:p>
          <a:p>
            <a:pPr>
              <a:defRPr i="1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IN" sz="4400" dirty="0">
                <a:latin typeface="Bookman Old Style" panose="02050604050505020204" pitchFamily="18" charset="0"/>
              </a:rPr>
              <a:t>Occasional smoker and alcoholic</a:t>
            </a:r>
            <a:endParaRPr sz="44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eneral examination"/>
          <p:cNvSpPr txBox="1">
            <a:spLocks noGrp="1"/>
          </p:cNvSpPr>
          <p:nvPr>
            <p:ph type="title"/>
          </p:nvPr>
        </p:nvSpPr>
        <p:spPr>
          <a:xfrm>
            <a:off x="1257300" y="887845"/>
            <a:ext cx="21869400" cy="2086067"/>
          </a:xfrm>
          <a:prstGeom prst="rect">
            <a:avLst/>
          </a:prstGeom>
        </p:spPr>
        <p:txBody>
          <a:bodyPr anchor="ctr"/>
          <a:lstStyle>
            <a:lvl1pPr>
              <a:defRPr sz="7400" spc="148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GENERAL EXAMINATION </a:t>
            </a:r>
          </a:p>
        </p:txBody>
      </p:sp>
      <p:sp>
        <p:nvSpPr>
          <p:cNvPr id="200" name="Pt conscious…"/>
          <p:cNvSpPr txBox="1">
            <a:spLocks noGrp="1"/>
          </p:cNvSpPr>
          <p:nvPr>
            <p:ph type="body" idx="1"/>
          </p:nvPr>
        </p:nvSpPr>
        <p:spPr>
          <a:xfrm>
            <a:off x="1257300" y="4210125"/>
            <a:ext cx="21869400" cy="8210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Pt conscious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Oriented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Afebrile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Pallor +</a:t>
            </a:r>
          </a:p>
          <a:p>
            <a:pPr marL="568476" indent="-568476">
              <a:defRPr sz="4700" spc="94"/>
            </a:pPr>
            <a:r>
              <a:rPr sz="4400" dirty="0">
                <a:latin typeface="Bookman Old Style" panose="02050604050505020204" pitchFamily="18" charset="0"/>
              </a:rPr>
              <a:t>No icterus/ cyanosis /clubbing / pedal edema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ystemic examination"/>
          <p:cNvSpPr txBox="1">
            <a:spLocks noGrp="1"/>
          </p:cNvSpPr>
          <p:nvPr>
            <p:ph type="title"/>
          </p:nvPr>
        </p:nvSpPr>
        <p:spPr>
          <a:xfrm>
            <a:off x="1257300" y="1295400"/>
            <a:ext cx="21869400" cy="1562298"/>
          </a:xfrm>
          <a:prstGeom prst="rect">
            <a:avLst/>
          </a:prstGeom>
        </p:spPr>
        <p:txBody>
          <a:bodyPr anchor="ctr"/>
          <a:lstStyle>
            <a:lvl1pPr>
              <a:defRPr sz="6700" spc="133"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algn="ctr"/>
            <a:r>
              <a:rPr lang="en-US" sz="6600" b="1" u="sng" dirty="0">
                <a:latin typeface="Bookman Old Style" panose="02050604050505020204" pitchFamily="18" charset="0"/>
              </a:rPr>
              <a:t>SYSTEMIC EXAMINATION</a:t>
            </a:r>
          </a:p>
        </p:txBody>
      </p:sp>
      <p:sp>
        <p:nvSpPr>
          <p:cNvPr id="203" name="CVS- S1 S2 + , no murmur…"/>
          <p:cNvSpPr txBox="1">
            <a:spLocks noGrp="1"/>
          </p:cNvSpPr>
          <p:nvPr>
            <p:ph type="body" idx="1"/>
          </p:nvPr>
        </p:nvSpPr>
        <p:spPr>
          <a:xfrm>
            <a:off x="1257300" y="3940226"/>
            <a:ext cx="21869400" cy="84803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CVS- S1 S2 + , no murmur </a:t>
            </a:r>
          </a:p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RS - BAE + , no added sounds </a:t>
            </a:r>
          </a:p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P/A - soft BS+</a:t>
            </a:r>
            <a:r>
              <a:rPr lang="en-IN" sz="4400" dirty="0">
                <a:latin typeface="Bookman Old Style" panose="02050604050505020204" pitchFamily="18" charset="0"/>
              </a:rPr>
              <a:t> , no organomegaly</a:t>
            </a:r>
          </a:p>
          <a:p>
            <a:pPr marL="580571" indent="-580571">
              <a:defRPr sz="4800" spc="96"/>
            </a:pPr>
            <a:r>
              <a:rPr sz="4400" dirty="0">
                <a:latin typeface="Bookman Old Style" panose="02050604050505020204" pitchFamily="18" charset="0"/>
              </a:rPr>
              <a:t>CNS -  conscious ,oriented 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48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647700" rtl="0" fontAlgn="auto" latinLnBrk="0" hangingPunct="0">
          <a:lnSpc>
            <a:spcPct val="100000"/>
          </a:lnSpc>
          <a:spcBef>
            <a:spcPts val="48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84" normalizeH="0" baseline="0">
            <a:ln>
              <a:noFill/>
            </a:ln>
            <a:solidFill>
              <a:srgbClr val="5B5854"/>
            </a:solidFill>
            <a:effectLst/>
            <a:uFillTx/>
            <a:latin typeface="Avenir Book Oblique"/>
            <a:ea typeface="Avenir Book Oblique"/>
            <a:cs typeface="Avenir Book Oblique"/>
            <a:sym typeface="Avenir Book Obliq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125</TotalTime>
  <Words>770</Words>
  <Application>Microsoft Office PowerPoint</Application>
  <PresentationFormat>Custom</PresentationFormat>
  <Paragraphs>201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PowerPoint Presentation</vt:lpstr>
      <vt:lpstr>CHIEF COMPLAINTS</vt:lpstr>
      <vt:lpstr>HISTORY OF PRESENTING ILLNESS</vt:lpstr>
      <vt:lpstr>PowerPoint Presentation</vt:lpstr>
      <vt:lpstr>PowerPoint Presentation</vt:lpstr>
      <vt:lpstr>PAST HISTORY </vt:lpstr>
      <vt:lpstr>PERSONAL HISTORY </vt:lpstr>
      <vt:lpstr>GENERAL EXAMINATION </vt:lpstr>
      <vt:lpstr>SYSTEMIC EXAMINATION</vt:lpstr>
      <vt:lpstr>VITALS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</vt:lpstr>
      <vt:lpstr>OPHTHALMOLOGY OPINION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kruthikarishwanth@gmail.com</cp:lastModifiedBy>
  <cp:revision>7</cp:revision>
  <dcterms:modified xsi:type="dcterms:W3CDTF">2025-07-13T12:08:55Z</dcterms:modified>
</cp:coreProperties>
</file>