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s/comment1.xml" ContentType="application/vnd.openxmlformats-officedocument.presentationml.comments+xml"/>
  <Override PartName="/ppt/slides/slide32.xml" ContentType="application/vnd.openxmlformats-officedocument.presentationml.slide+xml"/>
  <Override PartName="/ppt/comments/comment2.xml" ContentType="application/vnd.openxmlformats-officedocument.presentationml.comments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comments/comment3.xml" ContentType="application/vnd.openxmlformats-officedocument.presentationml.comments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40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mAuthor id="0" name="Mohan Doss" initials="MD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12700" cap="flat">
              <a:solidFill>
                <a:srgbClr val="005E00"/>
              </a:solidFill>
              <a:prstDash val="solid"/>
              <a:round/>
            </a:ln>
          </a:top>
          <a:bottom>
            <a:ln w="127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005E00"/>
        </a:fontRef>
        <a:srgbClr val="005E00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12700" cap="flat">
              <a:solidFill>
                <a:srgbClr val="005E00"/>
              </a:solidFill>
              <a:prstDash val="solid"/>
              <a:round/>
            </a:ln>
          </a:top>
          <a:bottom>
            <a:ln w="127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5E00"/>
        </a:fontRef>
        <a:srgbClr val="005E00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38100" cap="flat">
              <a:solidFill>
                <a:srgbClr val="005E00"/>
              </a:solidFill>
              <a:prstDash val="solid"/>
              <a:round/>
            </a:ln>
          </a:top>
          <a:bottom>
            <a:ln w="127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005E00"/>
        </a:fontRef>
        <a:srgbClr val="005E00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12700" cap="flat">
              <a:solidFill>
                <a:srgbClr val="005E00"/>
              </a:solidFill>
              <a:prstDash val="solid"/>
              <a:round/>
            </a:ln>
          </a:top>
          <a:bottom>
            <a:ln w="381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12700" cap="flat">
              <a:solidFill>
                <a:srgbClr val="005E00"/>
              </a:solidFill>
              <a:prstDash val="solid"/>
              <a:round/>
            </a:ln>
          </a:top>
          <a:bottom>
            <a:ln w="127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005E00"/>
        </a:fontRef>
        <a:srgbClr val="005E00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12700" cap="flat">
              <a:solidFill>
                <a:srgbClr val="005E00"/>
              </a:solidFill>
              <a:prstDash val="solid"/>
              <a:round/>
            </a:ln>
          </a:top>
          <a:bottom>
            <a:ln w="127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005E00"/>
        </a:fontRef>
        <a:srgbClr val="005E00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38100" cap="flat">
              <a:solidFill>
                <a:srgbClr val="005E00"/>
              </a:solidFill>
              <a:prstDash val="solid"/>
              <a:round/>
            </a:ln>
          </a:top>
          <a:bottom>
            <a:ln w="127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005E00"/>
        </a:fontRef>
        <a:srgbClr val="005E00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12700" cap="flat">
              <a:solidFill>
                <a:srgbClr val="005E00"/>
              </a:solidFill>
              <a:prstDash val="solid"/>
              <a:round/>
            </a:ln>
          </a:top>
          <a:bottom>
            <a:ln w="381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12700" cap="flat">
              <a:solidFill>
                <a:srgbClr val="005E00"/>
              </a:solidFill>
              <a:prstDash val="solid"/>
              <a:round/>
            </a:ln>
          </a:top>
          <a:bottom>
            <a:ln w="127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005E00"/>
        </a:fontRef>
        <a:srgbClr val="005E00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12700" cap="flat">
              <a:solidFill>
                <a:srgbClr val="005E00"/>
              </a:solidFill>
              <a:prstDash val="solid"/>
              <a:round/>
            </a:ln>
          </a:top>
          <a:bottom>
            <a:ln w="127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005E00"/>
        </a:fontRef>
        <a:srgbClr val="005E00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38100" cap="flat">
              <a:solidFill>
                <a:srgbClr val="005E00"/>
              </a:solidFill>
              <a:prstDash val="solid"/>
              <a:round/>
            </a:ln>
          </a:top>
          <a:bottom>
            <a:ln w="127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005E00"/>
        </a:fontRef>
        <a:srgbClr val="005E00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12700" cap="flat">
              <a:solidFill>
                <a:srgbClr val="005E00"/>
              </a:solidFill>
              <a:prstDash val="solid"/>
              <a:round/>
            </a:ln>
          </a:top>
          <a:bottom>
            <a:ln w="381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005E00"/>
          </a:solidFill>
        </a:fill>
      </a:tcStyle>
    </a:band2H>
    <a:firstCol>
      <a:tcTxStyle b="on" i="off">
        <a:fontRef idx="major">
          <a:srgbClr val="005E00"/>
        </a:fontRef>
        <a:srgbClr val="005E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5E00"/>
          </a:solidFill>
        </a:fill>
      </a:tcStyle>
    </a:lastRow>
    <a:firstRow>
      <a:tcTxStyle b="on" i="off">
        <a:fontRef idx="major">
          <a:srgbClr val="005E00"/>
        </a:fontRef>
        <a:srgbClr val="005E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12700" cap="flat">
              <a:solidFill>
                <a:srgbClr val="005E00"/>
              </a:solidFill>
              <a:prstDash val="solid"/>
              <a:round/>
            </a:ln>
          </a:top>
          <a:bottom>
            <a:ln w="127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Ref idx="major">
          <a:srgbClr val="005E00"/>
        </a:fontRef>
        <a:srgbClr val="005E00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12700" cap="flat">
              <a:solidFill>
                <a:srgbClr val="005E00"/>
              </a:solidFill>
              <a:prstDash val="solid"/>
              <a:round/>
            </a:ln>
          </a:top>
          <a:bottom>
            <a:ln w="127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ajor">
          <a:srgbClr val="005E00"/>
        </a:fontRef>
        <a:srgbClr val="005E00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38100" cap="flat">
              <a:solidFill>
                <a:srgbClr val="005E00"/>
              </a:solidFill>
              <a:prstDash val="solid"/>
              <a:round/>
            </a:ln>
          </a:top>
          <a:bottom>
            <a:ln w="127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ajor">
          <a:srgbClr val="005E00"/>
        </a:fontRef>
        <a:srgbClr val="005E00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12700" cap="flat">
              <a:solidFill>
                <a:srgbClr val="005E00"/>
              </a:solidFill>
              <a:prstDash val="solid"/>
              <a:round/>
            </a:ln>
          </a:top>
          <a:bottom>
            <a:ln w="381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comments" Target="comments/comment1.xml"/><Relationship Id="rId40" Type="http://schemas.openxmlformats.org/officeDocument/2006/relationships/slide" Target="slides/slide32.xml"/><Relationship Id="rId41" Type="http://schemas.openxmlformats.org/officeDocument/2006/relationships/comments" Target="comments/comment2.xml"/><Relationship Id="rId42" Type="http://schemas.openxmlformats.org/officeDocument/2006/relationships/slide" Target="slides/slide33.xml"/><Relationship Id="rId43" Type="http://schemas.openxmlformats.org/officeDocument/2006/relationships/slide" Target="slides/slide34.xml"/><Relationship Id="rId44" Type="http://schemas.openxmlformats.org/officeDocument/2006/relationships/slide" Target="slides/slide35.xml"/><Relationship Id="rId45" Type="http://schemas.openxmlformats.org/officeDocument/2006/relationships/slide" Target="slides/slide36.xml"/><Relationship Id="rId46" Type="http://schemas.openxmlformats.org/officeDocument/2006/relationships/slide" Target="slides/slide37.xml"/><Relationship Id="rId47" Type="http://schemas.openxmlformats.org/officeDocument/2006/relationships/slide" Target="slides/slide38.xml"/><Relationship Id="rId48" Type="http://schemas.openxmlformats.org/officeDocument/2006/relationships/slide" Target="slides/slide39.xml"/><Relationship Id="rId49" Type="http://schemas.openxmlformats.org/officeDocument/2006/relationships/slide" Target="slides/slide40.xml"/><Relationship Id="rId50" Type="http://schemas.openxmlformats.org/officeDocument/2006/relationships/slide" Target="slides/slide41.xml"/><Relationship Id="rId51" Type="http://schemas.openxmlformats.org/officeDocument/2006/relationships/comments" Target="comments/comment3.xml"/><Relationship Id="rId52" Type="http://schemas.openxmlformats.org/officeDocument/2006/relationships/slide" Target="slides/slide42.xml"/><Relationship Id="rId53" Type="http://schemas.openxmlformats.org/officeDocument/2006/relationships/slide" Target="slides/slide43.xml"/><Relationship Id="rId54" Type="http://schemas.openxmlformats.org/officeDocument/2006/relationships/slide" Target="slides/slide44.xml"/><Relationship Id="rId55" Type="http://schemas.openxmlformats.org/officeDocument/2006/relationships/slide" Target="slides/slide45.xml"/><Relationship Id="rId56" Type="http://schemas.openxmlformats.org/officeDocument/2006/relationships/slide" Target="slides/slide46.xml"/><Relationship Id="rId57" Type="http://schemas.openxmlformats.org/officeDocument/2006/relationships/slide" Target="slides/slide47.xml"/><Relationship Id="rId58" Type="http://schemas.openxmlformats.org/officeDocument/2006/relationships/slide" Target="slides/slide48.xml"/><Relationship Id="rId59" Type="http://schemas.openxmlformats.org/officeDocument/2006/relationships/slide" Target="slides/slide49.xml"/></Relationships>
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m authorId="0" dt="2025-08-22T14:56:44.647" idx="1">
    <p:pos x="2054" y="1817"/>
    <p:text/>
    <p:extLst>
      <p:ext uri="{C676402C-5697-4E1C-873F-D02D1690AC5C}">
        <p15:threadingInfo xmlns:p15="http://schemas.microsoft.com/office/powerpoint/2012/main" timeZoneBias="-330"/>
      </p:ext>
    </p:extLst>
  </p:cm>
  <p:cm authorId="0" dt="2025-08-22T14:56:49.543" idx="2">
    <p:pos x="2007" y="3276"/>
    <p:text/>
    <p:extLst>
      <p:ext uri="{C676402C-5697-4E1C-873F-D02D1690AC5C}">
        <p15:threadingInfo xmlns:p15="http://schemas.microsoft.com/office/powerpoint/2012/main" timeZoneBias="-330"/>
      </p:ext>
    </p:extLst>
  </p:cm>
  <p:cm authorId="0" dt="2025-08-22T14:57:32.140" idx="3">
    <p:pos x="2282" y="4735"/>
    <p:text/>
    <p:extLst>
      <p:ext uri="{C676402C-5697-4E1C-873F-D02D1690AC5C}">
        <p15:threadingInfo xmlns:p15="http://schemas.microsoft.com/office/powerpoint/2012/main" timeZoneBias="-330"/>
      </p:ext>
    </p:extLst>
  </p:cm>
  <p:cm authorId="0" dt="2025-08-22T14:57:04.642" idx="4">
    <p:pos x="2292" y="6194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m authorId="0" dt="2025-08-22T14:58:11.104" idx="5">
    <p:pos x="2912" y="1647"/>
    <p:text/>
    <p:extLst>
      <p:ext uri="{C676402C-5697-4E1C-873F-D02D1690AC5C}">
        <p15:threadingInfo xmlns:p15="http://schemas.microsoft.com/office/powerpoint/2012/main" timeZoneBias="-330"/>
      </p:ext>
    </p:extLst>
  </p:cm>
  <p:cm authorId="0" dt="2025-08-22T14:58:16.687" idx="6">
    <p:pos x="4110" y="3404"/>
    <p:text/>
    <p:extLst>
      <p:ext uri="{C676402C-5697-4E1C-873F-D02D1690AC5C}">
        <p15:threadingInfo xmlns:p15="http://schemas.microsoft.com/office/powerpoint/2012/main" timeZoneBias="-330"/>
      </p:ext>
    </p:extLst>
  </p:cm>
  <p:cm authorId="0" dt="2025-08-22T14:58:21.554" idx="7">
    <p:pos x="2554" y="5747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m authorId="0" dt="2025-08-22T15:07:53.656" idx="8">
    <p:pos x="7005" y="2450"/>
    <p:text/>
    <p:extLst>
      <p:ext uri="{C676402C-5697-4E1C-873F-D02D1690AC5C}">
        <p15:threadingInfo xmlns:p15="http://schemas.microsoft.com/office/powerpoint/2012/main" timeZoneBias="-330"/>
      </p:ext>
    </p:extLst>
  </p:cm>
  <p:cm authorId="0" dt="2025-08-22T15:06:50.495" idx="9">
    <p:pos x="5032" y="3842"/>
    <p:text/>
    <p:extLst>
      <p:ext uri="{C676402C-5697-4E1C-873F-D02D1690AC5C}">
        <p15:threadingInfo xmlns:p15="http://schemas.microsoft.com/office/powerpoint/2012/main" timeZoneBias="-330"/>
      </p:ext>
    </p:extLst>
  </p:cm>
  <p:cm authorId="0" dt="2025-08-22T15:06:59.561" idx="10">
    <p:pos x="7635" y="3842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/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Body Level One…"/>
          <p:cNvSpPr txBox="1"/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pc="-20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“Notable Quote”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Low-angle exterior view of a modern building facade covered with aluminium discs under a clear, blue sky"/>
          <p:cNvSpPr/>
          <p:nvPr>
            <p:ph type="pic" sz="quarter" idx="21"/>
          </p:nvPr>
        </p:nvSpPr>
        <p:spPr>
          <a:xfrm>
            <a:off x="15417800" y="1270000"/>
            <a:ext cx="8144934" cy="54102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5" name="Low-angle view of a modern, curved building under a cloudy sky"/>
          <p:cNvSpPr/>
          <p:nvPr>
            <p:ph type="pic" sz="quarter" idx="22"/>
          </p:nvPr>
        </p:nvSpPr>
        <p:spPr>
          <a:xfrm>
            <a:off x="15443200" y="7086600"/>
            <a:ext cx="8138580" cy="54229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6" name="View from inside a modern white building with glass panels, looking up to a bright, partly cloudy sky"/>
          <p:cNvSpPr/>
          <p:nvPr>
            <p:ph type="pic" idx="23"/>
          </p:nvPr>
        </p:nvSpPr>
        <p:spPr>
          <a:xfrm>
            <a:off x="-124636" y="1270000"/>
            <a:ext cx="16840170" cy="1124371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Low-angle view of the Azadi Tower in Tehran, Iran against a clear, bright sky"/>
          <p:cNvSpPr/>
          <p:nvPr>
            <p:ph type="pic" idx="21"/>
          </p:nvPr>
        </p:nvSpPr>
        <p:spPr>
          <a:xfrm>
            <a:off x="0" y="-1282700"/>
            <a:ext cx="24384000" cy="162814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View from inside a stone structure, looking out towards stairs and a clear, blue sky"/>
          <p:cNvSpPr/>
          <p:nvPr>
            <p:ph type="pic" idx="21"/>
          </p:nvPr>
        </p:nvSpPr>
        <p:spPr>
          <a:xfrm>
            <a:off x="0" y="-1270000"/>
            <a:ext cx="24384000" cy="16272934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Body Level One…"/>
          <p:cNvSpPr txBox="1"/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 modern white building with glass panels against a clear, blue sky"/>
          <p:cNvSpPr/>
          <p:nvPr>
            <p:ph type="pic" idx="21"/>
          </p:nvPr>
        </p:nvSpPr>
        <p:spPr>
          <a:xfrm>
            <a:off x="9271000" y="1270000"/>
            <a:ext cx="16764000" cy="111760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Body Level One…"/>
          <p:cNvSpPr txBox="1"/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62" name="Small section of a modern shell bridge in Qingdao, Shandong, China with a partly cloudy sky above"/>
          <p:cNvSpPr/>
          <p:nvPr>
            <p:ph type="pic" idx="22"/>
          </p:nvPr>
        </p:nvSpPr>
        <p:spPr>
          <a:xfrm>
            <a:off x="9271000" y="1263847"/>
            <a:ext cx="16773843" cy="11188206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Agenda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Body Level One…"/>
          <p:cNvSpPr txBox="1"/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99" sz="5500"/>
            </a:lvl1pPr>
          </a:lstStyle>
          <a:p>
            <a:pPr/>
            <a:r>
              <a:t>Agenda Topics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xmlns:p14="http://schemas.microsoft.com/office/powerpoint/2010/main" spd="med" advClick="1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omments" Target="../comments/comment1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omments" Target="../comments/comment2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omments" Target="../comments/comment3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ENT ADVANCES…"/>
          <p:cNvSpPr txBox="1"/>
          <p:nvPr>
            <p:ph type="title"/>
          </p:nvPr>
        </p:nvSpPr>
        <p:spPr>
          <a:xfrm>
            <a:off x="865460" y="236464"/>
            <a:ext cx="21971006" cy="4648203"/>
          </a:xfrm>
          <a:prstGeom prst="rect">
            <a:avLst/>
          </a:prstGeom>
        </p:spPr>
        <p:txBody>
          <a:bodyPr/>
          <a:lstStyle/>
          <a:p>
            <a:pPr>
              <a:defRPr spc="-300">
                <a:solidFill>
                  <a:srgbClr val="99244F"/>
                </a:solidFill>
                <a:latin typeface="Optima"/>
                <a:ea typeface="Optima"/>
                <a:cs typeface="Optima"/>
                <a:sym typeface="Optima"/>
              </a:defRPr>
            </a:pPr>
            <a:r>
              <a:t>RECENT ADVANCES </a:t>
            </a:r>
          </a:p>
          <a:p>
            <a:pPr>
              <a:defRPr spc="-300">
                <a:solidFill>
                  <a:srgbClr val="99244F"/>
                </a:solidFill>
                <a:latin typeface="Optima"/>
                <a:ea typeface="Optima"/>
                <a:cs typeface="Optima"/>
                <a:sym typeface="Optima"/>
              </a:defRPr>
            </a:pPr>
            <a:r>
              <a:t>                  BY Vth MU</a:t>
            </a:r>
          </a:p>
        </p:txBody>
      </p:sp>
      <p:sp>
        <p:nvSpPr>
          <p:cNvPr id="152" name="CHEIF: PROF.Dr.SYED BAHAVUDEEN HUSSAINI M.D,…"/>
          <p:cNvSpPr txBox="1"/>
          <p:nvPr/>
        </p:nvSpPr>
        <p:spPr>
          <a:xfrm>
            <a:off x="6243787" y="6528941"/>
            <a:ext cx="17683706" cy="4669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817244">
              <a:defRPr b="1" sz="5400">
                <a:solidFill>
                  <a:srgbClr val="000000"/>
                </a:solidFill>
                <a:latin typeface="Optima"/>
                <a:ea typeface="Optima"/>
                <a:cs typeface="Optima"/>
                <a:sym typeface="Optima"/>
              </a:defRPr>
            </a:pPr>
            <a:r>
              <a:t>CHEIF: PROF.Dr.SYED BAHAVUDEEN HUSSAINI M.D,</a:t>
            </a:r>
          </a:p>
          <a:p>
            <a:pPr algn="l" defTabSz="817244">
              <a:defRPr b="1" sz="5400">
                <a:solidFill>
                  <a:srgbClr val="000000"/>
                </a:solidFill>
                <a:latin typeface="Optima"/>
                <a:ea typeface="Optima"/>
                <a:cs typeface="Optima"/>
                <a:sym typeface="Optima"/>
              </a:defRPr>
            </a:pPr>
            <a:r>
              <a:t>ASST.PROF:   Dr.VINOTH KANNAN M.D,</a:t>
            </a:r>
          </a:p>
          <a:p>
            <a:pPr algn="l" defTabSz="817244">
              <a:defRPr b="1" sz="5400">
                <a:solidFill>
                  <a:srgbClr val="000000"/>
                </a:solidFill>
                <a:latin typeface="Optima"/>
                <a:ea typeface="Optima"/>
                <a:cs typeface="Optima"/>
                <a:sym typeface="Optima"/>
              </a:defRPr>
            </a:pPr>
            <a:r>
              <a:t>                     Dr.PRIYA M.D,</a:t>
            </a:r>
          </a:p>
          <a:p>
            <a:pPr algn="l" defTabSz="817244">
              <a:defRPr b="1" sz="5400">
                <a:solidFill>
                  <a:srgbClr val="000000"/>
                </a:solidFill>
                <a:latin typeface="Optima"/>
                <a:ea typeface="Optima"/>
                <a:cs typeface="Optima"/>
                <a:sym typeface="Optima"/>
              </a:defRPr>
            </a:pPr>
            <a:r>
              <a:t>PRESENTOR:Dr.D.MOHANDOSS </a:t>
            </a:r>
          </a:p>
          <a:p>
            <a:pPr algn="l" defTabSz="817244">
              <a:defRPr b="1" sz="5400">
                <a:solidFill>
                  <a:srgbClr val="000000"/>
                </a:solidFill>
                <a:latin typeface="Optima"/>
                <a:ea typeface="Optima"/>
                <a:cs typeface="Optima"/>
                <a:sym typeface="Optima"/>
              </a:defRPr>
            </a:pPr>
            <a:r>
              <a:t>                        POSTGRADUATE (1st year)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G_2549.jpeg" descr="IMG_2549.jpeg"/>
          <p:cNvPicPr>
            <a:picLocks noChangeAspect="1"/>
          </p:cNvPicPr>
          <p:nvPr/>
        </p:nvPicPr>
        <p:blipFill>
          <a:blip r:embed="rId2">
            <a:extLst/>
          </a:blip>
          <a:srcRect l="2726" t="0" r="9554" b="15824"/>
          <a:stretch>
            <a:fillRect/>
          </a:stretch>
        </p:blipFill>
        <p:spPr>
          <a:xfrm>
            <a:off x="7853177" y="3161330"/>
            <a:ext cx="12971943" cy="9258129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Neurostimulation…"/>
          <p:cNvSpPr txBox="1"/>
          <p:nvPr/>
        </p:nvSpPr>
        <p:spPr>
          <a:xfrm>
            <a:off x="-60900" y="1093522"/>
            <a:ext cx="10802672" cy="3295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b="1" spc="-300" sz="11600">
                <a:solidFill>
                  <a:srgbClr val="99244F"/>
                </a:solidFill>
                <a:latin typeface="Optima"/>
                <a:ea typeface="Optima"/>
                <a:cs typeface="Optima"/>
                <a:sym typeface="Optima"/>
              </a:defRPr>
            </a:pPr>
            <a:r>
              <a:t>Neurostimulation</a:t>
            </a:r>
          </a:p>
          <a:p>
            <a:pPr algn="l">
              <a:lnSpc>
                <a:spcPct val="80000"/>
              </a:lnSpc>
              <a:defRPr b="1" spc="-300" sz="11600">
                <a:solidFill>
                  <a:srgbClr val="99244F"/>
                </a:solidFill>
                <a:latin typeface="Optima"/>
                <a:ea typeface="Optima"/>
                <a:cs typeface="Optima"/>
                <a:sym typeface="Optima"/>
              </a:defRPr>
            </a:pPr>
            <a:r>
              <a:t>         techniques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It involves implanting electrodes in specific areas of the brain to treat neurological disorders like Parkinson’s disease…"/>
          <p:cNvSpPr txBox="1"/>
          <p:nvPr/>
        </p:nvSpPr>
        <p:spPr>
          <a:xfrm>
            <a:off x="2026385" y="2661437"/>
            <a:ext cx="21159457" cy="9854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355600"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It involves implanting electrodes in specific areas of the brain to treat neurological disorders like Parkinson’s disease</a:t>
            </a:r>
          </a:p>
          <a:p>
            <a:pPr algn="l" defTabSz="355600"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355600"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Components </a:t>
            </a:r>
          </a:p>
          <a:p>
            <a:pPr lvl="2" marL="1243263" indent="-481263" algn="l" defTabSz="355600">
              <a:buSzPct val="100000"/>
              <a:buChar char="•"/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Electrodes:implanted into the brain in specific regions  (subthalamic nucleus (STN) or globus pallidus internus (GPi))</a:t>
            </a:r>
          </a:p>
          <a:p>
            <a:pPr lvl="2" marL="1243263" indent="-481263" algn="l" defTabSz="355600">
              <a:buSzPct val="100000"/>
              <a:buChar char="•"/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2" marL="1243263" indent="-481263" algn="l" defTabSz="355600">
              <a:buSzPct val="100000"/>
              <a:buChar char="•"/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Pulse Generator: implanted under the skin near the collarbone.</a:t>
            </a:r>
          </a:p>
          <a:p>
            <a:pPr lvl="2" marL="1243263" indent="-481263" algn="l" defTabSz="355600">
              <a:buSzPct val="100000"/>
              <a:buChar char="•"/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2" marL="1243263" indent="-481263" algn="l" defTabSz="355600">
              <a:buSzPct val="100000"/>
              <a:buChar char="•"/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Electrical Stimulation: helps regulate abnormal brain activity</a:t>
            </a:r>
          </a:p>
          <a:p>
            <a:pPr lvl="2" marL="1243263" indent="-481263" algn="l" defTabSz="355600">
              <a:buSzPct val="100000"/>
              <a:buChar char="•"/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2" marL="1243263" indent="-481263" algn="l" defTabSz="355600">
              <a:buSzPct val="100000"/>
              <a:buChar char="•"/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Adjustable Settings: The settings  adjusted via an external device that communicates with the pulse generator, allowing fine-tuning for the best symptom control.</a:t>
            </a:r>
          </a:p>
        </p:txBody>
      </p:sp>
      <p:sp>
        <p:nvSpPr>
          <p:cNvPr id="176" name="DEEP BRAIN STIMULATION"/>
          <p:cNvSpPr txBox="1"/>
          <p:nvPr/>
        </p:nvSpPr>
        <p:spPr>
          <a:xfrm>
            <a:off x="567915" y="435610"/>
            <a:ext cx="11360665" cy="9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5600"/>
            </a:lvl1pPr>
          </a:lstStyle>
          <a:p>
            <a:pPr/>
            <a:r>
              <a:t>DEEP BRAIN STIMULATION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arkinson's Disease: It's particularly effective for managing motor symptoms like tremors, rigidity, and bradykinesia (slowness of movement).…"/>
          <p:cNvSpPr txBox="1"/>
          <p:nvPr/>
        </p:nvSpPr>
        <p:spPr>
          <a:xfrm>
            <a:off x="1855868" y="2021436"/>
            <a:ext cx="20672263" cy="9673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51447" indent="-551447" algn="l" defTabSz="355600">
              <a:buSzPct val="100000"/>
              <a:buChar char="•"/>
              <a:defRPr sz="5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Parkinson's Disease: It's particularly effective for managing motor symptoms like tremors, rigidity, and bradykinesia (slowness of movement).</a:t>
            </a:r>
          </a:p>
          <a:p>
            <a:pPr marL="551447" indent="-551447" algn="l" defTabSz="355600">
              <a:buSzPct val="100000"/>
              <a:buChar char="•"/>
              <a:defRPr sz="5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551447" indent="-551447" algn="l" defTabSz="355600">
              <a:buSzPct val="100000"/>
              <a:buChar char="•"/>
              <a:defRPr sz="5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Essential Tremor: reduce hand tremors and improve quality of life.</a:t>
            </a:r>
          </a:p>
          <a:p>
            <a:pPr marL="551447" indent="-551447" algn="l" defTabSz="355600">
              <a:buSzPct val="100000"/>
              <a:buChar char="•"/>
              <a:defRPr sz="5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551447" indent="-551447" algn="l" defTabSz="355600">
              <a:buSzPct val="100000"/>
              <a:buChar char="•"/>
              <a:defRPr sz="5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Dystonia: For patients with severe, disabling muscle contractions</a:t>
            </a:r>
          </a:p>
          <a:p>
            <a:pPr marL="551447" indent="-551447" algn="l" defTabSz="355600">
              <a:buSzPct val="100000"/>
              <a:buChar char="•"/>
              <a:defRPr sz="5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551447" indent="-551447" algn="l" defTabSz="355600">
              <a:buSzPct val="100000"/>
              <a:buChar char="•"/>
              <a:defRPr sz="5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Obsessive-Compulsive Disorder (OCD): For patients who haven't responded to other treatments</a:t>
            </a:r>
          </a:p>
          <a:p>
            <a:pPr marL="551447" indent="-551447" algn="l" defTabSz="355600">
              <a:buSzPct val="100000"/>
              <a:buChar char="•"/>
              <a:defRPr sz="5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551447" indent="-551447" algn="l" defTabSz="355600">
              <a:buSzPct val="100000"/>
              <a:buChar char="•"/>
              <a:defRPr sz="5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Depression: studied for treatment of resistant depression.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Benefits and Risks…"/>
          <p:cNvSpPr txBox="1"/>
          <p:nvPr/>
        </p:nvSpPr>
        <p:spPr>
          <a:xfrm>
            <a:off x="1429573" y="883839"/>
            <a:ext cx="20940222" cy="11461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355600">
              <a:defRPr sz="6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Benefits and Risks</a:t>
            </a:r>
          </a:p>
          <a:p>
            <a:pPr algn="l" defTabSz="355600">
              <a:defRPr sz="6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355600">
              <a:defRPr sz="6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Benefits: DBS can offer significant symptom relief, especially in Parkinson's disease, allowing for better motor control, reduced medication doses, and overall improved quality of life.</a:t>
            </a:r>
          </a:p>
          <a:p>
            <a:pPr algn="l" defTabSz="355600">
              <a:defRPr sz="6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355600">
              <a:defRPr sz="6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Risks:</a:t>
            </a:r>
          </a:p>
          <a:p>
            <a:pPr algn="l" defTabSz="355600">
              <a:defRPr sz="6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The procedure carries risks like any surgery, including infection, bleeding, or damage to brain tissue. </a:t>
            </a:r>
          </a:p>
          <a:p>
            <a:pPr algn="l" defTabSz="355600">
              <a:defRPr sz="6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355600">
              <a:defRPr sz="6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Side effects may also include mood changes, speech issues, or imbalance, but these can often be managed with adjustments to stimulation levels.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Vagal nerve stimulation (VNS)…"/>
          <p:cNvSpPr txBox="1"/>
          <p:nvPr>
            <p:ph type="body" idx="1"/>
          </p:nvPr>
        </p:nvSpPr>
        <p:spPr>
          <a:xfrm>
            <a:off x="1206499" y="1617662"/>
            <a:ext cx="21971002" cy="9961189"/>
          </a:xfrm>
          <a:prstGeom prst="rect">
            <a:avLst/>
          </a:prstGeom>
        </p:spPr>
        <p:txBody>
          <a:bodyPr lIns="50800" tIns="50800" rIns="50800" bIns="50800"/>
          <a:lstStyle/>
          <a:p>
            <a:pPr defTabSz="330708">
              <a:defRPr b="0" sz="5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Vagal nerve stimulation (VNS)</a:t>
            </a:r>
          </a:p>
          <a:p>
            <a:pPr defTabSz="330708">
              <a:defRPr b="0" sz="52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330708">
              <a:defRPr b="0" sz="5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A device is implanted under the skin in the chest, which then sends mild electrical signals to the vagus nerve in the neck, which in turn sends signals to the brain .</a:t>
            </a:r>
          </a:p>
          <a:p>
            <a:pPr defTabSz="330708">
              <a:defRPr b="0" sz="52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330708">
              <a:defRPr b="0" sz="5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implanted device delivers mild electrical pulses to the vagus nerve at regular intervals. </a:t>
            </a:r>
          </a:p>
          <a:p>
            <a:pPr defTabSz="330708">
              <a:defRPr b="0" sz="52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330708">
              <a:defRPr b="0" sz="5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• These impulses travel to the brain, where they can help regulate brain activity and reduce the frequency of seizures in people with epilepsy. </a:t>
            </a:r>
          </a:p>
          <a:p>
            <a:pPr defTabSz="330708">
              <a:defRPr b="0" sz="52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330708">
              <a:defRPr b="0" sz="5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• For depression, the electrical signals are thought to modulate brain activity related to mood and emotional regulation.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Motor cortex stimulation (MCS)…"/>
          <p:cNvSpPr txBox="1"/>
          <p:nvPr>
            <p:ph type="body" idx="1"/>
          </p:nvPr>
        </p:nvSpPr>
        <p:spPr>
          <a:xfrm>
            <a:off x="1206500" y="607435"/>
            <a:ext cx="21971000" cy="11897082"/>
          </a:xfrm>
          <a:prstGeom prst="rect">
            <a:avLst/>
          </a:prstGeom>
        </p:spPr>
        <p:txBody>
          <a:bodyPr lIns="50800" tIns="50800" rIns="50800" bIns="50800"/>
          <a:lstStyle/>
          <a:p>
            <a:pPr defTabSz="298703">
              <a:defRPr b="0" sz="3948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Motor cortex stimulation (MCS)</a:t>
            </a:r>
          </a:p>
          <a:p>
            <a:pPr defTabSz="298703">
              <a:defRPr b="0" sz="3948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3" marL="1355958" indent="-395838" defTabSz="298703">
              <a:buSzPct val="100000"/>
              <a:defRPr b="0" sz="3948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used to treat chronic pain and movement disorders by electrically stimulating the motor cortex area of the brain. </a:t>
            </a:r>
          </a:p>
          <a:p>
            <a:pPr lvl="3" marL="1355958" indent="-395838" defTabSz="298703">
              <a:buSzPct val="100000"/>
              <a:defRPr b="0" sz="3948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3" marL="1355958" indent="-395838" defTabSz="298703">
              <a:buSzPct val="100000"/>
              <a:defRPr b="0" sz="3948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It involves implanting electrodes on or near the motor cortex to modulate neural activity and potentially reduce pain or improve motor function. </a:t>
            </a:r>
          </a:p>
          <a:p>
            <a:pPr lvl="3" marL="1355958" indent="-395838" defTabSz="298703">
              <a:buSzPct val="100000"/>
              <a:defRPr b="0" sz="3948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298703">
              <a:defRPr b="0" sz="3948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spinal cord stimulator</a:t>
            </a:r>
          </a:p>
          <a:p>
            <a:pPr defTabSz="298703">
              <a:defRPr b="0" sz="3948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3" marL="1355958" indent="-395838" defTabSz="298703">
              <a:buSzPct val="100000"/>
              <a:defRPr b="0" sz="3948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It consists of a pulse generator (implanted under the skin, often in the buttocks or abdomen) and thin wires (leads) that are placed near the spinal cord. </a:t>
            </a:r>
          </a:p>
          <a:p>
            <a:pPr lvl="3" marL="1355958" indent="-395838" defTabSz="298703">
              <a:buSzPct val="100000"/>
              <a:defRPr b="0" sz="3948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3" marL="1355958" indent="-395838" defTabSz="298703">
              <a:buSzPct val="100000"/>
              <a:defRPr b="0" sz="3948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pulse generator sends electrical signals through the leads to the spinal cord. </a:t>
            </a:r>
          </a:p>
          <a:p>
            <a:pPr lvl="3" marL="1355958" indent="-395838" defTabSz="298703">
              <a:buSzPct val="100000"/>
              <a:defRPr b="0" sz="3948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3" marL="1355958" indent="-395838" defTabSz="298703">
              <a:buSzPct val="100000"/>
              <a:defRPr b="0" sz="3948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These electrical impulses interfere with the transmission of pain signals, essentially "blocking" the pain signals from reaching the brain. </a:t>
            </a:r>
          </a:p>
          <a:p>
            <a:pPr lvl="3" marL="1355958" indent="-395838" defTabSz="298703">
              <a:buSzPct val="100000"/>
              <a:defRPr b="0" sz="3948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3" marL="1355958" indent="-395838" defTabSz="298703">
              <a:buSzPct val="100000"/>
              <a:defRPr b="0" sz="3948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mechanism of action is often explained by the "gate control theory," which suggests that stimulating larger nerve fibers can close the "gate" to pain signals.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MR GUIDED FOCUSED ULTRASOUND"/>
          <p:cNvSpPr txBox="1"/>
          <p:nvPr>
            <p:ph type="title"/>
          </p:nvPr>
        </p:nvSpPr>
        <p:spPr>
          <a:xfrm>
            <a:off x="987263" y="4051375"/>
            <a:ext cx="21971001" cy="1434951"/>
          </a:xfrm>
          <a:prstGeom prst="rect">
            <a:avLst/>
          </a:prstGeom>
        </p:spPr>
        <p:txBody>
          <a:bodyPr/>
          <a:lstStyle>
            <a:lvl1pPr defTabSz="1853136">
              <a:defRPr spc="-228" sz="8816">
                <a:solidFill>
                  <a:srgbClr val="99244F"/>
                </a:solidFill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/>
            <a:r>
              <a:t>MR GUIDED FOCUSED ULTRASOUND</a:t>
            </a:r>
          </a:p>
        </p:txBody>
      </p:sp>
      <p:sp>
        <p:nvSpPr>
          <p:cNvPr id="187" name="(MRgFUS)"/>
          <p:cNvSpPr txBox="1"/>
          <p:nvPr>
            <p:ph type="body" sz="quarter" idx="1"/>
          </p:nvPr>
        </p:nvSpPr>
        <p:spPr>
          <a:xfrm>
            <a:off x="16821029" y="5495083"/>
            <a:ext cx="21971001" cy="934781"/>
          </a:xfrm>
          <a:prstGeom prst="rect">
            <a:avLst/>
          </a:prstGeom>
        </p:spPr>
        <p:txBody>
          <a:bodyPr/>
          <a:lstStyle/>
          <a:p>
            <a:pPr defTabSz="404495">
              <a:defRPr sz="3332"/>
            </a:pPr>
            <a:r>
              <a:t>(</a:t>
            </a:r>
            <a:r>
              <a:rPr spc="-147" sz="5684">
                <a:solidFill>
                  <a:srgbClr val="99244F"/>
                </a:solidFill>
                <a:latin typeface="Optima"/>
                <a:ea typeface="Optima"/>
                <a:cs typeface="Optima"/>
                <a:sym typeface="Optima"/>
              </a:rPr>
              <a:t>MRgFUS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&quot;Focused Ultrasound: A Breakthrough for Treating Neurological Conditions,&quot;…"/>
          <p:cNvSpPr txBox="1"/>
          <p:nvPr/>
        </p:nvSpPr>
        <p:spPr>
          <a:xfrm>
            <a:off x="1616850" y="4330699"/>
            <a:ext cx="20675287" cy="505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"Focused Ultrasound: A Breakthrough for Treating Neurological Conditions," </a:t>
            </a:r>
          </a:p>
          <a:p>
            <a:pPr algn="l" defTabSz="457200">
              <a:defRPr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algn="l" defTabSz="457200">
              <a:defRPr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Focused ultrasound is a therapy that uses MRI guidance to treat neurological conditions like essential tremor and Parkinson's disease.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he procedure uses a helmet-like device with about a thousand ultrasound beams that converge to create a precise &quot;lesion&quot; in the brain, which disrupts the abnormal communication pathways that cause symptoms.…"/>
          <p:cNvSpPr txBox="1"/>
          <p:nvPr/>
        </p:nvSpPr>
        <p:spPr>
          <a:xfrm>
            <a:off x="1551372" y="1535667"/>
            <a:ext cx="21281256" cy="9280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91289" indent="-491289" algn="l" defTabSz="457200">
              <a:lnSpc>
                <a:spcPct val="125000"/>
              </a:lnSpc>
              <a:buSzPct val="100000"/>
              <a:buChar char="•"/>
              <a:defRPr sz="49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The procedure uses a helmet-like device with about a thousand ultrasound beams that converge to create a precise "lesion" in the brain, which disrupts the abnormal communication pathways that cause symptoms. </a:t>
            </a:r>
          </a:p>
          <a:p>
            <a:pPr marL="491289" indent="-491289" algn="l" defTabSz="457200">
              <a:lnSpc>
                <a:spcPct val="125000"/>
              </a:lnSpc>
              <a:buSzPct val="100000"/>
              <a:buChar char="•"/>
              <a:defRPr sz="49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491289" indent="-491289" algn="l" defTabSz="457200">
              <a:lnSpc>
                <a:spcPct val="125000"/>
              </a:lnSpc>
              <a:buSzPct val="100000"/>
              <a:buChar char="•"/>
              <a:defRPr sz="49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The target is smaller than a grain of rice and can be moved with a high degree of accuracy.</a:t>
            </a:r>
          </a:p>
          <a:p>
            <a:pPr marL="491289" indent="-491289" algn="l" defTabSz="457200">
              <a:lnSpc>
                <a:spcPct val="125000"/>
              </a:lnSpc>
              <a:buSzPct val="100000"/>
              <a:buChar char="•"/>
              <a:defRPr sz="49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491289" indent="-491289" algn="l" defTabSz="457200">
              <a:lnSpc>
                <a:spcPct val="125000"/>
              </a:lnSpc>
              <a:buSzPct val="100000"/>
              <a:buChar char="•"/>
              <a:defRPr sz="49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The treatment is monitored in real-time using temperature measurements with an MRI,  to safely treat a very specific region within the thalamus to alleviate tremors.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G_2605.png" descr="IMG_260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560" y="-133731"/>
            <a:ext cx="24262602" cy="139834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ENT ADVANCES IN NEUROLOGY"/>
          <p:cNvSpPr txBox="1"/>
          <p:nvPr>
            <p:ph type="title"/>
          </p:nvPr>
        </p:nvSpPr>
        <p:spPr>
          <a:xfrm>
            <a:off x="865465" y="2273122"/>
            <a:ext cx="21971001" cy="1434950"/>
          </a:xfrm>
          <a:prstGeom prst="rect">
            <a:avLst/>
          </a:prstGeom>
        </p:spPr>
        <p:txBody>
          <a:bodyPr/>
          <a:lstStyle>
            <a:lvl1pPr defTabSz="1853136">
              <a:defRPr spc="-228" sz="8816">
                <a:solidFill>
                  <a:srgbClr val="99244F"/>
                </a:solidFill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/>
            <a:r>
              <a:t>RECENT ADVANCES IN NEUROLOGY</a:t>
            </a:r>
          </a:p>
        </p:txBody>
      </p:sp>
      <p:sp>
        <p:nvSpPr>
          <p:cNvPr id="155" name="Extended window for stroke management…"/>
          <p:cNvSpPr txBox="1"/>
          <p:nvPr>
            <p:ph type="body" sz="half" idx="1"/>
          </p:nvPr>
        </p:nvSpPr>
        <p:spPr>
          <a:xfrm>
            <a:off x="1206499" y="5003803"/>
            <a:ext cx="21971002" cy="5648371"/>
          </a:xfrm>
          <a:prstGeom prst="rect">
            <a:avLst/>
          </a:prstGeom>
        </p:spPr>
        <p:txBody>
          <a:bodyPr/>
          <a:lstStyle/>
          <a:p>
            <a:pPr/>
            <a:r>
              <a:t>Extended window for stroke management </a:t>
            </a:r>
          </a:p>
          <a:p>
            <a:pPr/>
          </a:p>
          <a:p>
            <a:pPr/>
            <a:r>
              <a:t>Neurostimulation Implantable Device</a:t>
            </a:r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he patient is awake during the procedure and can provide real-time feedback, with results often seen almost instantaneously.…"/>
          <p:cNvSpPr txBox="1"/>
          <p:nvPr/>
        </p:nvSpPr>
        <p:spPr>
          <a:xfrm>
            <a:off x="2343062" y="1854199"/>
            <a:ext cx="18540794" cy="1000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01315" indent="-501315" algn="l" defTabSz="457200">
              <a:buSzPct val="100000"/>
              <a:buChar char="•"/>
              <a:defRPr sz="5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The patient is awake during the procedure and can provide real-time feedback, with results often seen almost instantaneously.</a:t>
            </a:r>
          </a:p>
          <a:p>
            <a:pPr marL="501315" indent="-501315" algn="l" defTabSz="457200">
              <a:buSzPct val="100000"/>
              <a:buChar char="•"/>
              <a:defRPr sz="5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501315" indent="-501315" algn="l" defTabSz="457200">
              <a:buSzPct val="100000"/>
              <a:buChar char="•"/>
              <a:defRPr sz="5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501315" indent="-501315" algn="l" defTabSz="457200">
              <a:buSzPct val="100000"/>
              <a:buChar char="•"/>
              <a:defRPr sz="5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The procedure typically takes two to three hours, and since it is non-invasive and requires no incisions or implants, patients can go home the same afternoon.</a:t>
            </a:r>
          </a:p>
          <a:p>
            <a:pPr marL="501315" indent="-501315" algn="l" defTabSz="457200">
              <a:buSzPct val="100000"/>
              <a:buChar char="•"/>
              <a:defRPr sz="5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501315" indent="-501315" algn="l" defTabSz="457200">
              <a:buSzPct val="100000"/>
              <a:buChar char="•"/>
              <a:defRPr sz="5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501315" indent="-501315" algn="l" defTabSz="457200">
              <a:buSzPct val="100000"/>
              <a:buChar char="•"/>
              <a:defRPr sz="5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this therapy is a collaborative effort between radiology and neurosurgery and is considered a form of brain surgery that doesn't require an operating room.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ENT ADVANCES IN GASTROENTEROLOG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779986">
              <a:defRPr spc="-219" sz="8468">
                <a:solidFill>
                  <a:srgbClr val="99244F"/>
                </a:solidFill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/>
            <a:r>
              <a:t>RECENT ADVANCES IN GASTROENTEROLOGY</a:t>
            </a:r>
          </a:p>
        </p:txBody>
      </p:sp>
      <p:sp>
        <p:nvSpPr>
          <p:cNvPr id="198" name="Wireless Capsule Endoscopy…"/>
          <p:cNvSpPr txBox="1"/>
          <p:nvPr>
            <p:ph type="body" idx="1"/>
          </p:nvPr>
        </p:nvSpPr>
        <p:spPr>
          <a:xfrm>
            <a:off x="2887316" y="3444785"/>
            <a:ext cx="20679938" cy="8970077"/>
          </a:xfrm>
          <a:prstGeom prst="rect">
            <a:avLst/>
          </a:prstGeom>
        </p:spPr>
        <p:txBody>
          <a:bodyPr/>
          <a:lstStyle/>
          <a:p>
            <a:pPr marL="782052" indent="-782052" defTabSz="355600">
              <a:buSzPct val="100000"/>
              <a:buChar char="•"/>
              <a:defRPr b="0" sz="7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Wireless Capsule Endoscopy</a:t>
            </a:r>
          </a:p>
          <a:p>
            <a:pPr marL="782052" indent="-782052" defTabSz="355600">
              <a:buSzPct val="100000"/>
              <a:buChar char="•"/>
              <a:defRPr b="0" sz="7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782052" indent="-782052" defTabSz="355600">
              <a:buSzPct val="100000"/>
              <a:buChar char="•"/>
              <a:defRPr b="0" sz="7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Gut Brain Axis</a:t>
            </a:r>
          </a:p>
          <a:p>
            <a:pPr marL="782052" indent="-782052" defTabSz="355600">
              <a:buSzPct val="100000"/>
              <a:buChar char="•"/>
              <a:defRPr b="0" sz="7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782052" indent="-782052" defTabSz="355600">
              <a:buSzPct val="100000"/>
              <a:buChar char="•"/>
              <a:defRPr b="0" sz="7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IBD Therapeutic Advancements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Wireless Capsule Endoscopy"/>
          <p:cNvSpPr txBox="1"/>
          <p:nvPr>
            <p:ph type="title"/>
          </p:nvPr>
        </p:nvSpPr>
        <p:spPr>
          <a:xfrm>
            <a:off x="-60202" y="3783419"/>
            <a:ext cx="21971003" cy="2154181"/>
          </a:xfrm>
          <a:prstGeom prst="rect">
            <a:avLst/>
          </a:prstGeom>
        </p:spPr>
        <p:txBody>
          <a:bodyPr/>
          <a:lstStyle>
            <a:lvl1pPr>
              <a:defRPr spc="-300" sz="11600">
                <a:solidFill>
                  <a:srgbClr val="99244F"/>
                </a:solidFill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/>
            <a:r>
              <a:t>Wireless Capsule Endoscopy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apsule endoscopy is a procedure that uses a tiny wireless camera to take pictures of the GI tract.…"/>
          <p:cNvSpPr txBox="1"/>
          <p:nvPr>
            <p:ph type="body" idx="1"/>
          </p:nvPr>
        </p:nvSpPr>
        <p:spPr>
          <a:xfrm>
            <a:off x="1401377" y="2226653"/>
            <a:ext cx="12970115" cy="10582359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551447" indent="-551447" defTabSz="355600">
              <a:buSzPct val="100000"/>
              <a:buChar char="•"/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Capsule endoscopy is a procedure that uses a tiny wireless camera to take pictures of the GI tract.</a:t>
            </a:r>
          </a:p>
          <a:p>
            <a:pPr marL="551447" indent="-551447" defTabSz="355600">
              <a:buSzPct val="100000"/>
              <a:buChar char="•"/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551447" indent="-551447" defTabSz="355600">
              <a:buSzPct val="100000"/>
              <a:buChar char="•"/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A capsule endoscopy camera sits inside a vitamin-sized capsule. </a:t>
            </a:r>
          </a:p>
          <a:p>
            <a:pPr marL="551447" indent="-551447" defTabSz="355600">
              <a:buSzPct val="100000"/>
              <a:buChar char="•"/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551447" indent="-551447" defTabSz="355600">
              <a:buSzPct val="100000"/>
              <a:buChar char="•"/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After it's swallowed, the capsule travels through the GI tract.</a:t>
            </a:r>
          </a:p>
          <a:p>
            <a:pPr marL="551447" indent="-551447" defTabSz="355600">
              <a:buSzPct val="100000"/>
              <a:buChar char="•"/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551447" indent="-551447" defTabSz="355600">
              <a:buSzPct val="100000"/>
              <a:buChar char="•"/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The camera takes thousands of pictures that are sent to a recorder worn on a belt around the waist.</a:t>
            </a:r>
          </a:p>
        </p:txBody>
      </p:sp>
      <p:pic>
        <p:nvPicPr>
          <p:cNvPr id="203" name="IMG_2606.png" descr="IMG_2606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28344" y="6464629"/>
            <a:ext cx="7618535" cy="63267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G_2553.jpeg" descr="IMG_255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5093" y="347060"/>
            <a:ext cx="21152288" cy="130218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A health care professional might suggest a capsule endoscopy procedure to:…"/>
          <p:cNvSpPr txBox="1"/>
          <p:nvPr>
            <p:ph type="body" idx="1"/>
          </p:nvPr>
        </p:nvSpPr>
        <p:spPr>
          <a:xfrm>
            <a:off x="1011622" y="1690741"/>
            <a:ext cx="21971002" cy="10334518"/>
          </a:xfrm>
          <a:prstGeom prst="rect">
            <a:avLst/>
          </a:prstGeom>
        </p:spPr>
        <p:txBody>
          <a:bodyPr lIns="50800" tIns="50800" rIns="50800" bIns="50800"/>
          <a:lstStyle/>
          <a:p>
            <a:pPr defTabSz="330708">
              <a:defRPr b="0" sz="4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Capsule endoscopy is done to:</a:t>
            </a:r>
          </a:p>
          <a:p>
            <a:pPr defTabSz="330708">
              <a:defRPr b="0" sz="4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330708">
              <a:defRPr b="0" sz="4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• Find the cause of GI bleed</a:t>
            </a:r>
          </a:p>
          <a:p>
            <a:pPr defTabSz="330708">
              <a:defRPr b="0" sz="4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330708">
              <a:defRPr b="0" sz="4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• Diagnose inflammatory bowel diseases. </a:t>
            </a:r>
          </a:p>
          <a:p>
            <a:pPr defTabSz="330708">
              <a:defRPr b="0" sz="4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330708">
              <a:defRPr b="0" sz="4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• Identity growth or malignancy </a:t>
            </a:r>
          </a:p>
          <a:p>
            <a:pPr defTabSz="330708">
              <a:defRPr b="0" sz="4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330708">
              <a:defRPr b="0" sz="4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• Diagnose celiac disease. Sometimes used in diagnosing and watching this immune reaction to eating gluten.</a:t>
            </a:r>
          </a:p>
          <a:p>
            <a:pPr defTabSz="330708">
              <a:defRPr b="0" sz="4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330708">
              <a:defRPr b="0" sz="4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• Look at the esophagial varices and Screen for polyps. </a:t>
            </a:r>
          </a:p>
          <a:p>
            <a:pPr defTabSz="330708">
              <a:defRPr b="0" sz="4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330708">
              <a:defRPr b="0" sz="4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•If the results of an imaging are unclear, a capsule endoscopy might get more information.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Low-angle view of the Azadi Tower in Tehran, Iran against a clear, bright sky" descr="Low-angle view of the Azadi Tower in Tehran, Iran against a clear, bright sky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10" name="IMG_2552.jpeg" descr="IMG_2552.jpe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1911" y="-1100619"/>
            <a:ext cx="23400041" cy="148057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omplications:…"/>
          <p:cNvSpPr txBox="1"/>
          <p:nvPr>
            <p:ph type="body" idx="1"/>
          </p:nvPr>
        </p:nvSpPr>
        <p:spPr>
          <a:xfrm>
            <a:off x="1206500" y="1167009"/>
            <a:ext cx="21971000" cy="10156064"/>
          </a:xfrm>
          <a:prstGeom prst="rect">
            <a:avLst/>
          </a:prstGeom>
        </p:spPr>
        <p:txBody>
          <a:bodyPr lIns="50800" tIns="50800" rIns="50800" bIns="50800"/>
          <a:lstStyle/>
          <a:p>
            <a:pPr defTabSz="320038">
              <a:defRPr b="0"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Complications:</a:t>
            </a:r>
          </a:p>
          <a:p>
            <a:pPr defTabSz="320038">
              <a:defRPr b="0"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</a:t>
            </a:r>
          </a:p>
          <a:p>
            <a:pPr marL="481263" indent="-481263" defTabSz="320038">
              <a:buSzPct val="100000"/>
              <a:buChar char="•"/>
              <a:defRPr b="0"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Bowel obstruction (very rare but should screen for stricture before initiating capsule endoscopy)</a:t>
            </a:r>
          </a:p>
          <a:p>
            <a:pPr defTabSz="320038">
              <a:defRPr b="0" sz="4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320038">
              <a:defRPr b="0" sz="4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320038">
              <a:defRPr b="0"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limitations of the technique include :</a:t>
            </a:r>
          </a:p>
          <a:p>
            <a:pPr defTabSz="320038">
              <a:defRPr b="0" sz="4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481263" indent="-481263" defTabSz="320038">
              <a:buSzPct val="100000"/>
              <a:buChar char="•"/>
              <a:defRPr b="0"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Expense</a:t>
            </a:r>
          </a:p>
          <a:p>
            <a:pPr marL="481263" indent="-481263" defTabSz="320038">
              <a:buSzPct val="100000"/>
              <a:buChar char="•"/>
              <a:defRPr b="0" sz="4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481263" indent="-481263" defTabSz="320038">
              <a:buSzPct val="100000"/>
              <a:buChar char="•"/>
              <a:defRPr b="0"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Poor image quality due to stool and fluid, and difficulty interpreting images.</a:t>
            </a:r>
          </a:p>
          <a:p>
            <a:pPr marL="481263" indent="-481263" defTabSz="320038">
              <a:buSzPct val="100000"/>
              <a:buChar char="•"/>
              <a:defRPr b="0" sz="4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481263" indent="-481263" defTabSz="320038">
              <a:buSzPct val="100000"/>
              <a:buChar char="•"/>
              <a:defRPr b="0"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If abnormalities are found conventional colonoscopy is needed to obtain a tissue diagnosis.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UT BRAIN AXIS"/>
          <p:cNvSpPr txBox="1"/>
          <p:nvPr>
            <p:ph type="title"/>
          </p:nvPr>
        </p:nvSpPr>
        <p:spPr>
          <a:xfrm>
            <a:off x="1620613" y="5561672"/>
            <a:ext cx="21971002" cy="2592655"/>
          </a:xfrm>
          <a:prstGeom prst="rect">
            <a:avLst/>
          </a:prstGeom>
        </p:spPr>
        <p:txBody>
          <a:bodyPr/>
          <a:lstStyle>
            <a:lvl1pPr>
              <a:defRPr spc="-300" sz="11600">
                <a:solidFill>
                  <a:srgbClr val="99244F"/>
                </a:solidFill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/>
            <a:r>
              <a:t>GUT BRAIN AXIS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he &quot;gut-brain axis&quot; is a dynamic communication network involving the gut, brain, and various systems (immune, neural, and hormonal).…"/>
          <p:cNvSpPr txBox="1"/>
          <p:nvPr>
            <p:ph type="body" idx="1"/>
          </p:nvPr>
        </p:nvSpPr>
        <p:spPr>
          <a:xfrm>
            <a:off x="1669333" y="2212352"/>
            <a:ext cx="22324215" cy="9291296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472941" indent="-472941" defTabSz="316484">
              <a:lnSpc>
                <a:spcPct val="125000"/>
              </a:lnSpc>
              <a:buSzPct val="100000"/>
              <a:buChar char="•"/>
              <a:defRPr b="0" sz="4717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"gut-brain axis" is a dynamic communication network involving the gut, brain, and various systems (immune, neural, and hormonal).</a:t>
            </a:r>
          </a:p>
          <a:p>
            <a:pPr marL="472941" indent="-472941" defTabSz="316484">
              <a:lnSpc>
                <a:spcPct val="125000"/>
              </a:lnSpc>
              <a:buSzPct val="100000"/>
              <a:buChar char="•"/>
              <a:defRPr b="0" sz="4717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472941" indent="-472941" defTabSz="316484">
              <a:lnSpc>
                <a:spcPct val="125000"/>
              </a:lnSpc>
              <a:buSzPct val="100000"/>
              <a:buChar char="•"/>
              <a:defRPr b="0" sz="4717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​It represents significant implications for mental health, neurodevelopment, and neurodegenerative diseases.</a:t>
            </a:r>
          </a:p>
          <a:p>
            <a:pPr marL="472941" indent="-472941" defTabSz="316484">
              <a:lnSpc>
                <a:spcPct val="125000"/>
              </a:lnSpc>
              <a:buSzPct val="100000"/>
              <a:buChar char="•"/>
              <a:defRPr b="0" sz="4717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472941" indent="-472941" defTabSz="316484">
              <a:lnSpc>
                <a:spcPct val="125000"/>
              </a:lnSpc>
              <a:buSzPct val="100000"/>
              <a:buChar char="•"/>
              <a:defRPr b="0" sz="4717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​Maintaining a healthy gut is crucial for overall well-being, and research is uncovering the complex ways the gut microbiota influences brain function.</a:t>
            </a:r>
          </a:p>
          <a:p>
            <a:pPr marL="472941" indent="-472941" defTabSz="316484">
              <a:lnSpc>
                <a:spcPct val="125000"/>
              </a:lnSpc>
              <a:buSzPct val="100000"/>
              <a:buChar char="•"/>
              <a:defRPr b="0" sz="4717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472941" indent="-472941" defTabSz="316484">
              <a:lnSpc>
                <a:spcPct val="125000"/>
              </a:lnSpc>
              <a:buSzPct val="100000"/>
              <a:buChar char="•"/>
              <a:defRPr b="0" sz="4717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​Novel therapeutic strategies that target the gut microbiota hold promise for treating a range of neurological and psychiatric disorders.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Extended window for stroke intervention"/>
          <p:cNvSpPr txBox="1"/>
          <p:nvPr>
            <p:ph type="title"/>
          </p:nvPr>
        </p:nvSpPr>
        <p:spPr>
          <a:xfrm>
            <a:off x="1425736" y="5117419"/>
            <a:ext cx="21971002" cy="3481161"/>
          </a:xfrm>
          <a:prstGeom prst="rect">
            <a:avLst/>
          </a:prstGeom>
        </p:spPr>
        <p:txBody>
          <a:bodyPr/>
          <a:lstStyle>
            <a:lvl1pPr>
              <a:defRPr spc="-300" sz="11600">
                <a:solidFill>
                  <a:srgbClr val="99244F"/>
                </a:solidFill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/>
            <a:r>
              <a:t>Extended window for stroke intervention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G_2555.jpeg" descr="IMG_2555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5948" y="501650"/>
            <a:ext cx="18029814" cy="1271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he communication between the gut microbiota and the brain is complex and bidirectional.…"/>
          <p:cNvSpPr txBox="1"/>
          <p:nvPr>
            <p:ph type="body" idx="1"/>
          </p:nvPr>
        </p:nvSpPr>
        <p:spPr>
          <a:xfrm>
            <a:off x="1035982" y="1544584"/>
            <a:ext cx="21971002" cy="10143884"/>
          </a:xfrm>
          <a:prstGeom prst="rect">
            <a:avLst/>
          </a:prstGeom>
        </p:spPr>
        <p:txBody>
          <a:bodyPr lIns="50800" tIns="50800" rIns="50800" bIns="50800"/>
          <a:lstStyle/>
          <a:p>
            <a:pPr defTabSz="317124">
              <a:lnSpc>
                <a:spcPct val="125000"/>
              </a:lnSpc>
              <a:defRPr b="0" sz="4277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communication between the gut microbiota and the brain is complex and bidirectional.</a:t>
            </a:r>
          </a:p>
          <a:p>
            <a:pPr defTabSz="317124">
              <a:lnSpc>
                <a:spcPct val="125000"/>
              </a:lnSpc>
              <a:defRPr b="0" sz="4277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428825" indent="-428825" defTabSz="317124">
              <a:lnSpc>
                <a:spcPct val="125000"/>
              </a:lnSpc>
              <a:buSzPct val="100000"/>
              <a:buChar char="•"/>
              <a:defRPr b="0" sz="4277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​Neural Pathways: The vagus nerve, a major cranial nerve, acts as a primary communication channel, transmitting signals between the gut and the brain.</a:t>
            </a:r>
          </a:p>
          <a:p>
            <a:pPr marL="428825" indent="-428825" defTabSz="317124">
              <a:lnSpc>
                <a:spcPct val="125000"/>
              </a:lnSpc>
              <a:buSzPct val="100000"/>
              <a:buChar char="•"/>
              <a:defRPr b="0" sz="4277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428825" indent="-428825" defTabSz="317124">
              <a:lnSpc>
                <a:spcPct val="125000"/>
              </a:lnSpc>
              <a:buSzPct val="100000"/>
              <a:buChar char="•"/>
              <a:defRPr b="0" sz="4277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​Immune System: The gut-associated lymphoid tissue (GALT) and other immune cells in the gut release cytokines and signaling molecules that can affect brain function.</a:t>
            </a:r>
          </a:p>
          <a:p>
            <a:pPr marL="428825" indent="-428825" defTabSz="317124">
              <a:lnSpc>
                <a:spcPct val="125000"/>
              </a:lnSpc>
              <a:buSzPct val="100000"/>
              <a:buChar char="•"/>
              <a:defRPr b="0" sz="4277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428825" indent="-428825" defTabSz="317124">
              <a:lnSpc>
                <a:spcPct val="125000"/>
              </a:lnSpc>
              <a:buSzPct val="100000"/>
              <a:buChar char="•"/>
              <a:defRPr b="0" sz="4277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​Metabolic Pathways: The gut microbiota produces a variety of metabolites, including short-chain fatty acids (SCFAs), which can influence brain function and cross the blood-brain barrier.</a:t>
            </a:r>
          </a:p>
          <a:p>
            <a:pPr marL="428825" indent="-428825" defTabSz="317124">
              <a:lnSpc>
                <a:spcPct val="125000"/>
              </a:lnSpc>
              <a:buSzPct val="100000"/>
              <a:buChar char="•"/>
              <a:defRPr b="0" sz="4277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428825" indent="-428825" defTabSz="317124">
              <a:lnSpc>
                <a:spcPct val="125000"/>
              </a:lnSpc>
              <a:buSzPct val="100000"/>
              <a:buChar char="•"/>
              <a:defRPr b="0" sz="4277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​Endocrine Pathways: The gut microbiota can modulate the release of hormones such as serotonin and cortisol, which play a role in the body's stress response.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herapeutic Interventions…"/>
          <p:cNvSpPr txBox="1"/>
          <p:nvPr>
            <p:ph type="body" idx="1"/>
          </p:nvPr>
        </p:nvSpPr>
        <p:spPr>
          <a:xfrm>
            <a:off x="1206500" y="959953"/>
            <a:ext cx="21971000" cy="11118269"/>
          </a:xfrm>
          <a:prstGeom prst="rect">
            <a:avLst/>
          </a:prstGeom>
        </p:spPr>
        <p:txBody>
          <a:bodyPr lIns="50800" tIns="50800" rIns="50800" bIns="50800"/>
          <a:lstStyle/>
          <a:p>
            <a:pPr defTabSz="323596">
              <a:lnSpc>
                <a:spcPct val="125000"/>
              </a:lnSpc>
              <a:defRPr sz="5187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Therapeutic Interventions</a:t>
            </a:r>
          </a:p>
          <a:p>
            <a:pPr defTabSz="323596">
              <a:lnSpc>
                <a:spcPct val="125000"/>
              </a:lnSpc>
              <a:defRPr b="0" sz="5187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323596">
              <a:lnSpc>
                <a:spcPct val="125000"/>
              </a:lnSpc>
              <a:defRPr b="0" sz="5187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​Probiotics and Prebiotics: Pre and probiotics improve gut and cognitive function, and may help with mood, memory, and stress response.</a:t>
            </a:r>
          </a:p>
          <a:p>
            <a:pPr defTabSz="323596">
              <a:lnSpc>
                <a:spcPct val="125000"/>
              </a:lnSpc>
              <a:defRPr b="0" sz="5187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323596">
              <a:lnSpc>
                <a:spcPct val="125000"/>
              </a:lnSpc>
              <a:defRPr b="0" sz="5187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​Fecal Microbiota Transplantation (FMT): transplanting fecal matter from a healthy donor to a recipient,used in conditions, including Clostridium difficile infection and some FGIDs.</a:t>
            </a:r>
          </a:p>
          <a:p>
            <a:pPr defTabSz="323596">
              <a:lnSpc>
                <a:spcPct val="125000"/>
              </a:lnSpc>
              <a:defRPr b="0" sz="5187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323596">
              <a:lnSpc>
                <a:spcPct val="125000"/>
              </a:lnSpc>
              <a:defRPr b="0" sz="5187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​Dietary Interventions: diet rich in fiber, polyphenols, and fermented foods can promote gut health, while diet high in fat, refined sugars, and salt can have negative effects.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ECENT ADVANCES IN PULMONOLOGY"/>
          <p:cNvSpPr txBox="1"/>
          <p:nvPr>
            <p:ph type="title"/>
          </p:nvPr>
        </p:nvSpPr>
        <p:spPr>
          <a:xfrm>
            <a:off x="987263" y="2394920"/>
            <a:ext cx="21971001" cy="2945248"/>
          </a:xfrm>
          <a:prstGeom prst="rect">
            <a:avLst/>
          </a:prstGeom>
        </p:spPr>
        <p:txBody>
          <a:bodyPr/>
          <a:lstStyle>
            <a:lvl1pPr defTabSz="2145737">
              <a:defRPr spc="-264" sz="10208">
                <a:solidFill>
                  <a:srgbClr val="99244F"/>
                </a:solidFill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/>
            <a:r>
              <a:t>RECENT ADVANCES IN PULMONOLOGY</a:t>
            </a:r>
          </a:p>
        </p:txBody>
      </p:sp>
      <p:sp>
        <p:nvSpPr>
          <p:cNvPr id="225" name="DEXMEDETOMIDINE IN MECHANICALLY VENTILATED PATIENT"/>
          <p:cNvSpPr txBox="1"/>
          <p:nvPr>
            <p:ph type="body" sz="quarter" idx="1"/>
          </p:nvPr>
        </p:nvSpPr>
        <p:spPr>
          <a:xfrm>
            <a:off x="2838595" y="5953829"/>
            <a:ext cx="19498498" cy="1555951"/>
          </a:xfrm>
          <a:prstGeom prst="rect">
            <a:avLst/>
          </a:prstGeom>
        </p:spPr>
        <p:txBody>
          <a:bodyPr/>
          <a:lstStyle>
            <a:lvl1pPr defTabSz="751205">
              <a:defRPr sz="5005"/>
            </a:lvl1pPr>
          </a:lstStyle>
          <a:p>
            <a:pPr/>
            <a:r>
              <a:t>DEXMEDETOMIDINE IN MECHANICALLY VENTILATED PATIENT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DEXMEDETOMIDINE IN MECHANICALLY VENTILATED PATIENTS"/>
          <p:cNvSpPr txBox="1"/>
          <p:nvPr>
            <p:ph type="title"/>
          </p:nvPr>
        </p:nvSpPr>
        <p:spPr>
          <a:xfrm>
            <a:off x="1693692" y="4075735"/>
            <a:ext cx="21971001" cy="4272849"/>
          </a:xfrm>
          <a:prstGeom prst="rect">
            <a:avLst/>
          </a:prstGeom>
        </p:spPr>
        <p:txBody>
          <a:bodyPr/>
          <a:lstStyle>
            <a:lvl1pPr defTabSz="2170120">
              <a:defRPr spc="-267" sz="10324">
                <a:solidFill>
                  <a:srgbClr val="99244F"/>
                </a:solidFill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/>
            <a:r>
              <a:t>DEXMEDETOMIDINE IN MECHANICALLY VENTILATED PATIENTS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Body Level One…"/>
          <p:cNvSpPr txBox="1"/>
          <p:nvPr>
            <p:ph type="body" idx="21"/>
          </p:nvPr>
        </p:nvSpPr>
        <p:spPr>
          <a:xfrm>
            <a:off x="1401377" y="2275372"/>
            <a:ext cx="21971001" cy="82560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 defTabSz="355600">
              <a:lnSpc>
                <a:spcPct val="100000"/>
              </a:lnSpc>
              <a:spcBef>
                <a:spcPts val="0"/>
              </a:spcBef>
              <a:buSzTx/>
              <a:buNone/>
              <a:defRPr sz="4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Dexmedetomidine is a sedative used for both intubated and non-intubated patients in an intensive care setting, as well as for procedural and peri-operative sedation. It's also used off-label for things like treating delirium, as an analgesic, and for alcohol withdrawal.</a:t>
            </a:r>
          </a:p>
          <a:p>
            <a:pPr marL="0" indent="0" defTabSz="355600">
              <a:lnSpc>
                <a:spcPct val="100000"/>
              </a:lnSpc>
              <a:spcBef>
                <a:spcPts val="0"/>
              </a:spcBef>
              <a:buSzTx/>
              <a:buNone/>
              <a:defRPr sz="49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355600">
              <a:lnSpc>
                <a:spcPct val="100000"/>
              </a:lnSpc>
              <a:spcBef>
                <a:spcPts val="0"/>
              </a:spcBef>
              <a:buSzTx/>
              <a:buNone/>
              <a:defRPr sz="4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​Key Characteristics and Mechanism</a:t>
            </a:r>
          </a:p>
          <a:p>
            <a:pPr marL="0" indent="0" defTabSz="355600">
              <a:lnSpc>
                <a:spcPct val="100000"/>
              </a:lnSpc>
              <a:spcBef>
                <a:spcPts val="0"/>
              </a:spcBef>
              <a:buSzTx/>
              <a:buNone/>
              <a:defRPr sz="4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​Dexmedetomidine is an alpha-2 agonist that works by inhibiting the release of norepinephrine in the brainstem, which produces a state of sedation, reduces anxiety, and provides some pain relief.</a:t>
            </a:r>
          </a:p>
          <a:p>
            <a:pPr marL="0" indent="0" defTabSz="355600">
              <a:lnSpc>
                <a:spcPct val="100000"/>
              </a:lnSpc>
              <a:spcBef>
                <a:spcPts val="0"/>
              </a:spcBef>
              <a:buSzTx/>
              <a:buNone/>
              <a:defRPr sz="4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It's highly selective for the alpha-2 receptor, which is significant when compared to other alpha agonists.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Body Level One…"/>
          <p:cNvSpPr txBox="1"/>
          <p:nvPr/>
        </p:nvSpPr>
        <p:spPr>
          <a:xfrm>
            <a:off x="1206500" y="1349706"/>
            <a:ext cx="21971000" cy="1029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320039">
              <a:lnSpc>
                <a:spcPct val="125000"/>
              </a:lnSpc>
              <a:defRPr sz="43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notable feature:</a:t>
            </a:r>
          </a:p>
          <a:p>
            <a:pPr lvl="2" marL="1118936" indent="-433136" algn="l" defTabSz="320039">
              <a:lnSpc>
                <a:spcPct val="125000"/>
              </a:lnSpc>
              <a:buSzPct val="100000"/>
              <a:buChar char="•"/>
              <a:defRPr sz="43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It doesn't cause significant respiratory depression, making it safe for non-intubated patients. </a:t>
            </a:r>
          </a:p>
          <a:p>
            <a:pPr lvl="2" marL="1118936" indent="-433136" algn="l" defTabSz="320039">
              <a:lnSpc>
                <a:spcPct val="75000"/>
              </a:lnSpc>
              <a:buSzPct val="100000"/>
              <a:buChar char="•"/>
              <a:defRPr sz="43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2" marL="1118936" indent="-433136" algn="l" defTabSz="320039">
              <a:lnSpc>
                <a:spcPct val="75000"/>
              </a:lnSpc>
              <a:buSzPct val="100000"/>
              <a:buChar char="•"/>
              <a:defRPr sz="43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It also has analgesic properties, which can reduce the need for opioids.</a:t>
            </a:r>
          </a:p>
          <a:p>
            <a:pPr marL="433136" indent="-433136" algn="l" defTabSz="320039">
              <a:lnSpc>
                <a:spcPct val="75000"/>
              </a:lnSpc>
              <a:buSzPct val="100000"/>
              <a:buChar char="•"/>
              <a:defRPr sz="43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320039">
              <a:lnSpc>
                <a:spcPct val="75000"/>
              </a:lnSpc>
              <a:defRPr sz="43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320039">
              <a:lnSpc>
                <a:spcPct val="150000"/>
              </a:lnSpc>
              <a:defRPr sz="43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​Adverse Effects and Contraindications</a:t>
            </a:r>
          </a:p>
          <a:p>
            <a:pPr lvl="2" marL="1118936" indent="-433136" algn="l" defTabSz="320039">
              <a:lnSpc>
                <a:spcPct val="150000"/>
              </a:lnSpc>
              <a:buSzPct val="100000"/>
              <a:buChar char="•"/>
              <a:defRPr sz="43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​     Most common side effects: hypotension, bradycardia, and hypertension.</a:t>
            </a:r>
          </a:p>
          <a:p>
            <a:pPr lvl="2" marL="1118936" indent="-433136" algn="l" defTabSz="320039">
              <a:lnSpc>
                <a:spcPct val="150000"/>
              </a:lnSpc>
              <a:buSzPct val="100000"/>
              <a:buChar char="•"/>
              <a:defRPr sz="43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Hypertension can occur with a rapid loading dose, </a:t>
            </a:r>
          </a:p>
          <a:p>
            <a:pPr lvl="2" marL="1118936" indent="-433136" algn="l" defTabSz="320039">
              <a:lnSpc>
                <a:spcPct val="150000"/>
              </a:lnSpc>
              <a:buSzPct val="100000"/>
              <a:buChar char="•"/>
              <a:defRPr sz="43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Hypotension and bradycardia  are caused by its effect on norepinephrine release.</a:t>
            </a:r>
          </a:p>
          <a:p>
            <a:pPr lvl="2" marL="1118936" indent="-433136" algn="l" defTabSz="320039">
              <a:lnSpc>
                <a:spcPct val="150000"/>
              </a:lnSpc>
              <a:buSzPct val="100000"/>
              <a:buChar char="•"/>
              <a:defRPr sz="43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​     While</a:t>
            </a:r>
          </a:p>
          <a:p>
            <a:pPr lvl="2" marL="1118936" indent="-433136" algn="l" defTabSz="320039">
              <a:lnSpc>
                <a:spcPct val="150000"/>
              </a:lnSpc>
              <a:buSzPct val="100000"/>
              <a:buChar char="•"/>
              <a:defRPr sz="43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No absolute contraindications, but should be used with caution in patients  having bradycardia, hypotension, or heart failure.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Dosing:…"/>
          <p:cNvSpPr txBox="1"/>
          <p:nvPr/>
        </p:nvSpPr>
        <p:spPr>
          <a:xfrm>
            <a:off x="863703" y="920374"/>
            <a:ext cx="22071962" cy="12265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355600">
              <a:defRPr sz="5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Dosing:</a:t>
            </a:r>
          </a:p>
          <a:p>
            <a:pPr algn="l" defTabSz="355600">
              <a:defRPr sz="5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</a:p>
          <a:p>
            <a:pPr lvl="2" marL="1293394" indent="-531394" algn="l" defTabSz="355600">
              <a:buSzPct val="100000"/>
              <a:buChar char="•"/>
              <a:defRPr sz="5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​For ICU sedation, the typical dosage is 0.2 to 0.7 mcg/kg per hour, but it can be increased. </a:t>
            </a:r>
          </a:p>
          <a:p>
            <a:pPr lvl="2" marL="1293394" indent="-531394" algn="l" defTabSz="355600">
              <a:buSzPct val="100000"/>
              <a:buChar char="•"/>
              <a:defRPr sz="5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2" marL="1293394" indent="-531394" algn="l" defTabSz="355600">
              <a:buSzPct val="100000"/>
              <a:buChar char="•"/>
              <a:defRPr sz="5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loading dose can be given but is often avoided in critically ill patients.</a:t>
            </a:r>
          </a:p>
          <a:p>
            <a:pPr lvl="2" marL="1293394" indent="-531394" algn="l" defTabSz="355600">
              <a:buSzPct val="100000"/>
              <a:buChar char="•"/>
              <a:defRPr sz="5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2" marL="1293394" indent="-531394" algn="l" defTabSz="355600">
              <a:buSzPct val="100000"/>
              <a:buChar char="•"/>
              <a:defRPr sz="5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​For anesthesia, a loading dose of 0.5 to 1.0 mcg/kg is typical, followed by a continuous infusion.</a:t>
            </a:r>
          </a:p>
          <a:p>
            <a:pPr lvl="2" marL="1293394" indent="-531394" algn="l" defTabSz="355600">
              <a:buSzPct val="100000"/>
              <a:buChar char="•"/>
              <a:defRPr sz="5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2" marL="1293394" indent="-531394" algn="l" defTabSz="355600">
              <a:buSzPct val="100000"/>
              <a:buChar char="•"/>
              <a:defRPr sz="5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​For peripheral nerve blocks, a dose of 1 mcg/kg is used.</a:t>
            </a:r>
          </a:p>
          <a:p>
            <a:pPr lvl="2" marL="1293394" indent="-531394" algn="l" defTabSz="355600">
              <a:buSzPct val="100000"/>
              <a:buChar char="•"/>
              <a:defRPr sz="5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2" marL="1293394" indent="-531394" algn="l" defTabSz="355600">
              <a:buSzPct val="100000"/>
              <a:buChar char="•"/>
              <a:defRPr sz="5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​For agitation,120 mcg for mild agitation or 180 mcg for severe agitation.(SL or buccal)</a:t>
            </a:r>
          </a:p>
          <a:p>
            <a:pPr lvl="2" marL="1293394" indent="-531394" algn="l" defTabSz="355600">
              <a:buSzPct val="100000"/>
              <a:buChar char="•"/>
              <a:defRPr sz="5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355600">
              <a:defRPr sz="5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No specific drug monitoring is required.…"/>
          <p:cNvSpPr txBox="1"/>
          <p:nvPr/>
        </p:nvSpPr>
        <p:spPr>
          <a:xfrm>
            <a:off x="1762833" y="3602999"/>
            <a:ext cx="20505119" cy="7896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31657" indent="-631657" algn="l" defTabSz="355600">
              <a:lnSpc>
                <a:spcPct val="125000"/>
              </a:lnSpc>
              <a:buSzPct val="100000"/>
              <a:buChar char="•"/>
              <a:defRPr sz="6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 specific drug monitoring is required.</a:t>
            </a:r>
          </a:p>
          <a:p>
            <a:pPr marL="631657" indent="-631657" algn="l" defTabSz="355600">
              <a:lnSpc>
                <a:spcPct val="125000"/>
              </a:lnSpc>
              <a:buSzPct val="100000"/>
              <a:buChar char="•"/>
              <a:defRPr sz="6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631657" indent="-631657" algn="l" defTabSz="355600">
              <a:lnSpc>
                <a:spcPct val="125000"/>
              </a:lnSpc>
              <a:buSzPct val="100000"/>
              <a:buChar char="•"/>
              <a:defRPr sz="6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But it's important to closely monitor the patient's level of sedation, heart rate, blood pressure, and oxygen saturation. </a:t>
            </a:r>
          </a:p>
          <a:p>
            <a:pPr marL="631657" indent="-631657" algn="l" defTabSz="355600">
              <a:lnSpc>
                <a:spcPct val="125000"/>
              </a:lnSpc>
              <a:buSzPct val="100000"/>
              <a:buChar char="•"/>
              <a:defRPr sz="6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631657" indent="-631657" algn="l" defTabSz="355600">
              <a:lnSpc>
                <a:spcPct val="125000"/>
              </a:lnSpc>
              <a:buSzPct val="100000"/>
              <a:buChar char="•"/>
              <a:defRPr sz="6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There is no antidote for an overdose; treatment consists of supportive care.</a:t>
            </a:r>
          </a:p>
        </p:txBody>
      </p:sp>
      <p:sp>
        <p:nvSpPr>
          <p:cNvPr id="236" name="MONITORING:"/>
          <p:cNvSpPr txBox="1"/>
          <p:nvPr/>
        </p:nvSpPr>
        <p:spPr>
          <a:xfrm>
            <a:off x="-1307777" y="1994139"/>
            <a:ext cx="10325380" cy="1006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900"/>
            </a:pPr>
            <a:r>
              <a:rPr b="1"/>
              <a:t>MONITORING</a:t>
            </a:r>
            <a:r>
              <a:t>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ENT ADVANCES IN ONCOLOGY"/>
          <p:cNvSpPr txBox="1"/>
          <p:nvPr>
            <p:ph type="title"/>
          </p:nvPr>
        </p:nvSpPr>
        <p:spPr>
          <a:xfrm>
            <a:off x="865465" y="2200043"/>
            <a:ext cx="21971001" cy="1434950"/>
          </a:xfrm>
          <a:prstGeom prst="rect">
            <a:avLst/>
          </a:prstGeom>
        </p:spPr>
        <p:txBody>
          <a:bodyPr/>
          <a:lstStyle>
            <a:lvl1pPr defTabSz="1853136">
              <a:defRPr spc="-228" sz="8816">
                <a:solidFill>
                  <a:srgbClr val="99244F"/>
                </a:solidFill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/>
            <a:r>
              <a:t>RECENT ADVANCES IN ONCOLOGY </a:t>
            </a:r>
          </a:p>
        </p:txBody>
      </p:sp>
      <p:sp>
        <p:nvSpPr>
          <p:cNvPr id="239" name="CAR T-CELL THERAPY…"/>
          <p:cNvSpPr txBox="1"/>
          <p:nvPr>
            <p:ph type="body" sz="half" idx="1"/>
          </p:nvPr>
        </p:nvSpPr>
        <p:spPr>
          <a:xfrm>
            <a:off x="4519410" y="4540970"/>
            <a:ext cx="21971001" cy="3309845"/>
          </a:xfrm>
          <a:prstGeom prst="rect">
            <a:avLst/>
          </a:prstGeom>
        </p:spPr>
        <p:txBody>
          <a:bodyPr/>
          <a:lstStyle/>
          <a:p>
            <a:pPr/>
            <a:r>
              <a:t>CAR T-CELL THERAPY</a:t>
            </a:r>
          </a:p>
          <a:p>
            <a:pPr/>
          </a:p>
          <a:p>
            <a:pPr/>
            <a:r>
              <a:t>PEMBROLIZUMAB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tandard Treatment Windows: ischemic stroke with intravenous t-PA is within 4.5 hours of symptom onset. Endovascular thrombectomy was previously indicated for patients up to 6 hours after symptom onset.…"/>
          <p:cNvSpPr txBox="1"/>
          <p:nvPr>
            <p:ph type="body" idx="1"/>
          </p:nvPr>
        </p:nvSpPr>
        <p:spPr>
          <a:xfrm>
            <a:off x="1206499" y="972132"/>
            <a:ext cx="21971002" cy="11873419"/>
          </a:xfrm>
          <a:prstGeom prst="rect">
            <a:avLst/>
          </a:prstGeom>
        </p:spPr>
        <p:txBody>
          <a:bodyPr lIns="50800" tIns="50800" rIns="50800" bIns="50800"/>
          <a:lstStyle/>
          <a:p>
            <a:pPr defTabSz="348523">
              <a:lnSpc>
                <a:spcPct val="75000"/>
              </a:lnSpc>
              <a:defRPr sz="485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Standard Treatment Windows:</a:t>
            </a:r>
          </a:p>
          <a:p>
            <a:pPr defTabSz="348523">
              <a:lnSpc>
                <a:spcPct val="75000"/>
              </a:lnSpc>
              <a:defRPr sz="4851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348523">
              <a:lnSpc>
                <a:spcPct val="75000"/>
              </a:lnSpc>
              <a:defRPr b="0" sz="485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Ischemic stroke- intravenous t-PA is within 4.5 hours of symptom onset. </a:t>
            </a:r>
          </a:p>
          <a:p>
            <a:pPr defTabSz="348523">
              <a:lnSpc>
                <a:spcPct val="75000"/>
              </a:lnSpc>
              <a:defRPr b="0" sz="4851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348523">
              <a:lnSpc>
                <a:spcPct val="75000"/>
              </a:lnSpc>
              <a:defRPr b="0" sz="485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Endovascular thrombectomy - up to 6 hours after symptom onset.</a:t>
            </a:r>
          </a:p>
          <a:p>
            <a:pPr defTabSz="348523">
              <a:lnSpc>
                <a:spcPct val="75000"/>
              </a:lnSpc>
              <a:defRPr b="0" sz="4851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348523">
              <a:defRPr b="0" sz="4851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348523">
              <a:defRPr sz="485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Extended Time Window:</a:t>
            </a:r>
          </a:p>
          <a:p>
            <a:pPr defTabSz="348523">
              <a:defRPr sz="4851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348523">
              <a:defRPr b="0" sz="485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Recent trials like DAWN and DEFUSE 3 have demonstrated that endovascular thrombectomy can be beneficial for select patients up to 24 hours after symptom onset. </a:t>
            </a:r>
          </a:p>
          <a:p>
            <a:pPr defTabSz="348523">
              <a:defRPr b="0" sz="4851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348523">
              <a:defRPr b="0" sz="485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This is due to individual variations in collateral circulation, which can keep brain tissue viable for longer periods.</a:t>
            </a:r>
          </a:p>
          <a:p>
            <a:pPr defTabSz="348523">
              <a:defRPr b="0" sz="4851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348523">
              <a:defRPr b="0" sz="485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Diffusion-weighted imaging (DWI) and CT perfusion (CTP) can identify a mismatch between the irreversibly damaged core of the infarct and the surrounding penumbra.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AR T CELL THERAPY"/>
          <p:cNvSpPr txBox="1"/>
          <p:nvPr>
            <p:ph type="title"/>
          </p:nvPr>
        </p:nvSpPr>
        <p:spPr>
          <a:xfrm>
            <a:off x="987263" y="3661621"/>
            <a:ext cx="21971001" cy="2275358"/>
          </a:xfrm>
          <a:prstGeom prst="rect">
            <a:avLst/>
          </a:prstGeom>
        </p:spPr>
        <p:txBody>
          <a:bodyPr/>
          <a:lstStyle>
            <a:lvl1pPr>
              <a:defRPr spc="-300" sz="11600">
                <a:solidFill>
                  <a:srgbClr val="99244F"/>
                </a:solidFill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/>
            <a:r>
              <a:t>CAR T CELL THERAPY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himeric Antigen Receptor (CAR) T-cell therapy…"/>
          <p:cNvSpPr txBox="1"/>
          <p:nvPr/>
        </p:nvSpPr>
        <p:spPr>
          <a:xfrm>
            <a:off x="1153924" y="2619563"/>
            <a:ext cx="21519277" cy="8913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355600">
              <a:defRPr b="1" sz="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Chimeric Antigen Receptor (CAR) T-cell therapy</a:t>
            </a:r>
          </a:p>
          <a:p>
            <a:pPr algn="l" defTabSz="355600">
              <a:defRPr sz="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2" marL="1263315" indent="-501315" algn="l" defTabSz="355600">
              <a:buSzPct val="100000"/>
              <a:buChar char="•"/>
              <a:defRPr sz="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It is a revolutionary cancer immunotherapy that involves genetically modifying a patient's T-cells to recognize and attack specific tumor antigens.</a:t>
            </a:r>
          </a:p>
          <a:p>
            <a:pPr lvl="2" marL="1263315" indent="-501315" algn="l" defTabSz="355600">
              <a:buSzPct val="100000"/>
              <a:buChar char="•"/>
              <a:defRPr sz="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2" marL="1263315" indent="-501315" algn="l" defTabSz="355600">
              <a:buSzPct val="100000"/>
              <a:buChar char="•"/>
              <a:defRPr sz="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For example, Tisagenlecleucel targets CD19 on B-cells, while Axicabtagene ciloleucel also targets CD19 but with a different signaling mechanism.</a:t>
            </a:r>
          </a:p>
          <a:p>
            <a:pPr lvl="2" marL="1263315" indent="-501315" algn="l" defTabSz="355600">
              <a:buSzPct val="100000"/>
              <a:buChar char="•"/>
              <a:defRPr sz="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2" marL="1263315" indent="-501315" algn="l" defTabSz="355600">
              <a:buSzPct val="100000"/>
              <a:buChar char="•"/>
              <a:defRPr sz="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Used in B-cell malignancies, such as leukemia and lymphoma, </a:t>
            </a:r>
          </a:p>
          <a:p>
            <a:pPr lvl="2" marL="1263315" indent="-501315" algn="l" defTabSz="355600">
              <a:buSzPct val="100000"/>
              <a:buChar char="•"/>
              <a:defRPr sz="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2" marL="1263315" indent="-501315" algn="l" defTabSz="355600">
              <a:buSzPct val="100000"/>
              <a:buChar char="•"/>
              <a:defRPr sz="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Research is expanding to solid tumors with targets like HER2, EGFR, Mesothelin, and others.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IMG_2548.png" descr="IMG_254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3303" y="497431"/>
            <a:ext cx="20057822" cy="119742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ignificant side effects:…"/>
          <p:cNvSpPr txBox="1"/>
          <p:nvPr/>
        </p:nvSpPr>
        <p:spPr>
          <a:xfrm>
            <a:off x="1430034" y="1795646"/>
            <a:ext cx="22303441" cy="9709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355600">
              <a:defRPr sz="5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Significant side effects:</a:t>
            </a:r>
          </a:p>
          <a:p>
            <a:pPr algn="l" defTabSz="355600">
              <a:defRPr sz="5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2" marL="1353552" indent="-591552" algn="l" defTabSz="355600">
              <a:buSzPct val="100000"/>
              <a:buChar char="•"/>
              <a:defRPr sz="5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most common are Cytokine Release Syndrome (CRS) and CAR-related Encephalopathy Syndrome (CRES).</a:t>
            </a:r>
          </a:p>
          <a:p>
            <a:pPr lvl="2" marL="1353552" indent="-591552" algn="l" defTabSz="355600">
              <a:buSzPct val="100000"/>
              <a:buChar char="•"/>
              <a:defRPr sz="5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2" marL="1353552" indent="-591552" algn="l" defTabSz="355600">
              <a:buSzPct val="100000"/>
              <a:buChar char="•"/>
              <a:defRPr sz="5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CRS includes fever, hypotension, and organ toxicities.</a:t>
            </a:r>
          </a:p>
          <a:p>
            <a:pPr lvl="2" marL="1353552" indent="-591552" algn="l" defTabSz="355600">
              <a:buSzPct val="100000"/>
              <a:buChar char="•"/>
              <a:defRPr sz="5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2" marL="1353552" indent="-591552" algn="l" defTabSz="355600">
              <a:buSzPct val="100000"/>
              <a:buChar char="•"/>
              <a:defRPr sz="5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CRES manifests as confusion, agitation, and other neurological symptoms. </a:t>
            </a:r>
          </a:p>
          <a:p>
            <a:pPr algn="l" defTabSz="355600">
              <a:defRPr sz="5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Other adverse effects may involve multiple systems, including:…"/>
          <p:cNvSpPr txBox="1"/>
          <p:nvPr/>
        </p:nvSpPr>
        <p:spPr>
          <a:xfrm>
            <a:off x="999573" y="1391167"/>
            <a:ext cx="21166872" cy="10933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355600">
              <a:defRPr sz="4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Other adverse effects may involve multiple systems, including:</a:t>
            </a:r>
          </a:p>
          <a:p>
            <a:pPr algn="l" defTabSz="355600">
              <a:defRPr sz="4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2" marL="1253289" indent="-491289" algn="l" defTabSz="355600">
              <a:buSzPct val="100000"/>
              <a:buChar char="•"/>
              <a:defRPr sz="4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Neurological</a:t>
            </a:r>
            <a:r>
              <a:t>: Headaches, delirium, seizures.</a:t>
            </a:r>
          </a:p>
          <a:p>
            <a:pPr lvl="2" marL="1253289" indent="-491289" algn="l" defTabSz="355600">
              <a:buSzPct val="100000"/>
              <a:buChar char="•"/>
              <a:defRPr sz="4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2" marL="1253289" indent="-491289" algn="l" defTabSz="355600">
              <a:buSzPct val="100000"/>
              <a:buChar char="•"/>
              <a:defRPr sz="4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Hematologic</a:t>
            </a:r>
            <a:r>
              <a:t>: Anemia, neutropenia, and other blood abnormalities.</a:t>
            </a:r>
          </a:p>
          <a:p>
            <a:pPr lvl="2" marL="1253289" indent="-491289" algn="l" defTabSz="355600">
              <a:buSzPct val="100000"/>
              <a:buChar char="•"/>
              <a:defRPr sz="4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2" marL="1253289" indent="-491289" algn="l" defTabSz="355600">
              <a:buSzPct val="100000"/>
              <a:buChar char="•"/>
              <a:defRPr sz="4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Cardiovascular</a:t>
            </a:r>
            <a:r>
              <a:t>: Hypotension, arrhythmia, and heart-related issues.</a:t>
            </a:r>
          </a:p>
          <a:p>
            <a:pPr lvl="2" marL="1253289" indent="-491289" algn="l" defTabSz="355600">
              <a:buSzPct val="100000"/>
              <a:buChar char="•"/>
              <a:defRPr sz="4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2" marL="1253289" indent="-491289" algn="l" defTabSz="355600">
              <a:buSzPct val="100000"/>
              <a:buChar char="•"/>
              <a:defRPr sz="4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Pulmonary</a:t>
            </a:r>
            <a:r>
              <a:t>: Hypoxia and respiratory problems.</a:t>
            </a:r>
          </a:p>
          <a:p>
            <a:pPr lvl="2" marL="1253289" indent="-491289" algn="l" defTabSz="355600">
              <a:buSzPct val="100000"/>
              <a:buChar char="•"/>
              <a:defRPr sz="4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2" marL="1253289" indent="-491289" algn="l" defTabSz="355600">
              <a:buSzPct val="100000"/>
              <a:buChar char="•"/>
              <a:defRPr sz="4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Renal</a:t>
            </a:r>
            <a:r>
              <a:t>: Kidney injury and electrolyte imbalances.</a:t>
            </a:r>
          </a:p>
          <a:p>
            <a:pPr lvl="2" marL="1253289" indent="-491289" algn="l" defTabSz="355600">
              <a:buSzPct val="100000"/>
              <a:buChar char="•"/>
              <a:defRPr sz="4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2" marL="1253289" indent="-491289" algn="l" defTabSz="355600">
              <a:buSzPct val="100000"/>
              <a:buChar char="•"/>
              <a:defRPr sz="4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Gastrointestinal</a:t>
            </a:r>
            <a:r>
              <a:t>: Nausea, vomiting, diarrhea.</a:t>
            </a:r>
          </a:p>
          <a:p>
            <a:pPr lvl="2" marL="1253289" indent="-491289" algn="l" defTabSz="355600">
              <a:buSzPct val="100000"/>
              <a:buChar char="•"/>
              <a:defRPr sz="4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2" marL="1253289" indent="-491289" algn="l" defTabSz="355600">
              <a:buSzPct val="100000"/>
              <a:buChar char="•"/>
              <a:defRPr sz="4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Musculoskeletal</a:t>
            </a:r>
            <a:r>
              <a:t>: Weakness, elevated creatine kinase.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EMBROLIZUMAB"/>
          <p:cNvSpPr txBox="1"/>
          <p:nvPr>
            <p:ph type="title"/>
          </p:nvPr>
        </p:nvSpPr>
        <p:spPr>
          <a:xfrm>
            <a:off x="1571894" y="5050121"/>
            <a:ext cx="21971001" cy="2726011"/>
          </a:xfrm>
          <a:prstGeom prst="rect">
            <a:avLst/>
          </a:prstGeom>
        </p:spPr>
        <p:txBody>
          <a:bodyPr/>
          <a:lstStyle>
            <a:lvl1pPr>
              <a:defRPr spc="-300" sz="11600">
                <a:solidFill>
                  <a:srgbClr val="99244F"/>
                </a:solidFill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/>
            <a:r>
              <a:t>PEMBROLIZUMAB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Mechanism of Action:…"/>
          <p:cNvSpPr txBox="1"/>
          <p:nvPr/>
        </p:nvSpPr>
        <p:spPr>
          <a:xfrm>
            <a:off x="1376190" y="1860437"/>
            <a:ext cx="20986090" cy="9652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355600">
              <a:lnSpc>
                <a:spcPct val="125000"/>
              </a:lnSpc>
              <a:defRPr sz="5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Mechanism of Action: </a:t>
            </a:r>
          </a:p>
          <a:p>
            <a:pPr algn="l" defTabSz="355600">
              <a:lnSpc>
                <a:spcPct val="125000"/>
              </a:lnSpc>
              <a:defRPr sz="5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3" marL="1684421" indent="-541421" algn="l" defTabSz="355600">
              <a:lnSpc>
                <a:spcPct val="125000"/>
              </a:lnSpc>
              <a:buSzPct val="100000"/>
              <a:buChar char="•"/>
              <a:defRPr sz="5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Pembrolizumab is a humanized monoclonal antibody that blocks the PD-1 (Programmed Death-1) receptor on T-cells.</a:t>
            </a:r>
          </a:p>
          <a:p>
            <a:pPr lvl="3" marL="1684421" indent="-541421" algn="l" defTabSz="355600">
              <a:lnSpc>
                <a:spcPct val="125000"/>
              </a:lnSpc>
              <a:buSzPct val="100000"/>
              <a:buChar char="•"/>
              <a:defRPr sz="5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3" marL="1684421" indent="-541421" algn="l" defTabSz="355600">
              <a:lnSpc>
                <a:spcPct val="125000"/>
              </a:lnSpc>
              <a:buSzPct val="100000"/>
              <a:buChar char="•"/>
              <a:defRPr sz="5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PD-1 is an immune checkpoint that prevents T-cell activation. </a:t>
            </a:r>
          </a:p>
          <a:p>
            <a:pPr lvl="3" marL="1684421" indent="-541421" algn="l" defTabSz="355600">
              <a:lnSpc>
                <a:spcPct val="125000"/>
              </a:lnSpc>
              <a:buSzPct val="100000"/>
              <a:buChar char="•"/>
              <a:defRPr sz="5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3" marL="1684421" indent="-541421" algn="l" defTabSz="355600">
              <a:lnSpc>
                <a:spcPct val="125000"/>
              </a:lnSpc>
              <a:buSzPct val="100000"/>
              <a:buChar char="•"/>
              <a:defRPr sz="5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By inhibiting the PD-1 receptor, pembrolizumab allows T-cells to remain active, enhancing the immune system’s ability to target and destroy cancer cells.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IMG_2547.png" descr="IMG_2547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6509" y="1452951"/>
            <a:ext cx="19090982" cy="11540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FDA-Approved Indications:…"/>
          <p:cNvSpPr txBox="1"/>
          <p:nvPr/>
        </p:nvSpPr>
        <p:spPr>
          <a:xfrm>
            <a:off x="1352841" y="1333713"/>
            <a:ext cx="21288564" cy="11048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355600">
              <a:lnSpc>
                <a:spcPct val="125000"/>
              </a:lnSpc>
              <a:defRPr sz="5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FDA-Approved Indications:</a:t>
            </a:r>
          </a:p>
          <a:p>
            <a:pPr algn="l" defTabSz="355600">
              <a:lnSpc>
                <a:spcPct val="125000"/>
              </a:lnSpc>
              <a:defRPr sz="5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3" marL="1664368" indent="-521368" algn="l" defTabSz="355600">
              <a:lnSpc>
                <a:spcPct val="125000"/>
              </a:lnSpc>
              <a:buSzPct val="100000"/>
              <a:buChar char="•"/>
              <a:defRPr sz="5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Melanoma</a:t>
            </a:r>
          </a:p>
          <a:p>
            <a:pPr lvl="3" marL="1664368" indent="-521368" algn="l" defTabSz="355600">
              <a:lnSpc>
                <a:spcPct val="125000"/>
              </a:lnSpc>
              <a:buSzPct val="100000"/>
              <a:buChar char="•"/>
              <a:defRPr sz="5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3" marL="1664368" indent="-521368" algn="l" defTabSz="355600">
              <a:lnSpc>
                <a:spcPct val="125000"/>
              </a:lnSpc>
              <a:buSzPct val="100000"/>
              <a:buChar char="•"/>
              <a:defRPr sz="5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Non-Small Cell Lung Cancer (NSCLC):non-squamous&amp;Squamous(first-line with chemotherapy)</a:t>
            </a:r>
          </a:p>
          <a:p>
            <a:pPr lvl="3" marL="1664368" indent="-521368" algn="l" defTabSz="355600">
              <a:lnSpc>
                <a:spcPct val="125000"/>
              </a:lnSpc>
              <a:buSzPct val="100000"/>
              <a:buChar char="•"/>
              <a:defRPr sz="5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3" marL="1664368" indent="-521368" algn="l" defTabSz="355600">
              <a:lnSpc>
                <a:spcPct val="125000"/>
              </a:lnSpc>
              <a:buSzPct val="100000"/>
              <a:buChar char="•"/>
              <a:defRPr sz="5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Head and Neck Squamous Cell Carcinoma (HNSCC)</a:t>
            </a:r>
          </a:p>
          <a:p>
            <a:pPr lvl="3" marL="1664368" indent="-521368" algn="l" defTabSz="355600">
              <a:lnSpc>
                <a:spcPct val="125000"/>
              </a:lnSpc>
              <a:buSzPct val="100000"/>
              <a:buChar char="•"/>
              <a:defRPr sz="5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3" marL="1664368" indent="-521368" algn="l" defTabSz="355600">
              <a:lnSpc>
                <a:spcPct val="125000"/>
              </a:lnSpc>
              <a:buSzPct val="100000"/>
              <a:buChar char="•"/>
              <a:defRPr sz="5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Renal Cell Carcinoma (RCC) ( in combination with axitinib )</a:t>
            </a:r>
          </a:p>
          <a:p>
            <a:pPr lvl="3" marL="1664368" indent="-521368" algn="l" defTabSz="355600">
              <a:lnSpc>
                <a:spcPct val="125000"/>
              </a:lnSpc>
              <a:buSzPct val="100000"/>
              <a:buChar char="•"/>
              <a:defRPr sz="5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3" marL="1664368" indent="-521368" algn="l" defTabSz="355600">
              <a:lnSpc>
                <a:spcPct val="125000"/>
              </a:lnSpc>
              <a:buSzPct val="100000"/>
              <a:buChar char="•"/>
              <a:defRPr sz="5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Advanced urothelial carcinoma post-platinum chemotherapy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HANKYOU"/>
          <p:cNvSpPr txBox="1"/>
          <p:nvPr>
            <p:ph type="title"/>
          </p:nvPr>
        </p:nvSpPr>
        <p:spPr>
          <a:xfrm>
            <a:off x="7564366" y="5378975"/>
            <a:ext cx="11910470" cy="4285029"/>
          </a:xfrm>
          <a:prstGeom prst="rect">
            <a:avLst/>
          </a:prstGeom>
        </p:spPr>
        <p:txBody>
          <a:bodyPr/>
          <a:lstStyle>
            <a:lvl1pPr>
              <a:defRPr spc="-300" sz="12000"/>
            </a:lvl1pPr>
          </a:lstStyle>
          <a:p>
            <a:pPr/>
            <a:r>
              <a:t>THANKYOU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Inclusion criteria"/>
          <p:cNvSpPr txBox="1"/>
          <p:nvPr>
            <p:ph type="body" sz="quarter" idx="1"/>
          </p:nvPr>
        </p:nvSpPr>
        <p:spPr>
          <a:xfrm>
            <a:off x="1206500" y="2372961"/>
            <a:ext cx="8705699" cy="1547522"/>
          </a:xfrm>
          <a:prstGeom prst="rect">
            <a:avLst/>
          </a:prstGeom>
        </p:spPr>
        <p:txBody>
          <a:bodyPr/>
          <a:lstStyle>
            <a:lvl1pPr>
              <a:defRPr sz="8300"/>
            </a:lvl1pPr>
          </a:lstStyle>
          <a:p>
            <a:pPr/>
            <a:r>
              <a:t>INDICATION </a:t>
            </a:r>
          </a:p>
        </p:txBody>
      </p:sp>
      <p:sp>
        <p:nvSpPr>
          <p:cNvPr id="162" name="For patients presenting between 6 and 24 hours after stroke onset…"/>
          <p:cNvSpPr txBox="1"/>
          <p:nvPr>
            <p:ph type="body" idx="21"/>
          </p:nvPr>
        </p:nvSpPr>
        <p:spPr>
          <a:xfrm>
            <a:off x="1547534" y="4394661"/>
            <a:ext cx="20740841" cy="64655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 defTabSz="355600">
              <a:lnSpc>
                <a:spcPct val="100000"/>
              </a:lnSpc>
              <a:spcBef>
                <a:spcPts val="0"/>
              </a:spcBef>
              <a:buSzTx/>
              <a:buNone/>
              <a:defRPr sz="5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For patients presenting between 6 and 24 hours after stroke onset</a:t>
            </a:r>
          </a:p>
          <a:p>
            <a:pPr marL="0" indent="0" defTabSz="355600">
              <a:lnSpc>
                <a:spcPct val="100000"/>
              </a:lnSpc>
              <a:spcBef>
                <a:spcPts val="0"/>
              </a:spcBef>
              <a:buSzTx/>
              <a:buNone/>
              <a:defRPr sz="51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355600">
              <a:lnSpc>
                <a:spcPct val="100000"/>
              </a:lnSpc>
              <a:spcBef>
                <a:spcPts val="0"/>
              </a:spcBef>
              <a:buSzTx/>
              <a:buNone/>
              <a:defRPr sz="5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key imaging inclusion criteria for endovascular intervention include an infarct core volume of less than 70 mL on DWI or CTP </a:t>
            </a:r>
          </a:p>
          <a:p>
            <a:pPr marL="0" indent="0" defTabSz="355600">
              <a:lnSpc>
                <a:spcPct val="100000"/>
              </a:lnSpc>
              <a:spcBef>
                <a:spcPts val="0"/>
              </a:spcBef>
              <a:buSzTx/>
              <a:buNone/>
              <a:defRPr sz="51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355600">
              <a:lnSpc>
                <a:spcPct val="100000"/>
              </a:lnSpc>
              <a:spcBef>
                <a:spcPts val="0"/>
              </a:spcBef>
              <a:buSzTx/>
              <a:buNone/>
              <a:defRPr sz="5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ratio of ischemic tissue to initial infarct volume of 1.8 or more.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reatment Options: The two main treatment options discussed are thrombolytic therapy (like IV-tPA) and endovascular therapy (thrombectomy).…"/>
          <p:cNvSpPr txBox="1"/>
          <p:nvPr>
            <p:ph type="body" idx="1"/>
          </p:nvPr>
        </p:nvSpPr>
        <p:spPr>
          <a:xfrm>
            <a:off x="1425736" y="1846957"/>
            <a:ext cx="21971002" cy="10022086"/>
          </a:xfrm>
          <a:prstGeom prst="rect">
            <a:avLst/>
          </a:prstGeom>
        </p:spPr>
        <p:txBody>
          <a:bodyPr lIns="50800" tIns="50800" rIns="50800" bIns="50800"/>
          <a:lstStyle/>
          <a:p>
            <a:pPr defTabSz="355600">
              <a:lnSpc>
                <a:spcPct val="75000"/>
              </a:lnSpc>
              <a:defRPr sz="5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Treatment Options: </a:t>
            </a:r>
          </a:p>
          <a:p>
            <a:pPr defTabSz="355600">
              <a:lnSpc>
                <a:spcPct val="75000"/>
              </a:lnSpc>
              <a:defRPr sz="5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355600">
              <a:lnSpc>
                <a:spcPct val="75000"/>
              </a:lnSpc>
              <a:defRPr b="0" sz="5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Thrombolytic therapy (like IV-tPA)</a:t>
            </a:r>
          </a:p>
          <a:p>
            <a:pPr defTabSz="355600">
              <a:lnSpc>
                <a:spcPct val="75000"/>
              </a:lnSpc>
              <a:defRPr b="0" sz="5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355600">
              <a:lnSpc>
                <a:spcPct val="75000"/>
              </a:lnSpc>
              <a:defRPr b="0" sz="5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Endo vascular therapy (thrombectomy).</a:t>
            </a:r>
          </a:p>
          <a:p>
            <a:pPr defTabSz="355600">
              <a:lnSpc>
                <a:spcPct val="75000"/>
              </a:lnSpc>
              <a:defRPr b="0" sz="5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355600">
              <a:lnSpc>
                <a:spcPct val="75000"/>
              </a:lnSpc>
              <a:defRPr b="0" sz="5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355600">
              <a:lnSpc>
                <a:spcPct val="75000"/>
              </a:lnSpc>
              <a:defRPr b="0" sz="5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Complications</a:t>
            </a:r>
            <a:r>
              <a:t>:</a:t>
            </a:r>
          </a:p>
          <a:p>
            <a:pPr defTabSz="355600">
              <a:lnSpc>
                <a:spcPct val="75000"/>
              </a:lnSpc>
              <a:defRPr b="0" sz="5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355600">
              <a:lnSpc>
                <a:spcPct val="75000"/>
              </a:lnSpc>
              <a:defRPr b="0" sz="5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Recanalization</a:t>
            </a:r>
          </a:p>
          <a:p>
            <a:pPr defTabSz="355600">
              <a:lnSpc>
                <a:spcPct val="75000"/>
              </a:lnSpc>
              <a:defRPr b="0" sz="5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</a:t>
            </a:r>
          </a:p>
          <a:p>
            <a:pPr defTabSz="355600">
              <a:lnSpc>
                <a:spcPct val="75000"/>
              </a:lnSpc>
              <a:defRPr b="0" sz="5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Intracranial Hemorrhage (sICH).</a:t>
            </a:r>
          </a:p>
          <a:p>
            <a:pPr defTabSz="355600">
              <a:lnSpc>
                <a:spcPct val="75000"/>
              </a:lnSpc>
              <a:defRPr b="0" sz="5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355600">
              <a:lnSpc>
                <a:spcPct val="75000"/>
              </a:lnSpc>
              <a:defRPr b="0" sz="5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Neurostimulation implantable Devices"/>
          <p:cNvSpPr txBox="1"/>
          <p:nvPr>
            <p:ph type="title"/>
          </p:nvPr>
        </p:nvSpPr>
        <p:spPr>
          <a:xfrm>
            <a:off x="1206499" y="5439874"/>
            <a:ext cx="21971002" cy="3529881"/>
          </a:xfrm>
          <a:prstGeom prst="rect">
            <a:avLst/>
          </a:prstGeom>
        </p:spPr>
        <p:txBody>
          <a:bodyPr/>
          <a:lstStyle>
            <a:lvl1pPr>
              <a:defRPr spc="-300" sz="11600">
                <a:solidFill>
                  <a:srgbClr val="99244F"/>
                </a:solidFill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/>
            <a:r>
              <a:t>Neurostimulation implantable Devices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Neurostimulation therapies include invasive and noninvasive approaches that apply electromagnetic energy to specific anatomical targets to induce neuromodulation of the corresponding neural circuitry.…"/>
          <p:cNvSpPr txBox="1"/>
          <p:nvPr>
            <p:ph type="body" idx="1"/>
          </p:nvPr>
        </p:nvSpPr>
        <p:spPr>
          <a:xfrm>
            <a:off x="1206499" y="1325346"/>
            <a:ext cx="21971002" cy="10643259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defTabSz="348488">
              <a:lnSpc>
                <a:spcPct val="75000"/>
              </a:lnSpc>
              <a:defRPr b="0" sz="588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Neurostimulation therapies </a:t>
            </a:r>
          </a:p>
          <a:p>
            <a:pPr defTabSz="348488">
              <a:lnSpc>
                <a:spcPct val="75000"/>
              </a:lnSpc>
              <a:defRPr b="0" sz="588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348488">
              <a:lnSpc>
                <a:spcPct val="75000"/>
              </a:lnSpc>
              <a:defRPr b="0" sz="588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Both invasive and noninvasive approach</a:t>
            </a:r>
          </a:p>
          <a:p>
            <a:pPr defTabSz="348488">
              <a:lnSpc>
                <a:spcPct val="75000"/>
              </a:lnSpc>
              <a:defRPr b="0" sz="588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348488">
              <a:lnSpc>
                <a:spcPct val="75000"/>
              </a:lnSpc>
              <a:defRPr b="0" sz="588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These apply electromagnetic energy to specific anatomical targets to induce neuromodulation </a:t>
            </a:r>
          </a:p>
          <a:p>
            <a:pPr defTabSz="348488">
              <a:lnSpc>
                <a:spcPct val="75000"/>
              </a:lnSpc>
              <a:defRPr b="0" sz="588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348488">
              <a:lnSpc>
                <a:spcPct val="75000"/>
              </a:lnSpc>
              <a:defRPr b="0" sz="588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348488">
              <a:lnSpc>
                <a:spcPct val="75000"/>
              </a:lnSpc>
              <a:defRPr b="0" sz="588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3 primary components: </a:t>
            </a:r>
          </a:p>
          <a:p>
            <a:pPr defTabSz="348488">
              <a:lnSpc>
                <a:spcPct val="75000"/>
              </a:lnSpc>
              <a:defRPr b="0" sz="588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348488">
              <a:lnSpc>
                <a:spcPct val="75000"/>
              </a:lnSpc>
              <a:defRPr b="0" sz="588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stimulating electrode(s)</a:t>
            </a:r>
          </a:p>
          <a:p>
            <a:pPr defTabSz="348488">
              <a:lnSpc>
                <a:spcPct val="75000"/>
              </a:lnSpc>
              <a:defRPr b="0" sz="588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348488">
              <a:lnSpc>
                <a:spcPct val="75000"/>
              </a:lnSpc>
              <a:defRPr b="0" sz="588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an internalized pulse generator (IPG) that serves as a battery pack </a:t>
            </a:r>
          </a:p>
          <a:p>
            <a:pPr defTabSz="348488">
              <a:lnSpc>
                <a:spcPct val="75000"/>
              </a:lnSpc>
              <a:defRPr b="0" sz="588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348488">
              <a:lnSpc>
                <a:spcPct val="75000"/>
              </a:lnSpc>
              <a:defRPr b="0" sz="588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electrode extender(s) to subcutaneously connect the electrode(s) to the pulse generator.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Neurostimulation strategies include…"/>
          <p:cNvSpPr txBox="1"/>
          <p:nvPr>
            <p:ph type="body" idx="1"/>
          </p:nvPr>
        </p:nvSpPr>
        <p:spPr>
          <a:xfrm>
            <a:off x="1565378" y="1954807"/>
            <a:ext cx="21971002" cy="9806386"/>
          </a:xfrm>
          <a:prstGeom prst="rect">
            <a:avLst/>
          </a:prstGeom>
        </p:spPr>
        <p:txBody>
          <a:bodyPr lIns="50800" tIns="50800" rIns="50800" bIns="50800"/>
          <a:lstStyle/>
          <a:p>
            <a:pPr defTabSz="341374">
              <a:defRPr b="0" sz="5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Neurostimulation strategies include </a:t>
            </a:r>
          </a:p>
          <a:p>
            <a:pPr defTabSz="341374">
              <a:defRPr b="0" sz="5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</a:t>
            </a:r>
          </a:p>
          <a:p>
            <a:pPr defTabSz="341374">
              <a:defRPr b="0" sz="5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    1.Deep Brain Stimulation</a:t>
            </a:r>
          </a:p>
          <a:p>
            <a:pPr defTabSz="341374">
              <a:defRPr b="0" sz="59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341374">
              <a:defRPr b="0" sz="5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    2.Motor Cortex Stimulation </a:t>
            </a:r>
          </a:p>
          <a:p>
            <a:pPr defTabSz="341374">
              <a:defRPr b="0" sz="59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341374">
              <a:defRPr b="0" sz="5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    3.Responsive Neurostimulation</a:t>
            </a:r>
          </a:p>
          <a:p>
            <a:pPr defTabSz="341374">
              <a:defRPr b="0" sz="5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</a:t>
            </a:r>
          </a:p>
          <a:p>
            <a:pPr defTabSz="341374">
              <a:defRPr b="0" sz="5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    4.Vagal Nerve Stimulation </a:t>
            </a:r>
          </a:p>
          <a:p>
            <a:pPr defTabSz="341374">
              <a:defRPr b="0" sz="59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341374">
              <a:defRPr b="0" sz="5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    5. Spinal Cord Stimulation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3_DynamicLight">
  <a:themeElements>
    <a:clrScheme name="33_DynamicLight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3_DynamicLigh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33_Dynamic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E0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3_DynamicLight">
  <a:themeElements>
    <a:clrScheme name="33_Dynamic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3_DynamicLigh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33_Dynamic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E0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