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8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9" r:id="rId10"/>
    <p:sldId id="270" r:id="rId11"/>
    <p:sldId id="271" r:id="rId12"/>
    <p:sldId id="272" r:id="rId13"/>
    <p:sldId id="273" r:id="rId14"/>
    <p:sldId id="265" r:id="rId15"/>
    <p:sldId id="262" r:id="rId16"/>
    <p:sldId id="266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5248-030F-D1F0-18C3-33F17C13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1349175"/>
            <a:ext cx="11554691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BEHIND THE SCREEN-CONTROVERSIES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46DF74-9DA0-1528-2F21-054520C8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445" y="1776846"/>
            <a:ext cx="10058400" cy="271202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en-IN" dirty="0">
              <a:latin typeface="Rockwell"/>
            </a:endParaRPr>
          </a:p>
          <a:p>
            <a:pPr marL="0" indent="0" algn="r">
              <a:buNone/>
            </a:pPr>
            <a:endParaRPr lang="en-IN" dirty="0">
              <a:latin typeface="Rockwell"/>
            </a:endParaRPr>
          </a:p>
          <a:p>
            <a:pPr marL="0" indent="0" algn="r">
              <a:buNone/>
            </a:pPr>
            <a:endParaRPr lang="en-IN" dirty="0">
              <a:latin typeface="Rockwell"/>
            </a:endParaRPr>
          </a:p>
          <a:p>
            <a:pPr marL="0" indent="0" algn="r">
              <a:buNone/>
            </a:pPr>
            <a:endParaRPr lang="en-IN" dirty="0">
              <a:latin typeface="Rockwell"/>
            </a:endParaRPr>
          </a:p>
          <a:p>
            <a:pPr marL="0" indent="0" algn="r">
              <a:buNone/>
            </a:pPr>
            <a:r>
              <a:rPr lang="en-IN" dirty="0">
                <a:latin typeface="Rockwell"/>
              </a:rPr>
              <a:t>BY FIRST MEDICAL UNIT</a:t>
            </a:r>
          </a:p>
          <a:p>
            <a:pPr marL="0" indent="0" algn="r">
              <a:buNone/>
            </a:pPr>
            <a:r>
              <a:rPr lang="en-IN" dirty="0">
                <a:latin typeface="Rockwell"/>
              </a:rPr>
              <a:t>CHIEF:PROF. DR.M.NATARAJAN M.D.,</a:t>
            </a:r>
          </a:p>
          <a:p>
            <a:pPr marL="0" indent="0" algn="r">
              <a:buNone/>
            </a:pPr>
            <a:r>
              <a:rPr lang="en-IN" dirty="0">
                <a:latin typeface="Rockwell"/>
              </a:rPr>
              <a:t>ASST. PROFESSORS: DR.V.PALANIKUMARAN M.D.,D.DIAB</a:t>
            </a:r>
          </a:p>
          <a:p>
            <a:pPr marL="0" indent="0" algn="r">
              <a:buNone/>
            </a:pPr>
            <a:r>
              <a:rPr lang="en-IN" dirty="0">
                <a:latin typeface="Rockwell"/>
              </a:rPr>
              <a:t>DR. VASANTHAKALYANI M.D.,DCP</a:t>
            </a:r>
          </a:p>
          <a:p>
            <a:pPr marL="0" indent="0" algn="r">
              <a:buNone/>
            </a:pPr>
            <a:r>
              <a:rPr lang="en-IN" dirty="0">
                <a:latin typeface="Rockwell"/>
              </a:rPr>
              <a:t>DR. SURESHKUMAR M.D.,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81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F8070-354A-72D8-4FB4-F1624EE1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0"/>
            <a:ext cx="782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1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AB6CB-7D08-5414-CBBA-847CC046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0" r="7369" b="2273"/>
          <a:stretch/>
        </p:blipFill>
        <p:spPr>
          <a:xfrm>
            <a:off x="2639291" y="0"/>
            <a:ext cx="6743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B0B09-6043-C16C-C5A9-420FC092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2" y="0"/>
            <a:ext cx="696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E39E44-F830-6EFA-473A-A58093E7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1"/>
          <a:stretch/>
        </p:blipFill>
        <p:spPr>
          <a:xfrm>
            <a:off x="2317172" y="0"/>
            <a:ext cx="72112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0C2D-1205-E9A5-C88A-421F93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4" y="341257"/>
            <a:ext cx="11050732" cy="1371600"/>
          </a:xfrm>
        </p:spPr>
        <p:txBody>
          <a:bodyPr>
            <a:normAutofit/>
          </a:bodyPr>
          <a:lstStyle/>
          <a:p>
            <a:r>
              <a:rPr lang="en-US" sz="4400" dirty="0"/>
              <a:t>MRI-BRAIN AND ORBIT(PLAIN AND CONTRAST)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AACDA-D76A-23E0-3220-E3EE4FF3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968037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IMPRESSION</a:t>
            </a:r>
          </a:p>
          <a:p>
            <a:pPr marL="0" indent="0">
              <a:buNone/>
            </a:pPr>
            <a:r>
              <a:rPr lang="en-US" sz="2400" dirty="0"/>
              <a:t>            -Possibility of left side retrobulbar neuritis is more likely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6716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0BE52-91B9-68E1-8798-68F21F2BB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4665" t="7493" r="-5571" b="34337"/>
          <a:stretch/>
        </p:blipFill>
        <p:spPr>
          <a:xfrm>
            <a:off x="1236518" y="322118"/>
            <a:ext cx="9403773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4DFB-28E6-4EDB-6B05-78BE9001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382821"/>
            <a:ext cx="10058400" cy="1371600"/>
          </a:xfrm>
        </p:spPr>
        <p:txBody>
          <a:bodyPr/>
          <a:lstStyle/>
          <a:p>
            <a:r>
              <a:rPr lang="en-US" dirty="0"/>
              <a:t>TREATMENT GIVEN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9886-C869-C19F-69CA-18F4FA9C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282" y="1754421"/>
            <a:ext cx="10058400" cy="2707871"/>
          </a:xfrm>
        </p:spPr>
        <p:txBody>
          <a:bodyPr/>
          <a:lstStyle/>
          <a:p>
            <a:r>
              <a:rPr lang="en-US" dirty="0"/>
              <a:t>Withheld ATT</a:t>
            </a:r>
          </a:p>
          <a:p>
            <a:r>
              <a:rPr lang="en-US" dirty="0" err="1"/>
              <a:t>Inj</a:t>
            </a:r>
            <a:r>
              <a:rPr lang="en-US" dirty="0"/>
              <a:t> Methyl Prednisolone 1gm iv OD for 5 days</a:t>
            </a:r>
          </a:p>
          <a:p>
            <a:endParaRPr lang="en-US" dirty="0"/>
          </a:p>
          <a:p>
            <a:r>
              <a:rPr lang="en-US" dirty="0"/>
              <a:t>Patient switched over to oral prednisolone</a:t>
            </a:r>
          </a:p>
          <a:p>
            <a:r>
              <a:rPr lang="en-US" dirty="0"/>
              <a:t>T. Pantoprazole 40mg 1 OD</a:t>
            </a:r>
          </a:p>
          <a:p>
            <a:r>
              <a:rPr lang="en-US" dirty="0"/>
              <a:t>T. Calcium+VitD3 1 OD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2B6A42D-DBBD-6F61-1FF2-E1AA26ED06C5}"/>
              </a:ext>
            </a:extLst>
          </p:cNvPr>
          <p:cNvSpPr/>
          <p:nvPr/>
        </p:nvSpPr>
        <p:spPr>
          <a:xfrm>
            <a:off x="3106883" y="2494276"/>
            <a:ext cx="322118" cy="3844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50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E7AF-C922-FD03-498C-813269F8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" y="5282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OPHTHAL REVIEW:</a:t>
            </a:r>
            <a:endParaRPr lang="en-I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91AD-68A1-97D0-1161-EB7F2A387C73}"/>
              </a:ext>
            </a:extLst>
          </p:cNvPr>
          <p:cNvSpPr txBox="1"/>
          <p:nvPr/>
        </p:nvSpPr>
        <p:spPr>
          <a:xfrm>
            <a:off x="1565564" y="2028787"/>
            <a:ext cx="1023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/>
              <a:t>After treatment with steroids, patient vision has improved by &gt;30%.</a:t>
            </a:r>
          </a:p>
        </p:txBody>
      </p:sp>
    </p:spTree>
    <p:extLst>
      <p:ext uri="{BB962C8B-B14F-4D97-AF65-F5344CB8AC3E}">
        <p14:creationId xmlns:p14="http://schemas.microsoft.com/office/powerpoint/2010/main" val="286895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s discuss concept hi-res stock photography and images - Alamy">
            <a:extLst>
              <a:ext uri="{FF2B5EF4-FFF2-40B4-BE49-F238E27FC236}">
                <a16:creationId xmlns:a16="http://schemas.microsoft.com/office/drawing/2014/main" id="{826F1587-AE47-D565-2084-A8D01EB42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570B-FD6B-2E6A-2A69-70035B99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1" y="517904"/>
            <a:ext cx="10058400" cy="1371600"/>
          </a:xfrm>
        </p:spPr>
        <p:txBody>
          <a:bodyPr>
            <a:normAutofit/>
          </a:bodyPr>
          <a:lstStyle/>
          <a:p>
            <a:r>
              <a:rPr lang="en-US" sz="4000" dirty="0"/>
              <a:t>A 24 year old female came to the hospital with 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2D09-0D76-366A-B000-655021E9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889504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    - C/O blurring of vision over left eye for 10 days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754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43F0-9E2E-A8A8-A91B-11627085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01" y="18703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HISTORY OF PRESENTING ILLNESS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A48F-E31D-D49D-899E-4763BC42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24" y="1298863"/>
            <a:ext cx="10289458" cy="526819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The patient was apparently normal before 4 months. Then she developed h/o fever for 4 months, low grade, intermittent, not associated with chills and rigor and relieved by medications and associated with unintentional weight loss</a:t>
            </a:r>
          </a:p>
          <a:p>
            <a:endParaRPr lang="en-IN" dirty="0"/>
          </a:p>
          <a:p>
            <a:r>
              <a:rPr lang="en-IN" dirty="0"/>
              <a:t>Then patient was diagnosed as ileocecal TB and started on ATT(HRZE regimen, 4 FDC/Day) </a:t>
            </a:r>
          </a:p>
          <a:p>
            <a:endParaRPr lang="en-IN" dirty="0"/>
          </a:p>
          <a:p>
            <a:r>
              <a:rPr lang="en-IN" dirty="0"/>
              <a:t>After 45 days of ATT, patient developed blurring of vision over left eye</a:t>
            </a:r>
          </a:p>
          <a:p>
            <a:r>
              <a:rPr lang="en-IN" dirty="0"/>
              <a:t>H/O abdominal pain+</a:t>
            </a:r>
          </a:p>
          <a:p>
            <a:r>
              <a:rPr lang="en-IN" dirty="0"/>
              <a:t>H/O </a:t>
            </a:r>
            <a:r>
              <a:rPr lang="en-IN" dirty="0" err="1"/>
              <a:t>malena</a:t>
            </a:r>
            <a:r>
              <a:rPr lang="en-IN" dirty="0"/>
              <a:t>+</a:t>
            </a:r>
          </a:p>
          <a:p>
            <a:r>
              <a:rPr lang="en-IN" dirty="0"/>
              <a:t>No h/o loose stools</a:t>
            </a:r>
          </a:p>
          <a:p>
            <a:r>
              <a:rPr lang="en-IN" dirty="0"/>
              <a:t>No h/o breathlessness</a:t>
            </a:r>
          </a:p>
          <a:p>
            <a:r>
              <a:rPr lang="en-IN" dirty="0"/>
              <a:t>No h/o vomiting</a:t>
            </a:r>
          </a:p>
          <a:p>
            <a:r>
              <a:rPr lang="en-IN" dirty="0"/>
              <a:t>No h/o headache</a:t>
            </a:r>
          </a:p>
          <a:p>
            <a:r>
              <a:rPr lang="en-IN" dirty="0"/>
              <a:t>No h/o chest pain</a:t>
            </a:r>
          </a:p>
          <a:p>
            <a:r>
              <a:rPr lang="en-IN" dirty="0"/>
              <a:t>No h/o reduced urine output</a:t>
            </a:r>
          </a:p>
          <a:p>
            <a:r>
              <a:rPr lang="en-IN" dirty="0"/>
              <a:t>No h/o abdominal distension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6E308B-0971-ABB4-41C3-4E4037A99F45}"/>
              </a:ext>
            </a:extLst>
          </p:cNvPr>
          <p:cNvSpPr/>
          <p:nvPr/>
        </p:nvSpPr>
        <p:spPr>
          <a:xfrm>
            <a:off x="3491348" y="2000248"/>
            <a:ext cx="322118" cy="3844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6BD4F86-5983-79BB-7AA2-9FFDB392907D}"/>
              </a:ext>
            </a:extLst>
          </p:cNvPr>
          <p:cNvSpPr/>
          <p:nvPr/>
        </p:nvSpPr>
        <p:spPr>
          <a:xfrm>
            <a:off x="3491348" y="2670463"/>
            <a:ext cx="322118" cy="3844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3C91E-69E4-FEF5-36B0-06A8AB20F4BF}"/>
              </a:ext>
            </a:extLst>
          </p:cNvPr>
          <p:cNvSpPr txBox="1"/>
          <p:nvPr/>
        </p:nvSpPr>
        <p:spPr>
          <a:xfrm>
            <a:off x="5699916" y="2576490"/>
            <a:ext cx="50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(H-300mg, R-600mg, z-1600mg, E-1100mg)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580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2870-58D6-7986-7745-6E767EDD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6" y="268968"/>
            <a:ext cx="10058400" cy="1371600"/>
          </a:xfrm>
        </p:spPr>
        <p:txBody>
          <a:bodyPr/>
          <a:lstStyle/>
          <a:p>
            <a:r>
              <a:rPr lang="en-IN" dirty="0"/>
              <a:t>Past history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1F69-53FE-CAF0-8FDB-42119C4E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35" y="1316349"/>
            <a:ext cx="10058400" cy="748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Not a k/c/o DM/HTN/BA/CAD/CKD/EPILEPSY/THYROID DISORDERS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4AAFD0-EC0B-2181-B6EF-284FC0BEEFCA}"/>
              </a:ext>
            </a:extLst>
          </p:cNvPr>
          <p:cNvSpPr txBox="1">
            <a:spLocks/>
          </p:cNvSpPr>
          <p:nvPr/>
        </p:nvSpPr>
        <p:spPr>
          <a:xfrm>
            <a:off x="261559" y="219456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dirty="0"/>
              <a:t>Personal history :-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A055F1-2BB4-CB44-8D6E-8F9B80CD4003}"/>
              </a:ext>
            </a:extLst>
          </p:cNvPr>
          <p:cNvSpPr txBox="1">
            <a:spLocks/>
          </p:cNvSpPr>
          <p:nvPr/>
        </p:nvSpPr>
        <p:spPr>
          <a:xfrm>
            <a:off x="1351935" y="3371917"/>
            <a:ext cx="10058400" cy="1122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</a:t>
            </a:r>
            <a:r>
              <a:rPr lang="en-IN" dirty="0" err="1"/>
              <a:t>ixed</a:t>
            </a:r>
            <a:r>
              <a:rPr lang="en-IN" dirty="0"/>
              <a:t> diet</a:t>
            </a:r>
          </a:p>
          <a:p>
            <a:r>
              <a:rPr lang="en-IN" dirty="0"/>
              <a:t>Normal bowel and bladder habits</a:t>
            </a:r>
          </a:p>
          <a:p>
            <a:r>
              <a:rPr lang="en-IN" dirty="0"/>
              <a:t>Normal sleep pattern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589804-EC26-E322-46B9-F31E9A51ED69}"/>
              </a:ext>
            </a:extLst>
          </p:cNvPr>
          <p:cNvSpPr txBox="1">
            <a:spLocks/>
          </p:cNvSpPr>
          <p:nvPr/>
        </p:nvSpPr>
        <p:spPr>
          <a:xfrm>
            <a:off x="261559" y="43143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dirty="0"/>
              <a:t>Menstrual history :-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3A3A-122A-C715-BE0C-AE7AE2310AF3}"/>
              </a:ext>
            </a:extLst>
          </p:cNvPr>
          <p:cNvSpPr txBox="1">
            <a:spLocks/>
          </p:cNvSpPr>
          <p:nvPr/>
        </p:nvSpPr>
        <p:spPr>
          <a:xfrm>
            <a:off x="1351935" y="5411675"/>
            <a:ext cx="10058400" cy="112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Attained menarche at 14 years of age</a:t>
            </a:r>
          </a:p>
          <a:p>
            <a:r>
              <a:rPr lang="en-US" dirty="0"/>
              <a:t>Regular cycles 4/30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271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751E5F-E5C1-4864-FD61-F4A14E6BFA3D}"/>
              </a:ext>
            </a:extLst>
          </p:cNvPr>
          <p:cNvSpPr txBox="1">
            <a:spLocks/>
          </p:cNvSpPr>
          <p:nvPr/>
        </p:nvSpPr>
        <p:spPr>
          <a:xfrm>
            <a:off x="1066800" y="2076662"/>
            <a:ext cx="10058400" cy="396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Patient conscious, oriented</a:t>
            </a:r>
          </a:p>
          <a:p>
            <a:r>
              <a:rPr lang="en-IN" sz="2000" dirty="0"/>
              <a:t> No pallor</a:t>
            </a:r>
          </a:p>
          <a:p>
            <a:r>
              <a:rPr lang="en-IN" sz="2000" dirty="0"/>
              <a:t>No icterus</a:t>
            </a:r>
          </a:p>
          <a:p>
            <a:r>
              <a:rPr lang="en-IN" sz="2000" dirty="0"/>
              <a:t>No cyanosis</a:t>
            </a:r>
          </a:p>
          <a:p>
            <a:r>
              <a:rPr lang="en-IN" sz="2000" dirty="0"/>
              <a:t>No clubbing </a:t>
            </a:r>
          </a:p>
          <a:p>
            <a:r>
              <a:rPr lang="en-IN" sz="2000" dirty="0"/>
              <a:t>No pedal </a:t>
            </a:r>
            <a:r>
              <a:rPr lang="en-IN" sz="2000" dirty="0" err="1"/>
              <a:t>edema</a:t>
            </a:r>
            <a:endParaRPr lang="en-IN" sz="2000" dirty="0"/>
          </a:p>
          <a:p>
            <a:r>
              <a:rPr lang="en-IN" sz="2000" dirty="0"/>
              <a:t>No generalized lymphadenopathy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CD041A-8B55-76F3-CC0F-95594ECF9476}"/>
              </a:ext>
            </a:extLst>
          </p:cNvPr>
          <p:cNvSpPr txBox="1">
            <a:spLocks/>
          </p:cNvSpPr>
          <p:nvPr/>
        </p:nvSpPr>
        <p:spPr>
          <a:xfrm>
            <a:off x="543232" y="705062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dirty="0"/>
              <a:t>O/E :-</a:t>
            </a:r>
          </a:p>
        </p:txBody>
      </p:sp>
    </p:spTree>
    <p:extLst>
      <p:ext uri="{BB962C8B-B14F-4D97-AF65-F5344CB8AC3E}">
        <p14:creationId xmlns:p14="http://schemas.microsoft.com/office/powerpoint/2010/main" val="167047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9147-7D79-C96F-4344-CF319993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298465"/>
            <a:ext cx="10058400" cy="743754"/>
          </a:xfrm>
        </p:spPr>
        <p:txBody>
          <a:bodyPr>
            <a:normAutofit fontScale="90000"/>
          </a:bodyPr>
          <a:lstStyle/>
          <a:p>
            <a:r>
              <a:rPr lang="en-IN" dirty="0"/>
              <a:t>VITALS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6B62-8459-BEB1-6D82-FD3F310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03" y="1042219"/>
            <a:ext cx="6327058" cy="1534815"/>
          </a:xfrm>
        </p:spPr>
        <p:txBody>
          <a:bodyPr/>
          <a:lstStyle/>
          <a:p>
            <a:r>
              <a:rPr lang="en-IN" dirty="0"/>
              <a:t>BP – 110/70</a:t>
            </a:r>
          </a:p>
          <a:p>
            <a:r>
              <a:rPr lang="en-IN" dirty="0"/>
              <a:t>PR – 80/min</a:t>
            </a:r>
          </a:p>
          <a:p>
            <a:r>
              <a:rPr lang="en-IN" dirty="0"/>
              <a:t>SpO2 – 98% RA</a:t>
            </a:r>
          </a:p>
          <a:p>
            <a:r>
              <a:rPr lang="en-IN" dirty="0"/>
              <a:t>Weight- 47.7 kg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41C5E-677A-D242-1A92-6403F12EA707}"/>
              </a:ext>
            </a:extLst>
          </p:cNvPr>
          <p:cNvSpPr txBox="1">
            <a:spLocks/>
          </p:cNvSpPr>
          <p:nvPr/>
        </p:nvSpPr>
        <p:spPr>
          <a:xfrm>
            <a:off x="309716" y="2577034"/>
            <a:ext cx="10058400" cy="7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dirty="0"/>
              <a:t>S/E :-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430146-29E4-FCEB-EED2-BA1F51A3910C}"/>
              </a:ext>
            </a:extLst>
          </p:cNvPr>
          <p:cNvSpPr txBox="1">
            <a:spLocks/>
          </p:cNvSpPr>
          <p:nvPr/>
        </p:nvSpPr>
        <p:spPr>
          <a:xfrm>
            <a:off x="1646903" y="3384307"/>
            <a:ext cx="6327058" cy="218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/>
              <a:t>CVS – S1,S2 +</a:t>
            </a:r>
          </a:p>
          <a:p>
            <a:r>
              <a:rPr lang="en-IN" sz="1600" dirty="0"/>
              <a:t>RS – NVBS</a:t>
            </a:r>
          </a:p>
          <a:p>
            <a:r>
              <a:rPr lang="en-IN" sz="1600" dirty="0"/>
              <a:t>P/A – Soft, BS+</a:t>
            </a:r>
          </a:p>
          <a:p>
            <a:r>
              <a:rPr lang="en-IN" sz="1600" dirty="0"/>
              <a:t>          No organomegaly</a:t>
            </a:r>
          </a:p>
          <a:p>
            <a:r>
              <a:rPr lang="en-IN" sz="1600" dirty="0"/>
              <a:t>CNS – pt conscious &amp; oriented</a:t>
            </a:r>
          </a:p>
          <a:p>
            <a:pPr marL="0" indent="0">
              <a:buNone/>
            </a:pPr>
            <a:r>
              <a:rPr lang="en-IN" sz="1600" dirty="0"/>
              <a:t>               moves all 4 limbs</a:t>
            </a:r>
          </a:p>
        </p:txBody>
      </p:sp>
    </p:spTree>
    <p:extLst>
      <p:ext uri="{BB962C8B-B14F-4D97-AF65-F5344CB8AC3E}">
        <p14:creationId xmlns:p14="http://schemas.microsoft.com/office/powerpoint/2010/main" val="13228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9CEA-DE19-C806-2F54-57A6289A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5" y="0"/>
            <a:ext cx="10058400" cy="1371600"/>
          </a:xfrm>
        </p:spPr>
        <p:txBody>
          <a:bodyPr/>
          <a:lstStyle/>
          <a:p>
            <a:r>
              <a:rPr lang="en-IN" dirty="0"/>
              <a:t>OCULAR EXAMNINATION :-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5EF53E-D7E4-5343-1F3C-CE853BF0B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06273"/>
              </p:ext>
            </p:extLst>
          </p:nvPr>
        </p:nvGraphicFramePr>
        <p:xfrm>
          <a:off x="1214284" y="1396181"/>
          <a:ext cx="9581535" cy="399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845">
                  <a:extLst>
                    <a:ext uri="{9D8B030D-6E8A-4147-A177-3AD203B41FA5}">
                      <a16:colId xmlns:a16="http://schemas.microsoft.com/office/drawing/2014/main" val="638566980"/>
                    </a:ext>
                  </a:extLst>
                </a:gridCol>
                <a:gridCol w="3193845">
                  <a:extLst>
                    <a:ext uri="{9D8B030D-6E8A-4147-A177-3AD203B41FA5}">
                      <a16:colId xmlns:a16="http://schemas.microsoft.com/office/drawing/2014/main" val="4224242809"/>
                    </a:ext>
                  </a:extLst>
                </a:gridCol>
                <a:gridCol w="3193845">
                  <a:extLst>
                    <a:ext uri="{9D8B030D-6E8A-4147-A177-3AD203B41FA5}">
                      <a16:colId xmlns:a16="http://schemas.microsoft.com/office/drawing/2014/main" val="1245067731"/>
                    </a:ext>
                  </a:extLst>
                </a:gridCol>
              </a:tblGrid>
              <a:tr h="67061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775608"/>
                  </a:ext>
                </a:extLst>
              </a:tr>
              <a:tr h="670613">
                <a:tc>
                  <a:txBody>
                    <a:bodyPr/>
                    <a:lstStyle/>
                    <a:p>
                      <a:r>
                        <a:rPr lang="en-IN" dirty="0"/>
                        <a:t>Visual acuity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3/60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86003"/>
                  </a:ext>
                </a:extLst>
              </a:tr>
              <a:tr h="670613">
                <a:tc>
                  <a:txBody>
                    <a:bodyPr/>
                    <a:lstStyle/>
                    <a:p>
                      <a:r>
                        <a:rPr lang="en-IN" dirty="0"/>
                        <a:t>Pupil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DEFECTIVE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22580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r>
                        <a:rPr lang="en-IN" dirty="0"/>
                        <a:t>Colour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DEFECTIVE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30381"/>
                  </a:ext>
                </a:extLst>
              </a:tr>
              <a:tr h="670613">
                <a:tc>
                  <a:txBody>
                    <a:bodyPr/>
                    <a:lstStyle/>
                    <a:p>
                      <a:r>
                        <a:rPr lang="en-IN" dirty="0"/>
                        <a:t>Central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9021"/>
                  </a:ext>
                </a:extLst>
              </a:tr>
              <a:tr h="670613">
                <a:tc>
                  <a:txBody>
                    <a:bodyPr/>
                    <a:lstStyle/>
                    <a:p>
                      <a:r>
                        <a:rPr lang="en-IN" dirty="0"/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NORMAL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687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400EE2-CE50-AB04-A59E-111E4148E26D}"/>
              </a:ext>
            </a:extLst>
          </p:cNvPr>
          <p:cNvSpPr txBox="1"/>
          <p:nvPr/>
        </p:nvSpPr>
        <p:spPr>
          <a:xfrm>
            <a:off x="1214284" y="5818909"/>
            <a:ext cx="9560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present, there is no evidence of RAPD( Relative afferent pupillary defect)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9418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9CA5-EF03-5E08-5CB1-C6AA4600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7" y="219807"/>
            <a:ext cx="10058400" cy="1371600"/>
          </a:xfrm>
        </p:spPr>
        <p:txBody>
          <a:bodyPr/>
          <a:lstStyle/>
          <a:p>
            <a:r>
              <a:rPr lang="en-IN" dirty="0"/>
              <a:t>INVESTIGATION :-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AE0763-9D78-0C51-7DAC-33CBED572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611030"/>
              </p:ext>
            </p:extLst>
          </p:nvPr>
        </p:nvGraphicFramePr>
        <p:xfrm>
          <a:off x="3238090" y="1356851"/>
          <a:ext cx="6935020" cy="510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3755">
                  <a:extLst>
                    <a:ext uri="{9D8B030D-6E8A-4147-A177-3AD203B41FA5}">
                      <a16:colId xmlns:a16="http://schemas.microsoft.com/office/drawing/2014/main" val="2645977214"/>
                    </a:ext>
                  </a:extLst>
                </a:gridCol>
                <a:gridCol w="1733755">
                  <a:extLst>
                    <a:ext uri="{9D8B030D-6E8A-4147-A177-3AD203B41FA5}">
                      <a16:colId xmlns:a16="http://schemas.microsoft.com/office/drawing/2014/main" val="1011023830"/>
                    </a:ext>
                  </a:extLst>
                </a:gridCol>
                <a:gridCol w="1733755">
                  <a:extLst>
                    <a:ext uri="{9D8B030D-6E8A-4147-A177-3AD203B41FA5}">
                      <a16:colId xmlns:a16="http://schemas.microsoft.com/office/drawing/2014/main" val="1600693752"/>
                    </a:ext>
                  </a:extLst>
                </a:gridCol>
                <a:gridCol w="1733755">
                  <a:extLst>
                    <a:ext uri="{9D8B030D-6E8A-4147-A177-3AD203B41FA5}">
                      <a16:colId xmlns:a16="http://schemas.microsoft.com/office/drawing/2014/main" val="2627369623"/>
                    </a:ext>
                  </a:extLst>
                </a:gridCol>
              </a:tblGrid>
              <a:tr h="51004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10787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WBC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27053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Ur.albumin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3154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 LAKHS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Ur.glucose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19612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 mm/hr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Ur.deposits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pus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89547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44753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04921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T.BIL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82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862935"/>
                  </a:ext>
                </a:extLst>
              </a:tr>
              <a:tr h="510048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2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71A90-6FF2-5B63-67C9-96051C1E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0"/>
            <a:ext cx="6608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184</TotalTime>
  <Words>499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Garamond</vt:lpstr>
      <vt:lpstr>Rockwell</vt:lpstr>
      <vt:lpstr>Wingdings</vt:lpstr>
      <vt:lpstr>Savon</vt:lpstr>
      <vt:lpstr> BEHIND THE SCREEN-CONTROVERSIES</vt:lpstr>
      <vt:lpstr>A 24 year old female came to the hospital with </vt:lpstr>
      <vt:lpstr>HISTORY OF PRESENTING ILLNESS :-</vt:lpstr>
      <vt:lpstr>Past history :-</vt:lpstr>
      <vt:lpstr>PowerPoint Presentation</vt:lpstr>
      <vt:lpstr>VITALS :-</vt:lpstr>
      <vt:lpstr>OCULAR EXAMNINATION :-</vt:lpstr>
      <vt:lpstr>INVESTIGATION 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MRI-BRAIN AND ORBIT(PLAIN AND CONTRAST)</vt:lpstr>
      <vt:lpstr>PowerPoint Presentation</vt:lpstr>
      <vt:lpstr>TREATMENT GIVEN</vt:lpstr>
      <vt:lpstr>OPHTHAL REVIEW: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 Prabhu</dc:creator>
  <cp:lastModifiedBy>Manoj Prabhu</cp:lastModifiedBy>
  <cp:revision>11</cp:revision>
  <dcterms:created xsi:type="dcterms:W3CDTF">2024-09-16T19:21:23Z</dcterms:created>
  <dcterms:modified xsi:type="dcterms:W3CDTF">2024-09-17T17:20:27Z</dcterms:modified>
</cp:coreProperties>
</file>