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0"/>
  </p:notesMasterIdLst>
  <p:handoutMasterIdLst>
    <p:handoutMasterId r:id="rId31"/>
  </p:handoutMasterIdLst>
  <p:sldIdLst>
    <p:sldId id="30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4" r:id="rId16"/>
    <p:sldId id="325" r:id="rId17"/>
    <p:sldId id="328" r:id="rId18"/>
    <p:sldId id="327" r:id="rId19"/>
    <p:sldId id="322" r:id="rId20"/>
    <p:sldId id="331" r:id="rId21"/>
    <p:sldId id="329" r:id="rId22"/>
    <p:sldId id="326" r:id="rId23"/>
    <p:sldId id="334" r:id="rId24"/>
    <p:sldId id="330" r:id="rId25"/>
    <p:sldId id="335" r:id="rId26"/>
    <p:sldId id="336" r:id="rId27"/>
    <p:sldId id="338" r:id="rId28"/>
    <p:sldId id="312" r:id="rId2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84967" autoAdjust="0"/>
  </p:normalViewPr>
  <p:slideViewPr>
    <p:cSldViewPr snapToGrid="0">
      <p:cViewPr varScale="1">
        <p:scale>
          <a:sx n="97" d="100"/>
          <a:sy n="97" d="100"/>
        </p:scale>
        <p:origin x="1044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microsoft.com/office/2018/10/relationships/authors" Target="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handoutMaster" Target="handoutMasters/handout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Relationship Id="rId35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31/01/2024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31/01/2024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705" y="757825"/>
            <a:ext cx="6272784" cy="2843784"/>
          </a:xfrm>
        </p:spPr>
        <p:txBody>
          <a:bodyPr rtlCol="0"/>
          <a:lstStyle/>
          <a:p>
            <a:pPr rtl="0"/>
            <a:r>
              <a:rPr lang="en-IN" spc="400" dirty="0" err="1"/>
              <a:t>Clinico</a:t>
            </a:r>
            <a:r>
              <a:rPr lang="en-IN" spc="400" dirty="0"/>
              <a:t> pathological correlation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564" y="3797426"/>
            <a:ext cx="7591492" cy="198673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IN" sz="3300" dirty="0">
                <a:solidFill>
                  <a:schemeClr val="bg1"/>
                </a:solidFill>
              </a:rPr>
              <a:t>By 2nd medical unit</a:t>
            </a:r>
          </a:p>
          <a:p>
            <a:pPr algn="ctr" rtl="0"/>
            <a:r>
              <a:rPr lang="en-IN" sz="2200" dirty="0"/>
              <a:t>CHIEF : Dr. G. </a:t>
            </a:r>
            <a:r>
              <a:rPr lang="en-IN" sz="2200" dirty="0" err="1"/>
              <a:t>BAGIALAKSHMI</a:t>
            </a:r>
            <a:r>
              <a:rPr lang="en-IN" sz="2200" dirty="0"/>
              <a:t> M.D. </a:t>
            </a:r>
          </a:p>
          <a:p>
            <a:pPr algn="ctr" rtl="0"/>
            <a:r>
              <a:rPr lang="en-IN" sz="1700" dirty="0">
                <a:solidFill>
                  <a:schemeClr val="bg1"/>
                </a:solidFill>
              </a:rPr>
              <a:t>ASSISTANT PROFESSORS: Dr. P.S. </a:t>
            </a:r>
            <a:r>
              <a:rPr lang="en-IN" sz="1700" dirty="0" err="1">
                <a:solidFill>
                  <a:schemeClr val="bg1"/>
                </a:solidFill>
              </a:rPr>
              <a:t>VALLIDEVI</a:t>
            </a:r>
            <a:r>
              <a:rPr lang="en-IN" sz="1700" dirty="0">
                <a:solidFill>
                  <a:schemeClr val="bg1"/>
                </a:solidFill>
              </a:rPr>
              <a:t> M.D.</a:t>
            </a:r>
          </a:p>
          <a:p>
            <a:pPr algn="ctr" rtl="0"/>
            <a:r>
              <a:rPr lang="en-IN" sz="1700" dirty="0"/>
              <a:t>      				Dr. PON SENTHIL KUMAR M.D.</a:t>
            </a:r>
          </a:p>
          <a:p>
            <a:pPr algn="ctr" rtl="0"/>
            <a:r>
              <a:rPr lang="en-IN" sz="1700" dirty="0">
                <a:solidFill>
                  <a:schemeClr val="bg1"/>
                </a:solidFill>
              </a:rPr>
              <a:t>		           Dr. </a:t>
            </a:r>
            <a:r>
              <a:rPr lang="en-IN" sz="1700" dirty="0" err="1">
                <a:solidFill>
                  <a:schemeClr val="bg1"/>
                </a:solidFill>
              </a:rPr>
              <a:t>ILAMARAN</a:t>
            </a:r>
            <a:r>
              <a:rPr lang="en-IN" sz="1700" dirty="0">
                <a:solidFill>
                  <a:schemeClr val="bg1"/>
                </a:solidFill>
              </a:rPr>
              <a:t> M.D.</a:t>
            </a:r>
            <a:endParaRPr lang="en-GB" sz="1700" dirty="0">
              <a:solidFill>
                <a:schemeClr val="bg1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81BF-02A2-5C9F-930D-E151021D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Investigations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FD39D-099C-F019-B7BF-DDDA64A6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3208779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CBC</a:t>
            </a:r>
          </a:p>
          <a:p>
            <a:r>
              <a:rPr lang="en-IN" dirty="0"/>
              <a:t>TC – 9000</a:t>
            </a:r>
          </a:p>
          <a:p>
            <a:r>
              <a:rPr lang="en-IN" dirty="0"/>
              <a:t>DC – 68/20/10</a:t>
            </a:r>
          </a:p>
          <a:p>
            <a:r>
              <a:rPr lang="en-IN" dirty="0"/>
              <a:t>Hb – 10.0</a:t>
            </a:r>
          </a:p>
          <a:p>
            <a:r>
              <a:rPr lang="en-IN" dirty="0"/>
              <a:t>PCV – 35.1</a:t>
            </a:r>
          </a:p>
          <a:p>
            <a:r>
              <a:rPr lang="en-IN" dirty="0"/>
              <a:t>Platelets- 2.4L</a:t>
            </a:r>
          </a:p>
          <a:p>
            <a:r>
              <a:rPr lang="en-IN" dirty="0"/>
              <a:t>ESR – 44mm/hr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7CE5-310E-31D7-379C-FA94F1C5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83CB-EAC7-EF07-A5CA-56B9EE8B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E993-3E68-350C-109E-093DD679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10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31265-730D-DE85-C666-B3ED74351FFE}"/>
              </a:ext>
            </a:extLst>
          </p:cNvPr>
          <p:cNvSpPr txBox="1"/>
          <p:nvPr/>
        </p:nvSpPr>
        <p:spPr>
          <a:xfrm>
            <a:off x="4698174" y="1825625"/>
            <a:ext cx="3311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RFT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RBS – 128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Urea – 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Creatinine – 0.7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Na – 127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K – 4.0</a:t>
            </a:r>
          </a:p>
        </p:txBody>
      </p:sp>
    </p:spTree>
    <p:extLst>
      <p:ext uri="{BB962C8B-B14F-4D97-AF65-F5344CB8AC3E}">
        <p14:creationId xmlns:p14="http://schemas.microsoft.com/office/powerpoint/2010/main" val="136711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4D46-B9A6-D5E9-99DE-0AC2A294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D1791-677C-EC52-7F3D-98AEAC8E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235373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LFT</a:t>
            </a:r>
          </a:p>
          <a:p>
            <a:r>
              <a:rPr lang="en-IN" dirty="0"/>
              <a:t>TB – 0.5</a:t>
            </a:r>
          </a:p>
          <a:p>
            <a:r>
              <a:rPr lang="en-IN" dirty="0"/>
              <a:t>DB – 0.3</a:t>
            </a:r>
          </a:p>
          <a:p>
            <a:r>
              <a:rPr lang="en-IN" dirty="0"/>
              <a:t>IB – 0.2</a:t>
            </a:r>
          </a:p>
          <a:p>
            <a:r>
              <a:rPr lang="en-IN" dirty="0"/>
              <a:t>OT - 38</a:t>
            </a:r>
          </a:p>
          <a:p>
            <a:r>
              <a:rPr lang="en-IN" dirty="0"/>
              <a:t>PT - 38</a:t>
            </a:r>
          </a:p>
          <a:p>
            <a:r>
              <a:rPr lang="en-IN" dirty="0"/>
              <a:t>ALP – 138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86504-E840-B0ED-555D-636B0593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3BF70-3419-4E36-F585-0D909D54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A5690-AE9D-C5F0-1101-6239B07A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11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D3001-2937-5721-4145-A0837C5E78B0}"/>
              </a:ext>
            </a:extLst>
          </p:cNvPr>
          <p:cNvSpPr txBox="1"/>
          <p:nvPr/>
        </p:nvSpPr>
        <p:spPr>
          <a:xfrm>
            <a:off x="3247679" y="1870075"/>
            <a:ext cx="274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PRO – 5.1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Alb – 2.5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chemeClr val="bg1"/>
                </a:solidFill>
              </a:rPr>
              <a:t>Glo</a:t>
            </a:r>
            <a:r>
              <a:rPr lang="en-IN" sz="2800" dirty="0">
                <a:solidFill>
                  <a:schemeClr val="bg1"/>
                </a:solidFill>
              </a:rPr>
              <a:t> - 2.6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CRP – 3.2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sz="2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E0736-296A-1786-7C91-F8C1BD180F86}"/>
              </a:ext>
            </a:extLst>
          </p:cNvPr>
          <p:cNvSpPr txBox="1"/>
          <p:nvPr/>
        </p:nvSpPr>
        <p:spPr>
          <a:xfrm>
            <a:off x="6317806" y="1916600"/>
            <a:ext cx="4496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chemeClr val="bg1"/>
                </a:solidFill>
              </a:rPr>
              <a:t>Urine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Alb – ++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Sugar – nil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chemeClr val="bg1"/>
                </a:solidFill>
              </a:rPr>
              <a:t>Dep</a:t>
            </a:r>
            <a:r>
              <a:rPr lang="en-IN" sz="2800" dirty="0">
                <a:solidFill>
                  <a:schemeClr val="bg1"/>
                </a:solidFill>
              </a:rPr>
              <a:t> – 1-3 PC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Pro – 254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Creat – 29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Spot PCR – 8.7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24 hr urine protein – 3100mg/day</a:t>
            </a:r>
          </a:p>
        </p:txBody>
      </p:sp>
    </p:spTree>
    <p:extLst>
      <p:ext uri="{BB962C8B-B14F-4D97-AF65-F5344CB8AC3E}">
        <p14:creationId xmlns:p14="http://schemas.microsoft.com/office/powerpoint/2010/main" val="360674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F84D-E3E9-DC3A-81CB-86AACFAB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D726-3A90-4FF1-A305-6B3AF517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3460265" cy="4351338"/>
          </a:xfrm>
        </p:spPr>
        <p:txBody>
          <a:bodyPr/>
          <a:lstStyle/>
          <a:p>
            <a:r>
              <a:rPr lang="en-IN" dirty="0"/>
              <a:t>CHOL – 113</a:t>
            </a:r>
          </a:p>
          <a:p>
            <a:r>
              <a:rPr lang="en-IN" dirty="0"/>
              <a:t>TGL – 100</a:t>
            </a:r>
          </a:p>
          <a:p>
            <a:r>
              <a:rPr lang="en-IN" dirty="0"/>
              <a:t>HDL – 18</a:t>
            </a:r>
          </a:p>
          <a:p>
            <a:r>
              <a:rPr lang="en-IN" dirty="0" err="1"/>
              <a:t>HbsAg</a:t>
            </a:r>
            <a:r>
              <a:rPr lang="en-IN" dirty="0"/>
              <a:t> – negative </a:t>
            </a:r>
          </a:p>
          <a:p>
            <a:r>
              <a:rPr lang="en-IN" dirty="0"/>
              <a:t>HCV - negative </a:t>
            </a:r>
          </a:p>
          <a:p>
            <a:r>
              <a:rPr lang="en-IN" dirty="0"/>
              <a:t>VCTC – NR</a:t>
            </a:r>
          </a:p>
          <a:p>
            <a:r>
              <a:rPr lang="en-IN" dirty="0"/>
              <a:t>LDH - 843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2BCF-7272-E125-5B5B-EE591005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F56F-782E-F2B7-619C-8FDE373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F507-3355-0FD3-53B9-FC35D311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12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0F42E-7EEE-CC9F-F455-BA09C21FAB79}"/>
              </a:ext>
            </a:extLst>
          </p:cNvPr>
          <p:cNvSpPr txBox="1"/>
          <p:nvPr/>
        </p:nvSpPr>
        <p:spPr>
          <a:xfrm>
            <a:off x="4756589" y="1825625"/>
            <a:ext cx="3957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Calcium – 7.1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Magnesium – 1.0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Phosphorus – 2.5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Uric acid – 9.4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PT - 15.0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INR – 1.09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APTT – 27.6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8FBF-B217-68E1-98E3-1089FA7C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Peripheral smear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EE06-8156-63CE-288C-1FE3EBBC0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Tc – 9500</a:t>
            </a:r>
          </a:p>
          <a:p>
            <a:r>
              <a:rPr lang="en-IN" dirty="0"/>
              <a:t>RBC – 4.01</a:t>
            </a:r>
          </a:p>
          <a:p>
            <a:r>
              <a:rPr lang="en-IN" dirty="0"/>
              <a:t>Hb – 11.2</a:t>
            </a:r>
          </a:p>
          <a:p>
            <a:r>
              <a:rPr lang="en-IN" dirty="0" err="1"/>
              <a:t>Hct</a:t>
            </a:r>
            <a:r>
              <a:rPr lang="en-IN" dirty="0"/>
              <a:t> – 31.5%</a:t>
            </a:r>
          </a:p>
          <a:p>
            <a:r>
              <a:rPr lang="en-IN" dirty="0"/>
              <a:t>Platelet- 4.48L</a:t>
            </a:r>
          </a:p>
          <a:p>
            <a:r>
              <a:rPr lang="en-IN" dirty="0"/>
              <a:t>Dc – 71/21/4/4</a:t>
            </a:r>
          </a:p>
          <a:p>
            <a:r>
              <a:rPr lang="en-IN" dirty="0"/>
              <a:t>Imp : </a:t>
            </a:r>
            <a:r>
              <a:rPr lang="en-IN" dirty="0" err="1"/>
              <a:t>hypochromic</a:t>
            </a:r>
            <a:r>
              <a:rPr lang="en-IN" dirty="0"/>
              <a:t> microcytic </a:t>
            </a:r>
            <a:r>
              <a:rPr lang="en-IN" dirty="0" err="1"/>
              <a:t>anemia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568A5-B4D0-B8AA-E9DE-13B9D1CC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78D6-8C52-C2C8-DE3B-666E3C91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95609-1FB1-9891-7004-92D69DD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1889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71AC-DB39-7209-2B0C-B5A1D76F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6A6A-E502-6C34-92A3-164CF4B2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Blood C/s – no growth </a:t>
            </a:r>
          </a:p>
          <a:p>
            <a:r>
              <a:rPr lang="en-IN" dirty="0"/>
              <a:t>Urine C/s – no growth </a:t>
            </a:r>
          </a:p>
          <a:p>
            <a:r>
              <a:rPr lang="en-IN" dirty="0"/>
              <a:t>TSH – 2.29</a:t>
            </a:r>
          </a:p>
          <a:p>
            <a:r>
              <a:rPr lang="en-IN" dirty="0"/>
              <a:t>Urine </a:t>
            </a:r>
            <a:r>
              <a:rPr lang="en-IN" dirty="0" err="1"/>
              <a:t>bence</a:t>
            </a:r>
            <a:r>
              <a:rPr lang="en-IN" dirty="0"/>
              <a:t> jones protein – negative </a:t>
            </a:r>
          </a:p>
          <a:p>
            <a:r>
              <a:rPr lang="en-IN" dirty="0"/>
              <a:t>Electrophoresis – no M protein spike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041A2-9DA5-45A2-F1EB-DA0D8E1F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67B7-F485-E10E-B48C-611479BC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D1A46-219F-B0E1-9E93-80F6EF33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14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CDDDD-6CA5-C077-A91B-E1AA14705F45}"/>
              </a:ext>
            </a:extLst>
          </p:cNvPr>
          <p:cNvSpPr txBox="1"/>
          <p:nvPr/>
        </p:nvSpPr>
        <p:spPr>
          <a:xfrm>
            <a:off x="7460056" y="1825625"/>
            <a:ext cx="3592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C3 – 100(80-178)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800">
                <a:solidFill>
                  <a:schemeClr val="bg1"/>
                </a:solidFill>
              </a:rPr>
              <a:t>C4 – 20(12-42)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065-0274-AD40-1F3C-9FDB0CB8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Sputum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8688-2759-8A90-6C18-A8444201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CBNAAT – MTB not detected</a:t>
            </a:r>
          </a:p>
          <a:p>
            <a:r>
              <a:rPr lang="en-IN" dirty="0"/>
              <a:t>Culture- E.coli grown in culture</a:t>
            </a:r>
          </a:p>
          <a:p>
            <a:pPr marL="0" indent="0">
              <a:buNone/>
            </a:pPr>
            <a:r>
              <a:rPr lang="en-IN" dirty="0"/>
              <a:t>	        Sensitive to </a:t>
            </a:r>
            <a:r>
              <a:rPr lang="en-IN" dirty="0" err="1"/>
              <a:t>ceftazidime</a:t>
            </a:r>
            <a:r>
              <a:rPr lang="en-IN" dirty="0"/>
              <a:t> , </a:t>
            </a:r>
            <a:r>
              <a:rPr lang="en-IN" dirty="0" err="1"/>
              <a:t>meropenem</a:t>
            </a:r>
            <a:r>
              <a:rPr lang="en-IN" dirty="0"/>
              <a:t>, </a:t>
            </a:r>
            <a:r>
              <a:rPr lang="en-IN" dirty="0" err="1"/>
              <a:t>gentamycin</a:t>
            </a:r>
            <a:r>
              <a:rPr lang="en-IN" dirty="0"/>
              <a:t>, </a:t>
            </a:r>
            <a:r>
              <a:rPr lang="en-IN" dirty="0" err="1"/>
              <a:t>cefotaxime</a:t>
            </a:r>
            <a:r>
              <a:rPr lang="en-IN" dirty="0"/>
              <a:t>, tetracycline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97D17-F6C9-4987-9BD5-A0DC8150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2250F-9CC7-D391-9E7D-F2F54451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44B7-36D7-C883-E9D3-C1442EF7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623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B659-FC64-4DEE-C6AC-D2756FD8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Pleural fluid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A8D1-9B69-B04B-D4AF-8EBBE66B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 – 1397</a:t>
            </a:r>
          </a:p>
          <a:p>
            <a:r>
              <a:rPr lang="en-IN" dirty="0" err="1"/>
              <a:t>Sug</a:t>
            </a:r>
            <a:r>
              <a:rPr lang="en-IN" dirty="0"/>
              <a:t> – 101</a:t>
            </a:r>
          </a:p>
          <a:p>
            <a:r>
              <a:rPr lang="en-IN" dirty="0"/>
              <a:t>Tc – 10 cells ( P 6/ L 4)</a:t>
            </a:r>
          </a:p>
          <a:p>
            <a:r>
              <a:rPr lang="en-IN" dirty="0"/>
              <a:t>LDH – 72</a:t>
            </a:r>
          </a:p>
          <a:p>
            <a:r>
              <a:rPr lang="en-IN" dirty="0"/>
              <a:t>ADA – 6.9</a:t>
            </a:r>
          </a:p>
          <a:p>
            <a:r>
              <a:rPr lang="en-IN" dirty="0"/>
              <a:t>CBNAAT – MTB not detected</a:t>
            </a:r>
          </a:p>
          <a:p>
            <a:r>
              <a:rPr lang="en-IN" dirty="0"/>
              <a:t>Culture– no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A0E0F-6CBB-4E2A-B387-D918CEE5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8FA1-CBB2-A4D1-D888-C52481AC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3D7D0-F9FF-33A1-7FF6-87A3C036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57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BE50-5214-5983-8943-D5430843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Ecg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310C-9C5E-83E7-84A4-E0BBE4B6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BE92-5828-304C-F69A-4BE7B44E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3D22-E48E-76F2-032C-428823D4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17</a:t>
            </a:fld>
            <a:endParaRPr lang="en-GB" noProof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9D99E3D-8358-E5BA-CCE1-7D6526F69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222" y="1023810"/>
            <a:ext cx="9010706" cy="5307869"/>
          </a:xfrm>
        </p:spPr>
      </p:pic>
    </p:spTree>
    <p:extLst>
      <p:ext uri="{BB962C8B-B14F-4D97-AF65-F5344CB8AC3E}">
        <p14:creationId xmlns:p14="http://schemas.microsoft.com/office/powerpoint/2010/main" val="88234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5BF7-415B-2577-5ABC-433B807B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4114126" cy="2413786"/>
          </a:xfrm>
        </p:spPr>
        <p:txBody>
          <a:bodyPr/>
          <a:lstStyle/>
          <a:p>
            <a:r>
              <a:rPr lang="en-IN" dirty="0"/>
              <a:t>USG abdomen 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01FD2EF-8E10-B724-6309-73B2FB983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9460" y="0"/>
            <a:ext cx="5028659" cy="65643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E4F9-D02A-D5DF-88A0-7E85D8C1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1339E-4265-4BB3-DE0D-18C4B560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1B7FB-9F93-F093-5615-75C1F322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319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A345-13CD-724D-4C40-FA77D032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CT CHEST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3E0F-CF99-D67B-9ED3-64529558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Left moderate to gross pleural effusion with passive collapse of left LL</a:t>
            </a:r>
          </a:p>
          <a:p>
            <a:r>
              <a:rPr lang="en-IN" dirty="0" err="1"/>
              <a:t>Paraseptal</a:t>
            </a:r>
            <a:r>
              <a:rPr lang="en-IN" dirty="0"/>
              <a:t> emphysematous changes in B/L upper lobes with fibrotic strands</a:t>
            </a:r>
          </a:p>
          <a:p>
            <a:r>
              <a:rPr lang="en-IN" dirty="0"/>
              <a:t>Nodular septal thickening with fine linear reticular opacities noted in right lung middle and lower lobe</a:t>
            </a:r>
          </a:p>
          <a:p>
            <a:r>
              <a:rPr lang="en-IN" dirty="0"/>
              <a:t>Bilateral </a:t>
            </a:r>
            <a:r>
              <a:rPr lang="en-IN" dirty="0" err="1"/>
              <a:t>fissural</a:t>
            </a:r>
            <a:r>
              <a:rPr lang="en-IN" dirty="0"/>
              <a:t> effusion, B/L pleural effusion (R&gt;L)</a:t>
            </a:r>
          </a:p>
          <a:p>
            <a:r>
              <a:rPr lang="en-IN" dirty="0"/>
              <a:t>Moderate cardiomegaly, LV,RV dilated</a:t>
            </a:r>
          </a:p>
          <a:p>
            <a:r>
              <a:rPr lang="en-IN" dirty="0"/>
              <a:t>Multiple </a:t>
            </a:r>
            <a:r>
              <a:rPr lang="en-IN" dirty="0" err="1"/>
              <a:t>hypodense</a:t>
            </a:r>
            <a:r>
              <a:rPr lang="en-IN" dirty="0"/>
              <a:t> lesion noted in both lobes of lungs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10E75-F6CC-6392-990E-9DCDA22C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E6CB0-D706-FDA5-3C25-5DDD508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3A88-9B79-C0B8-252F-35631277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09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8576-3A28-ABAC-53C6-F8E8448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Chief complaints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2D2B3-DBED-1951-BFDF-05F57DD2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70 year old male Mr. </a:t>
            </a:r>
            <a:r>
              <a:rPr lang="en-IN" dirty="0" err="1"/>
              <a:t>Sevagarathnam</a:t>
            </a:r>
            <a:r>
              <a:rPr lang="en-IN" dirty="0"/>
              <a:t> presented with </a:t>
            </a:r>
          </a:p>
          <a:p>
            <a:endParaRPr lang="en-IN" dirty="0"/>
          </a:p>
          <a:p>
            <a:r>
              <a:rPr lang="en-IN" dirty="0"/>
              <a:t>C/o bilateral leg swelling for 3 months</a:t>
            </a:r>
          </a:p>
          <a:p>
            <a:r>
              <a:rPr lang="en-IN" dirty="0"/>
              <a:t>C/o breathlessness for 1 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2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C686-A0CB-8D2E-2FB9-3CEE4D2B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Cect</a:t>
            </a:r>
            <a:r>
              <a:rPr lang="en-IN" dirty="0"/>
              <a:t> abdomen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9AB4-E617-CC3C-12DC-88CB63EAE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Bilateral moderate hydrocele </a:t>
            </a:r>
          </a:p>
          <a:p>
            <a:r>
              <a:rPr lang="en-IN" dirty="0"/>
              <a:t>Prostate volume 51cc</a:t>
            </a:r>
          </a:p>
          <a:p>
            <a:r>
              <a:rPr lang="en-IN" dirty="0"/>
              <a:t>4*3 cm cystic lesion in seminal vesicle – midline seminal vesicle cyst</a:t>
            </a:r>
          </a:p>
          <a:p>
            <a:r>
              <a:rPr lang="en-IN" dirty="0"/>
              <a:t>Multiple </a:t>
            </a:r>
            <a:r>
              <a:rPr lang="en-IN" dirty="0" err="1"/>
              <a:t>hypodense</a:t>
            </a:r>
            <a:r>
              <a:rPr lang="en-IN" dirty="0"/>
              <a:t> cystic lesion in both lobe of liver, 3.6*1.8 cm in segment 8 of right lobe of liver without any contrast enhancement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AAB2D-0F72-F3EC-C406-7FCF7E71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424E-1863-5957-C633-29933C7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D8D0-C9C3-6012-118A-F5386DC3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45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71AF-17C9-E11E-24D0-6B5DE152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2680661" cy="1325563"/>
          </a:xfrm>
        </p:spPr>
        <p:txBody>
          <a:bodyPr/>
          <a:lstStyle/>
          <a:p>
            <a:r>
              <a:rPr lang="en-IN" dirty="0"/>
              <a:t>Echo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467A-B302-2BBB-D052-B63AC9D8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4882-6C75-D7F9-D13C-5A5ABAC3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749C-29ED-235B-BBE8-F69C7CC8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21</a:t>
            </a:fld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463EB0-177F-926C-B9C8-2E4E12014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Biventricular</a:t>
            </a:r>
            <a:r>
              <a:rPr lang="en-IN" dirty="0"/>
              <a:t> hypertrophy</a:t>
            </a:r>
          </a:p>
          <a:p>
            <a:r>
              <a:rPr lang="en-IN" dirty="0"/>
              <a:t>RV free wall thickness 7mm</a:t>
            </a:r>
          </a:p>
          <a:p>
            <a:r>
              <a:rPr lang="en-IN" dirty="0"/>
              <a:t>IVS – </a:t>
            </a:r>
            <a:r>
              <a:rPr lang="en-IN" dirty="0" err="1"/>
              <a:t>hyperechoic</a:t>
            </a:r>
            <a:r>
              <a:rPr lang="en-IN" dirty="0"/>
              <a:t> (glistening), IVS(d) – 1.7cm</a:t>
            </a:r>
          </a:p>
          <a:p>
            <a:r>
              <a:rPr lang="en-IN" dirty="0"/>
              <a:t>Moderate MR, severe TR, TRPG -62mmHg, TAPSE – 16mm</a:t>
            </a:r>
          </a:p>
          <a:p>
            <a:r>
              <a:rPr lang="en-IN" dirty="0" err="1"/>
              <a:t>Biatrial</a:t>
            </a:r>
            <a:r>
              <a:rPr lang="en-IN" dirty="0"/>
              <a:t> enlargement </a:t>
            </a:r>
          </a:p>
          <a:p>
            <a:r>
              <a:rPr lang="en-IN" dirty="0"/>
              <a:t>Moderate pericardial effusion </a:t>
            </a:r>
          </a:p>
          <a:p>
            <a:r>
              <a:rPr lang="en-IN" dirty="0"/>
              <a:t>Bilateral pleural effusion </a:t>
            </a:r>
          </a:p>
          <a:p>
            <a:pPr marL="0" indent="0" algn="ctr">
              <a:buNone/>
            </a:pPr>
            <a:r>
              <a:rPr lang="en-IN" sz="4000" dirty="0">
                <a:solidFill>
                  <a:schemeClr val="tx1"/>
                </a:solidFill>
              </a:rPr>
              <a:t>IMP : RCM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68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BB6D-0F0D-A37E-5953-A4BBACFA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Dermatologist opinion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C954-61D9-3B5D-C80A-4AA7E90A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 : VITILIGO </a:t>
            </a:r>
            <a:r>
              <a:rPr lang="en-IN" dirty="0" err="1"/>
              <a:t>VULGARIS</a:t>
            </a:r>
            <a:endParaRPr lang="en-IN" dirty="0"/>
          </a:p>
          <a:p>
            <a:r>
              <a:rPr lang="en-IN" dirty="0"/>
              <a:t>To do – </a:t>
            </a:r>
            <a:r>
              <a:rPr lang="en-IN" dirty="0" err="1"/>
              <a:t>Bence</a:t>
            </a:r>
            <a:r>
              <a:rPr lang="en-IN" dirty="0"/>
              <a:t> jones protein, serum electrophoresis</a:t>
            </a:r>
          </a:p>
          <a:p>
            <a:r>
              <a:rPr lang="en-IN" dirty="0"/>
              <a:t>Adv – T. BC 1 OD</a:t>
            </a:r>
          </a:p>
          <a:p>
            <a:pPr marL="0" indent="0">
              <a:buNone/>
            </a:pPr>
            <a:r>
              <a:rPr lang="en-IN" dirty="0"/>
              <a:t>	    T. FST 1 OD</a:t>
            </a:r>
          </a:p>
          <a:p>
            <a:pPr marL="0" indent="0">
              <a:buNone/>
            </a:pPr>
            <a:r>
              <a:rPr lang="en-IN" dirty="0"/>
              <a:t>	    0.1% </a:t>
            </a:r>
            <a:r>
              <a:rPr lang="en-IN" dirty="0" err="1"/>
              <a:t>betamethasone</a:t>
            </a:r>
            <a:r>
              <a:rPr lang="en-IN" dirty="0"/>
              <a:t> </a:t>
            </a:r>
            <a:r>
              <a:rPr lang="en-IN" dirty="0" err="1"/>
              <a:t>oint</a:t>
            </a:r>
            <a:r>
              <a:rPr lang="en-IN" dirty="0"/>
              <a:t> E/A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BC025-10F9-9BAB-4463-5884195A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FAA4F-4D73-6A9F-5A21-3FDF14E0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F14D6-CFA5-8963-8440-DDCB5074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50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0B38-39DA-1C1D-17EE-2654BF4F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Ophthalmology opinion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5A835-F6EA-742B-366E-E37FB62E9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 normal </a:t>
            </a:r>
            <a:r>
              <a:rPr lang="en-IN" dirty="0" err="1"/>
              <a:t>fundus</a:t>
            </a:r>
            <a:r>
              <a:rPr lang="en-IN" dirty="0"/>
              <a:t> at present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554C-6F01-1C52-4A99-7A36F049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84113-F526-9AD6-BD02-A5A17125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8B45-92F3-AB2F-BFD7-FDE87EB5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888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9B3A-D119-118F-F643-9E0756F7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Nephrologist opinion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B31D-0D6E-4B87-3F2C-6C36470E3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 – RCM/ nephrotic syndrome for evaluation </a:t>
            </a:r>
          </a:p>
          <a:p>
            <a:r>
              <a:rPr lang="en-IN" dirty="0"/>
              <a:t>Suggested : SRD, FRD, strict I/O monitoring</a:t>
            </a:r>
          </a:p>
          <a:p>
            <a:pPr marL="0" indent="0">
              <a:buNone/>
            </a:pPr>
            <a:r>
              <a:rPr lang="en-IN" dirty="0"/>
              <a:t>		     </a:t>
            </a:r>
            <a:r>
              <a:rPr lang="en-IN" dirty="0" err="1"/>
              <a:t>Inj</a:t>
            </a:r>
            <a:r>
              <a:rPr lang="en-IN" dirty="0"/>
              <a:t> furosemide 20mg-20mg-0 iv </a:t>
            </a:r>
          </a:p>
          <a:p>
            <a:pPr marL="0" indent="0">
              <a:buNone/>
            </a:pPr>
            <a:r>
              <a:rPr lang="en-IN" dirty="0"/>
              <a:t>		     Plan - renal biopsy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D248-B8A7-400B-0EA5-F8C414DA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EB4E-CCEC-2B0C-0E99-512F1EC3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0B41D-3E04-9257-E2D7-3106019D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347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9/3/20XX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25</a:t>
            </a:fld>
            <a:endParaRPr lang="en-GB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/>
              <a:t>Presenter name</a:t>
            </a:r>
          </a:p>
          <a:p>
            <a:pPr rtl="0"/>
            <a:r>
              <a:rPr lang="en-GB"/>
              <a:t>Email address</a:t>
            </a:r>
          </a:p>
          <a:p>
            <a:pPr rtl="0"/>
            <a:r>
              <a:rPr lang="en-GB"/>
              <a:t>Website</a:t>
            </a:r>
          </a:p>
          <a:p>
            <a:pPr rtl="0"/>
            <a:endParaRPr lang="en-GB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537F-DB6F-57A7-36E4-522E02A6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5A57-67E3-4AFD-22C3-DE489F59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Pt was apparently normal before 3 months then he developed </a:t>
            </a:r>
          </a:p>
          <a:p>
            <a:endParaRPr lang="en-IN" dirty="0"/>
          </a:p>
          <a:p>
            <a:r>
              <a:rPr lang="en-IN" dirty="0"/>
              <a:t>C/o bilateral pedal </a:t>
            </a:r>
            <a:r>
              <a:rPr lang="en-IN" dirty="0" err="1"/>
              <a:t>edema</a:t>
            </a:r>
            <a:r>
              <a:rPr lang="en-IN" dirty="0"/>
              <a:t> for 3 months</a:t>
            </a:r>
          </a:p>
          <a:p>
            <a:r>
              <a:rPr lang="en-IN" dirty="0"/>
              <a:t>C/o dyspnea for 1 month – NYHA grade 3 , not </a:t>
            </a:r>
            <a:r>
              <a:rPr lang="en-IN" dirty="0" err="1"/>
              <a:t>releived</a:t>
            </a:r>
            <a:r>
              <a:rPr lang="en-IN" dirty="0"/>
              <a:t> by rest, aggravated over last 1 week</a:t>
            </a:r>
          </a:p>
          <a:p>
            <a:r>
              <a:rPr lang="en-IN" dirty="0"/>
              <a:t>H/o abdominal distension</a:t>
            </a:r>
          </a:p>
          <a:p>
            <a:r>
              <a:rPr lang="en-IN" dirty="0"/>
              <a:t>No h/o facial puffiness </a:t>
            </a:r>
          </a:p>
          <a:p>
            <a:r>
              <a:rPr lang="en-IN" dirty="0"/>
              <a:t>No h/o </a:t>
            </a:r>
            <a:r>
              <a:rPr lang="en-IN" dirty="0" err="1"/>
              <a:t>Orthopnea</a:t>
            </a:r>
            <a:r>
              <a:rPr lang="en-IN" dirty="0"/>
              <a:t>/PND</a:t>
            </a:r>
          </a:p>
          <a:p>
            <a:r>
              <a:rPr lang="en-IN" dirty="0"/>
              <a:t>No h/o chest pain/palpitations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41D8-0B02-EE1E-205F-75C2D9CE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51E9-307C-4661-799F-594D79E7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F459A-3DC3-12FA-1640-15EBD5C8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0143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3515-3A97-F42F-251A-BC4FA444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1C35-661A-3963-9383-BCC75D2B7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h/o jaundice/reduced urine output</a:t>
            </a:r>
          </a:p>
          <a:p>
            <a:r>
              <a:rPr lang="en-IN" dirty="0"/>
              <a:t>No h/o bleeding manifestations </a:t>
            </a:r>
          </a:p>
          <a:p>
            <a:r>
              <a:rPr lang="en-IN" dirty="0"/>
              <a:t>No h/o fever/seizures/altered sensorium </a:t>
            </a:r>
          </a:p>
          <a:p>
            <a:r>
              <a:rPr lang="en-IN" dirty="0"/>
              <a:t>No h/o cough</a:t>
            </a:r>
          </a:p>
          <a:p>
            <a:r>
              <a:rPr lang="en-IN" dirty="0"/>
              <a:t>No h/o abdominal pain/vomiting/ diarrhoea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63E7E-5DBB-78DC-1C6B-01FADFAF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0C53A-4002-3EC9-DE0B-20D403D3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23F6-EAAC-E2FC-4E6D-8E7A0028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68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00BF-CD66-E5F0-C969-E5C05BF1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3E32B-612B-A50F-250E-48C0F93B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 a K/C/O T2DM/SHTN/CAD/CKD/PTB/Thyroid disorder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8CF1-2AEF-026D-85A3-BAEFA813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D1A65-64EA-66C5-A1B1-A24495F8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3A71-A4B4-7673-142C-F47AD4DE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783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71E0-4344-951D-684D-43D0B06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069C-54EE-DA06-4265-6937B5A0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Mixed diet consumer </a:t>
            </a:r>
          </a:p>
          <a:p>
            <a:r>
              <a:rPr lang="en-IN" dirty="0"/>
              <a:t>Normal sleep habits</a:t>
            </a:r>
          </a:p>
          <a:p>
            <a:r>
              <a:rPr lang="en-IN" dirty="0"/>
              <a:t>Normal bowel and bladder habits </a:t>
            </a:r>
          </a:p>
          <a:p>
            <a:r>
              <a:rPr lang="en-IN" dirty="0"/>
              <a:t>Reformed alcoholic and smoker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E87C3-B618-FE4E-5DD0-E1F7C5BB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1A7F9-8391-F05C-86A5-A3EB0719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BE51-B763-BEF4-48E7-40D38A6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590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4274-DAEC-A7A9-F949-9A92E081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examination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DF9C-641D-2831-96FA-B4934FB8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Conscious </a:t>
            </a:r>
          </a:p>
          <a:p>
            <a:r>
              <a:rPr lang="en-IN" dirty="0"/>
              <a:t>Oriented</a:t>
            </a:r>
          </a:p>
          <a:p>
            <a:r>
              <a:rPr lang="en-IN" dirty="0"/>
              <a:t>Afebrile</a:t>
            </a:r>
          </a:p>
          <a:p>
            <a:r>
              <a:rPr lang="en-IN" dirty="0"/>
              <a:t>No pallor</a:t>
            </a:r>
          </a:p>
          <a:p>
            <a:r>
              <a:rPr lang="en-IN" dirty="0"/>
              <a:t>No icterus</a:t>
            </a:r>
          </a:p>
          <a:p>
            <a:r>
              <a:rPr lang="en-IN" dirty="0"/>
              <a:t>No cyanosis</a:t>
            </a:r>
          </a:p>
          <a:p>
            <a:r>
              <a:rPr lang="en-IN" dirty="0"/>
              <a:t>No clubbing </a:t>
            </a:r>
          </a:p>
          <a:p>
            <a:r>
              <a:rPr lang="en-IN" dirty="0"/>
              <a:t>No lymphadenopathy </a:t>
            </a:r>
          </a:p>
          <a:p>
            <a:r>
              <a:rPr lang="en-IN" dirty="0"/>
              <a:t>Bilateral pitting pedal </a:t>
            </a:r>
            <a:r>
              <a:rPr lang="en-IN" dirty="0" err="1"/>
              <a:t>edema</a:t>
            </a:r>
            <a:r>
              <a:rPr lang="en-IN" dirty="0"/>
              <a:t>+</a:t>
            </a:r>
          </a:p>
          <a:p>
            <a:r>
              <a:rPr lang="en-IN" dirty="0"/>
              <a:t>JVP elevated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411F9-DF4F-170B-D26A-74051C12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8A72E-B9A6-BCF0-F4C0-EFA1D1AC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CA411-5564-7F79-8B3C-B2A4E4BF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026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C083-E9F4-9A9A-3CD5-987834F6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28D8-8EA3-3E75-2A1B-AE6A03F1C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BP – 130/80 mmHg</a:t>
            </a:r>
          </a:p>
          <a:p>
            <a:r>
              <a:rPr lang="en-IN" dirty="0"/>
              <a:t>PR – 82/min</a:t>
            </a:r>
          </a:p>
          <a:p>
            <a:r>
              <a:rPr lang="en-IN" dirty="0"/>
              <a:t>SpO2 – 96% in RA</a:t>
            </a:r>
          </a:p>
          <a:p>
            <a:r>
              <a:rPr lang="en-IN" dirty="0"/>
              <a:t>RR – 14/min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130E-620C-D43A-EE6E-9118477D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20C26-534B-FC58-7A99-D1556D30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4AB6-47B7-3AB2-E19A-606ED042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97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A88E-8E40-190E-BF4E-D1803D3A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Systemic examination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22C6-3DE5-5B5F-F55C-846AB51E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CVS – S1S2+, PSM + @ tricuspid area</a:t>
            </a:r>
          </a:p>
          <a:p>
            <a:r>
              <a:rPr lang="en-IN" dirty="0"/>
              <a:t>RS – BAE+ , crepitations heard over right </a:t>
            </a:r>
            <a:r>
              <a:rPr lang="en-IN" dirty="0" err="1"/>
              <a:t>infrascapular</a:t>
            </a:r>
            <a:r>
              <a:rPr lang="en-IN" dirty="0"/>
              <a:t> area</a:t>
            </a:r>
          </a:p>
          <a:p>
            <a:r>
              <a:rPr lang="en-IN" dirty="0"/>
              <a:t>P/A – soft, BS+</a:t>
            </a:r>
          </a:p>
          <a:p>
            <a:r>
              <a:rPr lang="en-IN" dirty="0"/>
              <a:t>CNS – conscious </a:t>
            </a:r>
          </a:p>
          <a:p>
            <a:pPr marL="0" indent="0">
              <a:buNone/>
            </a:pPr>
            <a:r>
              <a:rPr lang="en-IN" dirty="0"/>
              <a:t>	     Bilateral pupil 3mm RTL</a:t>
            </a:r>
          </a:p>
          <a:p>
            <a:r>
              <a:rPr lang="en-IN" dirty="0"/>
              <a:t>L/E – multiple </a:t>
            </a:r>
            <a:r>
              <a:rPr lang="en-IN" dirty="0" err="1"/>
              <a:t>hypopigmented</a:t>
            </a:r>
            <a:r>
              <a:rPr lang="en-IN" dirty="0"/>
              <a:t> patches present over lip, chest ,upper and lower limb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D49D-1EB1-8C9A-261C-20B0C9BA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BCC1-BD89-2D6D-10B7-3D492ED1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D0EF7-7E36-4BEA-3153-97B11406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462671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Widescreen</PresentationFormat>
  <Paragraphs>112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GradientUnivers</vt:lpstr>
      <vt:lpstr>Clinico pathological correlation</vt:lpstr>
      <vt:lpstr>Chief complaints</vt:lpstr>
      <vt:lpstr>HOPI</vt:lpstr>
      <vt:lpstr>PowerPoint Presentation</vt:lpstr>
      <vt:lpstr>Past history</vt:lpstr>
      <vt:lpstr>Personal history</vt:lpstr>
      <vt:lpstr>General examination </vt:lpstr>
      <vt:lpstr>Vitals</vt:lpstr>
      <vt:lpstr>Systemic examination </vt:lpstr>
      <vt:lpstr>Investigations</vt:lpstr>
      <vt:lpstr>PowerPoint Presentation</vt:lpstr>
      <vt:lpstr>PowerPoint Presentation</vt:lpstr>
      <vt:lpstr>Peripheral smear </vt:lpstr>
      <vt:lpstr>PowerPoint Presentation</vt:lpstr>
      <vt:lpstr>Sputum</vt:lpstr>
      <vt:lpstr>Pleural fluid analysis</vt:lpstr>
      <vt:lpstr>Ecg</vt:lpstr>
      <vt:lpstr>USG abdomen </vt:lpstr>
      <vt:lpstr>CT CHEST</vt:lpstr>
      <vt:lpstr>Cect abdomen </vt:lpstr>
      <vt:lpstr>Echo</vt:lpstr>
      <vt:lpstr>Dermatologist opinion </vt:lpstr>
      <vt:lpstr>Ophthalmology opinion</vt:lpstr>
      <vt:lpstr>Nephrologist opinion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 pathological correlation</dc:title>
  <dc:creator>34801</dc:creator>
  <cp:lastModifiedBy>Unknown User</cp:lastModifiedBy>
  <cp:revision>5</cp:revision>
  <dcterms:created xsi:type="dcterms:W3CDTF">2024-01-26T03:07:40Z</dcterms:created>
  <dcterms:modified xsi:type="dcterms:W3CDTF">2024-01-31T02:17:42Z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