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7" r:id="rId13"/>
    <p:sldId id="268" r:id="rId14"/>
    <p:sldId id="270" r:id="rId15"/>
    <p:sldId id="283" r:id="rId16"/>
    <p:sldId id="281" r:id="rId17"/>
    <p:sldId id="282" r:id="rId18"/>
    <p:sldId id="271" r:id="rId19"/>
    <p:sldId id="266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C038-CBF7-98B8-4E85-E72CCAF9B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517" y="317040"/>
            <a:ext cx="7197726" cy="2421464"/>
          </a:xfrm>
        </p:spPr>
        <p:txBody>
          <a:bodyPr/>
          <a:lstStyle/>
          <a:p>
            <a:r>
              <a:rPr lang="en-IN" dirty="0"/>
              <a:t>A mas(S) mimicker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1A0BE-110B-EA0D-A779-0AD28BE2E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2743" y="3402897"/>
            <a:ext cx="7706513" cy="1257162"/>
          </a:xfrm>
        </p:spPr>
        <p:txBody>
          <a:bodyPr>
            <a:noAutofit/>
          </a:bodyPr>
          <a:lstStyle/>
          <a:p>
            <a:pPr algn="ctr"/>
            <a:r>
              <a:rPr lang="en-IN" dirty="0"/>
              <a:t>By 2</a:t>
            </a:r>
            <a:r>
              <a:rPr lang="en-IN" baseline="30000" dirty="0"/>
              <a:t>nd</a:t>
            </a:r>
            <a:r>
              <a:rPr lang="en-IN" dirty="0"/>
              <a:t> medical unit</a:t>
            </a:r>
          </a:p>
          <a:p>
            <a:pPr algn="ctr"/>
            <a:r>
              <a:rPr lang="en-IN" sz="2400" dirty="0"/>
              <a:t>Chief : dr. G</a:t>
            </a:r>
            <a:r>
              <a:rPr lang="en-IN" sz="2400"/>
              <a:t>. BAGIALAKSHMI</a:t>
            </a:r>
            <a:r>
              <a:rPr lang="en-US" sz="2400"/>
              <a:t> M.D. </a:t>
            </a:r>
            <a:endParaRPr lang="en-IN" sz="2400" dirty="0"/>
          </a:p>
          <a:p>
            <a:pPr algn="ctr"/>
            <a:r>
              <a:rPr lang="en-IN" sz="2000" dirty="0"/>
              <a:t>Assistant professor : dr. P.s</a:t>
            </a:r>
            <a:r>
              <a:rPr lang="en-IN" sz="2000"/>
              <a:t>. VALLIDEVI</a:t>
            </a:r>
            <a:r>
              <a:rPr lang="en-US" sz="2000"/>
              <a:t> M.D. </a:t>
            </a:r>
            <a:endParaRPr lang="en-IN" sz="2000" dirty="0"/>
          </a:p>
          <a:p>
            <a:pPr algn="ctr"/>
            <a:r>
              <a:rPr lang="en-IN" sz="2000" dirty="0"/>
              <a:t>Dr. PON </a:t>
            </a:r>
            <a:r>
              <a:rPr lang="en-IN" sz="2000"/>
              <a:t>Senthil </a:t>
            </a:r>
            <a:r>
              <a:rPr lang="en-US" sz="2000"/>
              <a:t>Kumar M.D. </a:t>
            </a:r>
            <a:endParaRPr lang="en-IN" sz="2000"/>
          </a:p>
          <a:p>
            <a:pPr algn="ctr"/>
            <a:r>
              <a:rPr lang="en-IN" sz="2000"/>
              <a:t>Dr</a:t>
            </a:r>
            <a:r>
              <a:rPr lang="en-IN" sz="2000" dirty="0"/>
              <a:t>. M</a:t>
            </a:r>
            <a:r>
              <a:rPr lang="en-IN" sz="2000"/>
              <a:t>. </a:t>
            </a:r>
            <a:r>
              <a:rPr lang="en-US" sz="2000"/>
              <a:t>ILAMARAN M.D.</a:t>
            </a:r>
          </a:p>
          <a:p>
            <a:pPr algn="ctr"/>
            <a:r>
              <a:rPr lang="en-IN"/>
              <a:t>PRESENTOR </a:t>
            </a:r>
            <a:r>
              <a:rPr lang="en-IN" dirty="0"/>
              <a:t>: dr. A. </a:t>
            </a:r>
            <a:r>
              <a:rPr lang="en-IN" dirty="0" err="1"/>
              <a:t>Aswin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621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8907-0F9C-2D3C-7A65-8B4E19CC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7FAF8E-DE28-C99B-18A0-889132E73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935794"/>
              </p:ext>
            </p:extLst>
          </p:nvPr>
        </p:nvGraphicFramePr>
        <p:xfrm>
          <a:off x="685800" y="2141538"/>
          <a:ext cx="9549648" cy="2595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91608">
                  <a:extLst>
                    <a:ext uri="{9D8B030D-6E8A-4147-A177-3AD203B41FA5}">
                      <a16:colId xmlns:a16="http://schemas.microsoft.com/office/drawing/2014/main" val="1331238305"/>
                    </a:ext>
                  </a:extLst>
                </a:gridCol>
                <a:gridCol w="1591608">
                  <a:extLst>
                    <a:ext uri="{9D8B030D-6E8A-4147-A177-3AD203B41FA5}">
                      <a16:colId xmlns:a16="http://schemas.microsoft.com/office/drawing/2014/main" val="917948513"/>
                    </a:ext>
                  </a:extLst>
                </a:gridCol>
                <a:gridCol w="1591608">
                  <a:extLst>
                    <a:ext uri="{9D8B030D-6E8A-4147-A177-3AD203B41FA5}">
                      <a16:colId xmlns:a16="http://schemas.microsoft.com/office/drawing/2014/main" val="351213446"/>
                    </a:ext>
                  </a:extLst>
                </a:gridCol>
                <a:gridCol w="1591608">
                  <a:extLst>
                    <a:ext uri="{9D8B030D-6E8A-4147-A177-3AD203B41FA5}">
                      <a16:colId xmlns:a16="http://schemas.microsoft.com/office/drawing/2014/main" val="142299508"/>
                    </a:ext>
                  </a:extLst>
                </a:gridCol>
                <a:gridCol w="1591608">
                  <a:extLst>
                    <a:ext uri="{9D8B030D-6E8A-4147-A177-3AD203B41FA5}">
                      <a16:colId xmlns:a16="http://schemas.microsoft.com/office/drawing/2014/main" val="1891325407"/>
                    </a:ext>
                  </a:extLst>
                </a:gridCol>
                <a:gridCol w="1591608">
                  <a:extLst>
                    <a:ext uri="{9D8B030D-6E8A-4147-A177-3AD203B41FA5}">
                      <a16:colId xmlns:a16="http://schemas.microsoft.com/office/drawing/2014/main" val="3182782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30/7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88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0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84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42/38/15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61/33/6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48/36/12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44/34/16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40/42/16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81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9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66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0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10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6B20-E0DB-62A6-8E95-FBEF411F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A39DF7-2D99-2D7F-15B2-51C7C5B1E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272036"/>
              </p:ext>
            </p:extLst>
          </p:nvPr>
        </p:nvGraphicFramePr>
        <p:xfrm>
          <a:off x="685800" y="2141538"/>
          <a:ext cx="1013142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1">
                  <a:extLst>
                    <a:ext uri="{9D8B030D-6E8A-4147-A177-3AD203B41FA5}">
                      <a16:colId xmlns:a16="http://schemas.microsoft.com/office/drawing/2014/main" val="700239155"/>
                    </a:ext>
                  </a:extLst>
                </a:gridCol>
                <a:gridCol w="3377141">
                  <a:extLst>
                    <a:ext uri="{9D8B030D-6E8A-4147-A177-3AD203B41FA5}">
                      <a16:colId xmlns:a16="http://schemas.microsoft.com/office/drawing/2014/main" val="2255840992"/>
                    </a:ext>
                  </a:extLst>
                </a:gridCol>
                <a:gridCol w="3377141">
                  <a:extLst>
                    <a:ext uri="{9D8B030D-6E8A-4147-A177-3AD203B41FA5}">
                      <a16:colId xmlns:a16="http://schemas.microsoft.com/office/drawing/2014/main" val="2637518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28/7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2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Sugar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1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7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Creatinine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7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8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DB/IB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1.1/0.8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4.2/1.2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8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OT/PT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186/104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124/97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0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77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27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7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2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05F0-D6CE-5A3A-7FCC-BFF5EF9A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E73B94-0144-D0C3-4561-430B8107A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96217"/>
              </p:ext>
            </p:extLst>
          </p:nvPr>
        </p:nvGraphicFramePr>
        <p:xfrm>
          <a:off x="1086576" y="2465148"/>
          <a:ext cx="37403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170">
                  <a:extLst>
                    <a:ext uri="{9D8B030D-6E8A-4147-A177-3AD203B41FA5}">
                      <a16:colId xmlns:a16="http://schemas.microsoft.com/office/drawing/2014/main" val="1138738753"/>
                    </a:ext>
                  </a:extLst>
                </a:gridCol>
                <a:gridCol w="1870170">
                  <a:extLst>
                    <a:ext uri="{9D8B030D-6E8A-4147-A177-3AD203B41FA5}">
                      <a16:colId xmlns:a16="http://schemas.microsoft.com/office/drawing/2014/main" val="3469810984"/>
                    </a:ext>
                  </a:extLst>
                </a:gridCol>
              </a:tblGrid>
              <a:tr h="329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26/7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05910"/>
                  </a:ext>
                </a:extLst>
              </a:tr>
              <a:tr h="329818">
                <a:tc>
                  <a:txBody>
                    <a:bodyPr/>
                    <a:lstStyle/>
                    <a:p>
                      <a:r>
                        <a:rPr lang="en-IN" dirty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6149"/>
                  </a:ext>
                </a:extLst>
              </a:tr>
              <a:tr h="329818">
                <a:tc>
                  <a:txBody>
                    <a:bodyPr/>
                    <a:lstStyle/>
                    <a:p>
                      <a:r>
                        <a:rPr lang="en-IN" dirty="0"/>
                        <a:t>Phosphate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949833"/>
                  </a:ext>
                </a:extLst>
              </a:tr>
              <a:tr h="329818">
                <a:tc>
                  <a:txBody>
                    <a:bodyPr/>
                    <a:lstStyle/>
                    <a:p>
                      <a:r>
                        <a:rPr lang="en-IN" dirty="0"/>
                        <a:t>Uric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356655"/>
                  </a:ext>
                </a:extLst>
              </a:tr>
              <a:tr h="329818">
                <a:tc>
                  <a:txBody>
                    <a:bodyPr/>
                    <a:lstStyle/>
                    <a:p>
                      <a:r>
                        <a:rPr lang="en-IN" dirty="0"/>
                        <a:t>LDH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026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2BB9C5-41A3-A127-81FA-E446CB4672B8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AAEA1C5-50FB-44A0-CE53-BB4A1ECC8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75986"/>
              </p:ext>
            </p:extLst>
          </p:nvPr>
        </p:nvGraphicFramePr>
        <p:xfrm>
          <a:off x="6703636" y="2465148"/>
          <a:ext cx="25316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809">
                  <a:extLst>
                    <a:ext uri="{9D8B030D-6E8A-4147-A177-3AD203B41FA5}">
                      <a16:colId xmlns:a16="http://schemas.microsoft.com/office/drawing/2014/main" val="826335050"/>
                    </a:ext>
                  </a:extLst>
                </a:gridCol>
                <a:gridCol w="1265809">
                  <a:extLst>
                    <a:ext uri="{9D8B030D-6E8A-4147-A177-3AD203B41FA5}">
                      <a16:colId xmlns:a16="http://schemas.microsoft.com/office/drawing/2014/main" val="179601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26/7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8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S.CK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8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S.CK-MB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9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3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0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BE33-CA52-088D-3114-D6610B63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8A2093-9F90-8335-7C03-E13B10ECF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334430"/>
              </p:ext>
            </p:extLst>
          </p:nvPr>
        </p:nvGraphicFramePr>
        <p:xfrm>
          <a:off x="962435" y="2535029"/>
          <a:ext cx="32899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964">
                  <a:extLst>
                    <a:ext uri="{9D8B030D-6E8A-4147-A177-3AD203B41FA5}">
                      <a16:colId xmlns:a16="http://schemas.microsoft.com/office/drawing/2014/main" val="191082703"/>
                    </a:ext>
                  </a:extLst>
                </a:gridCol>
                <a:gridCol w="1644964">
                  <a:extLst>
                    <a:ext uri="{9D8B030D-6E8A-4147-A177-3AD203B41FA5}">
                      <a16:colId xmlns:a16="http://schemas.microsoft.com/office/drawing/2014/main" val="341371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27/7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57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26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0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/>
                        <a:t>TGL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414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72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7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8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/>
                        <a:t>S. Ferritin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&gt;1000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64442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3E7568-1FD1-447F-AC77-0208DB15B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53751"/>
              </p:ext>
            </p:extLst>
          </p:nvPr>
        </p:nvGraphicFramePr>
        <p:xfrm>
          <a:off x="5273896" y="2535029"/>
          <a:ext cx="30562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7">
                  <a:extLst>
                    <a:ext uri="{9D8B030D-6E8A-4147-A177-3AD203B41FA5}">
                      <a16:colId xmlns:a16="http://schemas.microsoft.com/office/drawing/2014/main" val="3251411342"/>
                    </a:ext>
                  </a:extLst>
                </a:gridCol>
                <a:gridCol w="1528107">
                  <a:extLst>
                    <a:ext uri="{9D8B030D-6E8A-4147-A177-3AD203B41FA5}">
                      <a16:colId xmlns:a16="http://schemas.microsoft.com/office/drawing/2014/main" val="1355376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27/7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1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qCRP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1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VCTC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09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Viral markers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Negative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1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81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98AF-A5C7-B315-B84D-C5F4F993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Complete </a:t>
            </a:r>
            <a:r>
              <a:rPr lang="en-IN" dirty="0" err="1"/>
              <a:t>hemogram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4E3D2-7038-F8BD-0384-66E0C3DD1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RBC – microcytic, </a:t>
            </a:r>
            <a:r>
              <a:rPr lang="en-IN" sz="2400" dirty="0" err="1"/>
              <a:t>hypochromic</a:t>
            </a:r>
            <a:r>
              <a:rPr lang="en-IN" sz="2400" dirty="0"/>
              <a:t>, few </a:t>
            </a:r>
            <a:r>
              <a:rPr lang="en-IN" sz="2400" dirty="0" err="1"/>
              <a:t>macrocytes</a:t>
            </a:r>
            <a:r>
              <a:rPr lang="en-IN" sz="2400" dirty="0"/>
              <a:t>, target cells and </a:t>
            </a:r>
            <a:r>
              <a:rPr lang="en-IN" sz="2400" dirty="0" err="1"/>
              <a:t>polychromatophilic</a:t>
            </a:r>
            <a:r>
              <a:rPr lang="en-IN" sz="2400" dirty="0"/>
              <a:t> RBC ‘s</a:t>
            </a:r>
          </a:p>
          <a:p>
            <a:r>
              <a:rPr lang="en-IN" sz="2400" dirty="0"/>
              <a:t>WBC – counts mildly decreased, N – 49%, L – 39%, M – 11%, E – 1%</a:t>
            </a:r>
          </a:p>
          <a:p>
            <a:r>
              <a:rPr lang="en-IN" sz="2400" dirty="0"/>
              <a:t>Platelet – decreased in smear, occasional giant platelets seen</a:t>
            </a:r>
          </a:p>
          <a:p>
            <a:r>
              <a:rPr lang="en-IN" sz="2400" dirty="0"/>
              <a:t>Reticulocyte count – 1.2%</a:t>
            </a:r>
          </a:p>
          <a:p>
            <a:r>
              <a:rPr lang="en-IN" sz="2400" dirty="0"/>
              <a:t>RPI – 0.56</a:t>
            </a:r>
          </a:p>
        </p:txBody>
      </p:sp>
    </p:spTree>
    <p:extLst>
      <p:ext uri="{BB962C8B-B14F-4D97-AF65-F5344CB8AC3E}">
        <p14:creationId xmlns:p14="http://schemas.microsoft.com/office/powerpoint/2010/main" val="236584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B51A-0B54-F936-0FF4-2AC111F2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8666"/>
            <a:ext cx="10131425" cy="1456267"/>
          </a:xfrm>
        </p:spPr>
        <p:txBody>
          <a:bodyPr/>
          <a:lstStyle/>
          <a:p>
            <a:r>
              <a:rPr lang="en-IN" dirty="0"/>
              <a:t>ABG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42BD-4821-2D83-3A63-CEA1ED7D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/>
              <a:t>pH – 7.34</a:t>
            </a:r>
          </a:p>
          <a:p>
            <a:r>
              <a:rPr lang="en-IN" sz="2000" dirty="0"/>
              <a:t>pCO2 – 19</a:t>
            </a:r>
          </a:p>
          <a:p>
            <a:r>
              <a:rPr lang="en-IN" sz="2000" dirty="0"/>
              <a:t>pO2 – 102</a:t>
            </a:r>
          </a:p>
          <a:p>
            <a:r>
              <a:rPr lang="en-IN" sz="2000" dirty="0"/>
              <a:t>Na – 132</a:t>
            </a:r>
          </a:p>
          <a:p>
            <a:r>
              <a:rPr lang="en-IN" sz="2000" dirty="0"/>
              <a:t>K – 4.6</a:t>
            </a:r>
          </a:p>
          <a:p>
            <a:r>
              <a:rPr lang="en-IN" sz="2000" dirty="0"/>
              <a:t>Ca – 1.39</a:t>
            </a:r>
          </a:p>
          <a:p>
            <a:r>
              <a:rPr lang="en-IN" sz="2000" dirty="0" err="1"/>
              <a:t>Glu</a:t>
            </a:r>
            <a:r>
              <a:rPr lang="en-IN" sz="2000" dirty="0"/>
              <a:t> – 184</a:t>
            </a:r>
          </a:p>
          <a:p>
            <a:r>
              <a:rPr lang="en-IN" sz="2000" dirty="0"/>
              <a:t>Lac – 9.3</a:t>
            </a:r>
          </a:p>
          <a:p>
            <a:r>
              <a:rPr lang="en-IN" sz="2000" dirty="0" err="1"/>
              <a:t>Hct</a:t>
            </a:r>
            <a:r>
              <a:rPr lang="en-IN" sz="2000" dirty="0"/>
              <a:t> – 30</a:t>
            </a:r>
          </a:p>
          <a:p>
            <a:r>
              <a:rPr lang="en-IN" sz="2000" dirty="0"/>
              <a:t>HCO3 – 11.0</a:t>
            </a:r>
          </a:p>
          <a:p>
            <a:r>
              <a:rPr lang="en-IN" sz="2000" dirty="0" err="1"/>
              <a:t>Hbc</a:t>
            </a:r>
            <a:r>
              <a:rPr lang="en-IN" sz="2000" dirty="0"/>
              <a:t> – 9.3</a:t>
            </a:r>
          </a:p>
        </p:txBody>
      </p:sp>
    </p:spTree>
    <p:extLst>
      <p:ext uri="{BB962C8B-B14F-4D97-AF65-F5344CB8AC3E}">
        <p14:creationId xmlns:p14="http://schemas.microsoft.com/office/powerpoint/2010/main" val="300152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6AF2-DA54-A07E-6EBF-E25CDAC2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HRCT CHEST(8/6)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2B812D-EF59-E5A2-1DC6-4FC1B04D5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942" y="287565"/>
            <a:ext cx="6483599" cy="6282869"/>
          </a:xfrm>
        </p:spPr>
      </p:pic>
    </p:spTree>
    <p:extLst>
      <p:ext uri="{BB962C8B-B14F-4D97-AF65-F5344CB8AC3E}">
        <p14:creationId xmlns:p14="http://schemas.microsoft.com/office/powerpoint/2010/main" val="345424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B882-8741-9063-0A9A-B79EA075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79908A6-834F-EDF0-9BEF-0700D73E1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005" y="1663491"/>
            <a:ext cx="6927989" cy="4182533"/>
          </a:xfrm>
        </p:spPr>
      </p:pic>
    </p:spTree>
    <p:extLst>
      <p:ext uri="{BB962C8B-B14F-4D97-AF65-F5344CB8AC3E}">
        <p14:creationId xmlns:p14="http://schemas.microsoft.com/office/powerpoint/2010/main" val="193149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EEF4-B08A-D0F1-5FE8-FFB42445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Cardiology opinion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6E08-EC9D-FBE8-04BA-AC90E9B1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LVID d – 4.5cm</a:t>
            </a:r>
          </a:p>
          <a:p>
            <a:r>
              <a:rPr lang="en-IN" sz="2400" dirty="0"/>
              <a:t>LVID s – 3.0cm</a:t>
            </a:r>
          </a:p>
          <a:p>
            <a:r>
              <a:rPr lang="en-IN" sz="2400" dirty="0"/>
              <a:t>LVEF – 60%</a:t>
            </a:r>
          </a:p>
          <a:p>
            <a:r>
              <a:rPr lang="en-IN" sz="2400" dirty="0"/>
              <a:t>No RWMA at rest</a:t>
            </a:r>
          </a:p>
          <a:p>
            <a:r>
              <a:rPr lang="en-IN" sz="2400" dirty="0"/>
              <a:t>Mild pericardial effusion </a:t>
            </a:r>
          </a:p>
          <a:p>
            <a:r>
              <a:rPr lang="en-IN" sz="2400" dirty="0"/>
              <a:t>Mild TR</a:t>
            </a:r>
          </a:p>
          <a:p>
            <a:r>
              <a:rPr lang="en-IN" sz="2400" dirty="0"/>
              <a:t>No PHT</a:t>
            </a:r>
          </a:p>
          <a:p>
            <a:r>
              <a:rPr lang="en-IN" sz="2400" dirty="0"/>
              <a:t>Grade 1 LVSD</a:t>
            </a:r>
          </a:p>
        </p:txBody>
      </p:sp>
    </p:spTree>
    <p:extLst>
      <p:ext uri="{BB962C8B-B14F-4D97-AF65-F5344CB8AC3E}">
        <p14:creationId xmlns:p14="http://schemas.microsoft.com/office/powerpoint/2010/main" val="255403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0290-B960-0EE7-13BB-6E996A6A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USG ABDOMEN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4CCD-91C3-CF36-226F-1E7489ADF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Imp : Moderate splenomegaly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66B197-E513-EC3E-54E3-350C43D81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219473"/>
            <a:ext cx="5587655" cy="64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44BE-1392-CE71-0006-442A1702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CHIEF COMPLAINTS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4E69-60F2-1B5B-00EA-357151100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21" y="1143001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60 year old male presented with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c/o cough for 1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C/o breathlessness for 1 month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34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B9A8-9EA9-18B5-D4A2-64A8FD7E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26" y="0"/>
            <a:ext cx="10131425" cy="1456267"/>
          </a:xfrm>
        </p:spPr>
        <p:txBody>
          <a:bodyPr/>
          <a:lstStyle/>
          <a:p>
            <a:r>
              <a:rPr lang="en-IN" dirty="0"/>
              <a:t>Bone marrow aspiration 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797312-214F-466E-45EB-F17ADA9A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972" y="1066463"/>
            <a:ext cx="7077532" cy="4417416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44149EE-7FE1-CA90-96C7-29E19CAD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72" y="5483879"/>
            <a:ext cx="7077532" cy="11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14C4-04D3-AEC9-9193-EE527116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07133"/>
            <a:ext cx="10131425" cy="1456267"/>
          </a:xfrm>
        </p:spPr>
        <p:txBody>
          <a:bodyPr/>
          <a:lstStyle/>
          <a:p>
            <a:r>
              <a:rPr lang="en-IN" dirty="0"/>
              <a:t>Bone marrow biopsy 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FCFA10B-3DE8-A1D8-04FD-2DA15B0F0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98" y="1131599"/>
            <a:ext cx="11138603" cy="4577114"/>
          </a:xfrm>
        </p:spPr>
      </p:pic>
    </p:spTree>
    <p:extLst>
      <p:ext uri="{BB962C8B-B14F-4D97-AF65-F5344CB8AC3E}">
        <p14:creationId xmlns:p14="http://schemas.microsoft.com/office/powerpoint/2010/main" val="178289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0689-5443-8BCF-E50D-3B315DDB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1EB7-A019-1CA9-4677-BE0BDB85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69" y="1777414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dirty="0"/>
              <a:t>WHAT NEXT 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71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BD33-E5CB-1FDB-525B-7E5A282C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9501"/>
            <a:ext cx="10131425" cy="1456267"/>
          </a:xfrm>
        </p:spPr>
        <p:txBody>
          <a:bodyPr/>
          <a:lstStyle/>
          <a:p>
            <a:r>
              <a:rPr lang="en-IN" dirty="0"/>
              <a:t>HOPI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DBCC-A3AB-2052-2553-B7C05E67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046000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/>
              <a:t>Patient was apparently normal 1 month back then he developed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C/o dyspnea for 1 month – insidious, gradually progressive , aggravated on exertion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C/o cough with expectorant for 1 month – whitish in colour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C/o fever for 1 month – low grade , intermittent, relieved with medication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C/o easy fatiguability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H/o loss of weight over 1 month (6kg)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No h/o chest pain/ palpitations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No h/o abdominal pain/vomiting/diarrhoea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No h/o reduced urine output/bleeding manifestations </a:t>
            </a:r>
          </a:p>
        </p:txBody>
      </p:sp>
    </p:spTree>
    <p:extLst>
      <p:ext uri="{BB962C8B-B14F-4D97-AF65-F5344CB8AC3E}">
        <p14:creationId xmlns:p14="http://schemas.microsoft.com/office/powerpoint/2010/main" val="113945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B69E-87D4-8DFA-D51B-E317CE18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AB97-3269-00C9-836F-2D056EE2F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No h/o altered sensorium/seizures/neck stiffness</a:t>
            </a:r>
          </a:p>
          <a:p>
            <a:r>
              <a:rPr lang="en-IN" sz="2400" dirty="0"/>
              <a:t>No h/o leg swelling /abdominal distension </a:t>
            </a:r>
          </a:p>
          <a:p>
            <a:r>
              <a:rPr lang="en-IN" sz="2400" dirty="0"/>
              <a:t>No h/o jaundice/itching</a:t>
            </a:r>
          </a:p>
          <a:p>
            <a:r>
              <a:rPr lang="en-IN" sz="2400" dirty="0"/>
              <a:t>No h/o trauma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8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2BBC-A5E4-7243-409C-49928E12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2298-B885-07E8-CD05-96386A76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K/C/o T2DM for 12 years on OHA’s</a:t>
            </a:r>
          </a:p>
          <a:p>
            <a:r>
              <a:rPr lang="en-IN" sz="2400" dirty="0"/>
              <a:t>N/k/c/o SHTN/PTB/BA/CAD/CKD/CVA</a:t>
            </a:r>
          </a:p>
          <a:p>
            <a:r>
              <a:rPr lang="en-IN" sz="2400" dirty="0"/>
              <a:t>H/o treated in private hospital for 1 month on a OP basis for ?pneumonia/?lung mass</a:t>
            </a:r>
          </a:p>
        </p:txBody>
      </p:sp>
    </p:spTree>
    <p:extLst>
      <p:ext uri="{BB962C8B-B14F-4D97-AF65-F5344CB8AC3E}">
        <p14:creationId xmlns:p14="http://schemas.microsoft.com/office/powerpoint/2010/main" val="180796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66DF-A3D7-A0EF-956C-AE897508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2133-00D6-E6B8-48DB-5654C988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Mixed diet consumer</a:t>
            </a:r>
          </a:p>
          <a:p>
            <a:r>
              <a:rPr lang="en-IN" sz="2400" dirty="0"/>
              <a:t>Occasional alcoholic</a:t>
            </a:r>
          </a:p>
          <a:p>
            <a:r>
              <a:rPr lang="en-IN" sz="2400" dirty="0"/>
              <a:t>Not a smoker</a:t>
            </a:r>
          </a:p>
          <a:p>
            <a:r>
              <a:rPr lang="en-IN" sz="2400" dirty="0"/>
              <a:t>Normal bowel and bladder habits</a:t>
            </a:r>
          </a:p>
          <a:p>
            <a:r>
              <a:rPr lang="en-IN" sz="2400" dirty="0"/>
              <a:t>Occupation – Sub Inspector of Police (Retired)</a:t>
            </a:r>
          </a:p>
          <a:p>
            <a:r>
              <a:rPr lang="en-IN" sz="2400" dirty="0"/>
              <a:t>No h/o TB contact </a:t>
            </a:r>
          </a:p>
        </p:txBody>
      </p:sp>
    </p:spTree>
    <p:extLst>
      <p:ext uri="{BB962C8B-B14F-4D97-AF65-F5344CB8AC3E}">
        <p14:creationId xmlns:p14="http://schemas.microsoft.com/office/powerpoint/2010/main" val="3894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F1C9-9828-7B75-95FC-27C2DB9D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examination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CC19A-06DA-661C-C977-F584479A6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Patient </a:t>
            </a:r>
            <a:r>
              <a:rPr lang="en-IN" sz="2400" dirty="0" err="1"/>
              <a:t>conscious,oriented</a:t>
            </a:r>
            <a:endParaRPr lang="en-IN" sz="2400" dirty="0"/>
          </a:p>
          <a:p>
            <a:r>
              <a:rPr lang="en-IN" sz="2400" dirty="0"/>
              <a:t>Afebrile</a:t>
            </a:r>
          </a:p>
          <a:p>
            <a:r>
              <a:rPr lang="en-IN" sz="2400" dirty="0"/>
              <a:t>Dyspneic +, </a:t>
            </a:r>
            <a:r>
              <a:rPr lang="en-IN" sz="2400" dirty="0" err="1"/>
              <a:t>tachypneic</a:t>
            </a:r>
            <a:r>
              <a:rPr lang="en-IN" sz="2400" dirty="0"/>
              <a:t>+</a:t>
            </a:r>
          </a:p>
          <a:p>
            <a:r>
              <a:rPr lang="en-IN" sz="2400" dirty="0"/>
              <a:t>Pallor +</a:t>
            </a:r>
          </a:p>
          <a:p>
            <a:r>
              <a:rPr lang="en-IN" sz="2400" dirty="0"/>
              <a:t>No icterus</a:t>
            </a:r>
          </a:p>
          <a:p>
            <a:r>
              <a:rPr lang="en-IN" sz="2400" dirty="0"/>
              <a:t>No cyanosis</a:t>
            </a:r>
          </a:p>
          <a:p>
            <a:r>
              <a:rPr lang="en-IN" sz="2400" dirty="0"/>
              <a:t>No clubbing</a:t>
            </a:r>
          </a:p>
          <a:p>
            <a:r>
              <a:rPr lang="en-IN" sz="2400" dirty="0"/>
              <a:t>No generalised lymphadenopathy </a:t>
            </a:r>
          </a:p>
          <a:p>
            <a:r>
              <a:rPr lang="en-IN" sz="2400" dirty="0"/>
              <a:t>No pedal </a:t>
            </a:r>
            <a:r>
              <a:rPr lang="en-IN" sz="2400" dirty="0" err="1"/>
              <a:t>edema</a:t>
            </a:r>
            <a:r>
              <a:rPr lang="en-IN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15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A448-3213-EAB0-2E25-B5A03DE5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Systemic examination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05CA-59D1-CABA-30C2-3513F2C9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RESPIRATORY SYSTEM</a:t>
            </a:r>
          </a:p>
          <a:p>
            <a:pPr lvl="2"/>
            <a:r>
              <a:rPr lang="en-IN" sz="2400" dirty="0"/>
              <a:t>ORAL CAVITY –normal</a:t>
            </a:r>
          </a:p>
          <a:p>
            <a:pPr lvl="2"/>
            <a:r>
              <a:rPr lang="en-IN" sz="2400" dirty="0"/>
              <a:t>RS – BAE+, bilateral crepitations present In basal lung fields (R&gt;L)</a:t>
            </a:r>
          </a:p>
          <a:p>
            <a:r>
              <a:rPr lang="en-IN" sz="2400" dirty="0"/>
              <a:t>Cvs – S1S2+, No murmur </a:t>
            </a:r>
          </a:p>
          <a:p>
            <a:r>
              <a:rPr lang="en-IN" sz="2400" dirty="0"/>
              <a:t>PA – Soft , BS+</a:t>
            </a:r>
          </a:p>
          <a:p>
            <a:r>
              <a:rPr lang="en-IN" sz="2400" dirty="0"/>
              <a:t>CNS – Conscious, oriented, bilateral pupil 3mm RTL</a:t>
            </a:r>
          </a:p>
        </p:txBody>
      </p:sp>
    </p:spTree>
    <p:extLst>
      <p:ext uri="{BB962C8B-B14F-4D97-AF65-F5344CB8AC3E}">
        <p14:creationId xmlns:p14="http://schemas.microsoft.com/office/powerpoint/2010/main" val="19401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99A4-7FD3-E3CB-80EB-773ADE6B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ECG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14257A-207B-2A87-87A5-1583FFC75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335" y="732074"/>
            <a:ext cx="9589070" cy="5393851"/>
          </a:xfrm>
        </p:spPr>
      </p:pic>
    </p:spTree>
    <p:extLst>
      <p:ext uri="{BB962C8B-B14F-4D97-AF65-F5344CB8AC3E}">
        <p14:creationId xmlns:p14="http://schemas.microsoft.com/office/powerpoint/2010/main" val="1710072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Celestial</vt:lpstr>
      <vt:lpstr>A mas(S) mimicker</vt:lpstr>
      <vt:lpstr>CHIEF COMPLAINTS</vt:lpstr>
      <vt:lpstr>HOPI</vt:lpstr>
      <vt:lpstr>PowerPoint Presentation</vt:lpstr>
      <vt:lpstr>PAST HISTORY</vt:lpstr>
      <vt:lpstr>Personal history</vt:lpstr>
      <vt:lpstr>General examination </vt:lpstr>
      <vt:lpstr>Systemic examination </vt:lpstr>
      <vt:lpstr>ECG</vt:lpstr>
      <vt:lpstr>Investigations</vt:lpstr>
      <vt:lpstr>PowerPoint Presentation</vt:lpstr>
      <vt:lpstr>PowerPoint Presentation</vt:lpstr>
      <vt:lpstr>PowerPoint Presentation</vt:lpstr>
      <vt:lpstr>Complete hemogram</vt:lpstr>
      <vt:lpstr>ABG</vt:lpstr>
      <vt:lpstr>HRCT CHEST(8/6)</vt:lpstr>
      <vt:lpstr>PowerPoint Presentation</vt:lpstr>
      <vt:lpstr>Cardiology opinion</vt:lpstr>
      <vt:lpstr>USG ABDOMEN</vt:lpstr>
      <vt:lpstr>Bone marrow aspiration </vt:lpstr>
      <vt:lpstr>Bone marrow biopsy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mas(S) mimicker</dc:title>
  <dc:creator>34801</dc:creator>
  <cp:lastModifiedBy>Unknown User</cp:lastModifiedBy>
  <cp:revision>3</cp:revision>
  <dcterms:created xsi:type="dcterms:W3CDTF">2023-09-10T09:15:07Z</dcterms:created>
  <dcterms:modified xsi:type="dcterms:W3CDTF">2023-09-12T14:11:10Z</dcterms:modified>
</cp:coreProperties>
</file>