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82" r:id="rId5"/>
    <p:sldId id="279" r:id="rId6"/>
    <p:sldId id="260" r:id="rId7"/>
    <p:sldId id="261" r:id="rId8"/>
    <p:sldId id="262" r:id="rId9"/>
    <p:sldId id="263" r:id="rId10"/>
    <p:sldId id="264" r:id="rId11"/>
    <p:sldId id="265" r:id="rId12"/>
    <p:sldId id="280" r:id="rId13"/>
    <p:sldId id="266" r:id="rId14"/>
    <p:sldId id="267" r:id="rId15"/>
    <p:sldId id="276" r:id="rId16"/>
    <p:sldId id="277" r:id="rId17"/>
    <p:sldId id="278" r:id="rId18"/>
    <p:sldId id="268" r:id="rId19"/>
    <p:sldId id="269" r:id="rId20"/>
    <p:sldId id="270" r:id="rId21"/>
    <p:sldId id="271" r:id="rId22"/>
    <p:sldId id="272" r:id="rId23"/>
    <p:sldId id="273"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2"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13"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1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15"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6"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17"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7153" name="Picture 6" descr="Droplets-HD-Title-R1d.png"/>
          <p:cNvPicPr>
            <a:picLocks noChangeAspect="1"/>
          </p:cNvPicPr>
          <p:nvPr/>
        </p:nvPicPr>
        <p:blipFill>
          <a:blip r:embed="rId2"/>
          <a:stretch>
            <a:fillRect/>
          </a:stretch>
        </p:blipFill>
        <p:spPr>
          <a:xfrm>
            <a:off x="0" y="0"/>
            <a:ext cx="12192000" cy="6858000"/>
          </a:xfrm>
          <a:prstGeom prst="rect">
            <a:avLst/>
          </a:prstGeom>
        </p:spPr>
      </p:pic>
      <p:sp>
        <p:nvSpPr>
          <p:cNvPr id="1048581"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1048582"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583" name="Date Placeholder 3"/>
          <p:cNvSpPr>
            <a:spLocks noGrp="1"/>
          </p:cNvSpPr>
          <p:nvPr>
            <p:ph type="dt" sz="half" idx="10"/>
          </p:nvPr>
        </p:nvSpPr>
        <p:spPr/>
        <p:txBody>
          <a:bodyPr/>
          <a:lstStyle/>
          <a:p>
            <a:fld id="{94C74278-C02A-4F91-A9BF-835C853CE643}" type="datetimeFigureOut">
              <a:rPr lang="en-IN" smtClean="0"/>
              <a:t>06-12-2025</a:t>
            </a:fld>
            <a:endParaRPr lang="en-IN"/>
          </a:p>
        </p:txBody>
      </p:sp>
      <p:sp>
        <p:nvSpPr>
          <p:cNvPr id="1048584" name="Footer Placeholder 4"/>
          <p:cNvSpPr>
            <a:spLocks noGrp="1"/>
          </p:cNvSpPr>
          <p:nvPr>
            <p:ph type="ftr" sz="quarter" idx="11"/>
          </p:nvPr>
        </p:nvSpPr>
        <p:spPr/>
        <p:txBody>
          <a:bodyPr/>
          <a:lstStyle/>
          <a:p>
            <a:endParaRPr lang="en-IN"/>
          </a:p>
        </p:txBody>
      </p:sp>
      <p:sp>
        <p:nvSpPr>
          <p:cNvPr id="1048585" name="Slide Number Placeholder 5"/>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097171"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79"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1048680"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681"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82" name="Date Placeholder 4"/>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83" name="Footer Placeholder 5"/>
          <p:cNvSpPr>
            <a:spLocks noGrp="1"/>
          </p:cNvSpPr>
          <p:nvPr>
            <p:ph type="ftr" sz="quarter" idx="11"/>
          </p:nvPr>
        </p:nvSpPr>
        <p:spPr/>
        <p:txBody>
          <a:bodyPr/>
          <a:lstStyle/>
          <a:p>
            <a:endParaRPr lang="en-IN"/>
          </a:p>
        </p:txBody>
      </p:sp>
      <p:sp>
        <p:nvSpPr>
          <p:cNvPr id="1048684" name="Slide Number Placeholder 6"/>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2097164"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29"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1048630"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31" name="Date Placeholder 4"/>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32" name="Footer Placeholder 5"/>
          <p:cNvSpPr>
            <a:spLocks noGrp="1"/>
          </p:cNvSpPr>
          <p:nvPr>
            <p:ph type="ftr" sz="quarter" idx="11"/>
          </p:nvPr>
        </p:nvSpPr>
        <p:spPr/>
        <p:txBody>
          <a:bodyPr/>
          <a:lstStyle/>
          <a:p>
            <a:endParaRPr lang="en-IN"/>
          </a:p>
        </p:txBody>
      </p:sp>
      <p:sp>
        <p:nvSpPr>
          <p:cNvPr id="1048633" name="Slide Number Placeholder 6"/>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2097170" name="Picture 10"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71"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04867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73"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74" name="Date Placeholder 4"/>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75" name="Footer Placeholder 5"/>
          <p:cNvSpPr>
            <a:spLocks noGrp="1"/>
          </p:cNvSpPr>
          <p:nvPr>
            <p:ph type="ftr" sz="quarter" idx="11"/>
          </p:nvPr>
        </p:nvSpPr>
        <p:spPr/>
        <p:txBody>
          <a:bodyPr/>
          <a:lstStyle/>
          <a:p>
            <a:endParaRPr lang="en-IN"/>
          </a:p>
        </p:txBody>
      </p:sp>
      <p:sp>
        <p:nvSpPr>
          <p:cNvPr id="1048676" name="Slide Number Placeholder 6"/>
          <p:cNvSpPr>
            <a:spLocks noGrp="1"/>
          </p:cNvSpPr>
          <p:nvPr>
            <p:ph type="sldNum" sz="quarter" idx="12"/>
          </p:nvPr>
        </p:nvSpPr>
        <p:spPr/>
        <p:txBody>
          <a:bodyPr/>
          <a:lstStyle/>
          <a:p>
            <a:fld id="{CF27FFF4-0AD9-4F53-8763-16B05D64066E}" type="slidenum">
              <a:rPr lang="en-IN" smtClean="0"/>
              <a:t>‹#›</a:t>
            </a:fld>
            <a:endParaRPr lang="en-IN"/>
          </a:p>
        </p:txBody>
      </p:sp>
      <p:sp>
        <p:nvSpPr>
          <p:cNvPr id="1048677"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8678"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2097163"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24"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1048625"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26" name="Date Placeholder 4"/>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27" name="Footer Placeholder 5"/>
          <p:cNvSpPr>
            <a:spLocks noGrp="1"/>
          </p:cNvSpPr>
          <p:nvPr>
            <p:ph type="ftr" sz="quarter" idx="11"/>
          </p:nvPr>
        </p:nvSpPr>
        <p:spPr/>
        <p:txBody>
          <a:bodyPr/>
          <a:lstStyle/>
          <a:p>
            <a:endParaRPr lang="en-IN"/>
          </a:p>
        </p:txBody>
      </p:sp>
      <p:sp>
        <p:nvSpPr>
          <p:cNvPr id="1048628" name="Slide Number Placeholder 6"/>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097173" name="Picture 12"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91"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1048692"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3"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4"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5"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6"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7"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8" name="Date Placeholder 2"/>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99" name="Footer Placeholder 3"/>
          <p:cNvSpPr>
            <a:spLocks noGrp="1"/>
          </p:cNvSpPr>
          <p:nvPr>
            <p:ph type="ftr" sz="quarter" idx="11"/>
          </p:nvPr>
        </p:nvSpPr>
        <p:spPr/>
        <p:txBody>
          <a:bodyPr/>
          <a:lstStyle/>
          <a:p>
            <a:endParaRPr lang="en-IN"/>
          </a:p>
        </p:txBody>
      </p:sp>
      <p:sp>
        <p:nvSpPr>
          <p:cNvPr id="1048700" name="Slide Number Placeholder 4"/>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097166" name="Picture 15"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4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048641"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2"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3"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4"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5"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6"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7"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8"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9"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50" name="Date Placeholder 2"/>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51" name="Footer Placeholder 3"/>
          <p:cNvSpPr>
            <a:spLocks noGrp="1"/>
          </p:cNvSpPr>
          <p:nvPr>
            <p:ph type="ftr" sz="quarter" idx="11"/>
          </p:nvPr>
        </p:nvSpPr>
        <p:spPr/>
        <p:txBody>
          <a:bodyPr/>
          <a:lstStyle/>
          <a:p>
            <a:endParaRPr lang="en-IN"/>
          </a:p>
        </p:txBody>
      </p:sp>
      <p:sp>
        <p:nvSpPr>
          <p:cNvPr id="1048652" name="Slide Number Placeholder 4"/>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097175"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07" name="Title 1"/>
          <p:cNvSpPr>
            <a:spLocks noGrp="1"/>
          </p:cNvSpPr>
          <p:nvPr>
            <p:ph type="title"/>
          </p:nvPr>
        </p:nvSpPr>
        <p:spPr/>
        <p:txBody>
          <a:bodyPr/>
          <a:lstStyle/>
          <a:p>
            <a:r>
              <a:rPr lang="en-US"/>
              <a:t>Click to edit Master title style</a:t>
            </a:r>
            <a:endParaRPr lang="en-US" dirty="0"/>
          </a:p>
        </p:txBody>
      </p:sp>
      <p:sp>
        <p:nvSpPr>
          <p:cNvPr id="1048708"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9" name="Date Placeholder 3"/>
          <p:cNvSpPr>
            <a:spLocks noGrp="1"/>
          </p:cNvSpPr>
          <p:nvPr>
            <p:ph type="dt" sz="half" idx="10"/>
          </p:nvPr>
        </p:nvSpPr>
        <p:spPr/>
        <p:txBody>
          <a:bodyPr/>
          <a:lstStyle/>
          <a:p>
            <a:fld id="{94C74278-C02A-4F91-A9BF-835C853CE643}" type="datetimeFigureOut">
              <a:rPr lang="en-IN" smtClean="0"/>
              <a:t>06-12-2025</a:t>
            </a:fld>
            <a:endParaRPr lang="en-IN"/>
          </a:p>
        </p:txBody>
      </p:sp>
      <p:sp>
        <p:nvSpPr>
          <p:cNvPr id="1048710" name="Footer Placeholder 4"/>
          <p:cNvSpPr>
            <a:spLocks noGrp="1"/>
          </p:cNvSpPr>
          <p:nvPr>
            <p:ph type="ftr" sz="quarter" idx="11"/>
          </p:nvPr>
        </p:nvSpPr>
        <p:spPr/>
        <p:txBody>
          <a:bodyPr/>
          <a:lstStyle/>
          <a:p>
            <a:endParaRPr lang="en-IN"/>
          </a:p>
        </p:txBody>
      </p:sp>
      <p:sp>
        <p:nvSpPr>
          <p:cNvPr id="1048711" name="Slide Number Placeholder 5"/>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2097169" name="Picture 8"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66" name="Vertical Title 1"/>
          <p:cNvSpPr>
            <a:spLocks noGrp="1"/>
          </p:cNvSpPr>
          <p:nvPr>
            <p:ph type="title" orient="vert"/>
          </p:nvPr>
        </p:nvSpPr>
        <p:spPr>
          <a:xfrm>
            <a:off x="8724900" y="609601"/>
            <a:ext cx="2553326" cy="5181599"/>
          </a:xfrm>
        </p:spPr>
        <p:txBody>
          <a:bodyPr vert="eaVert"/>
          <a:lstStyle>
            <a:lvl1pPr algn="l"/>
          </a:lstStyle>
          <a:p>
            <a:r>
              <a:rPr lang="en-US"/>
              <a:t>Click to edit Master title style</a:t>
            </a:r>
            <a:endParaRPr lang="en-US" dirty="0"/>
          </a:p>
        </p:txBody>
      </p:sp>
      <p:sp>
        <p:nvSpPr>
          <p:cNvPr id="1048667"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8" name="Date Placeholder 3"/>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69" name="Footer Placeholder 4"/>
          <p:cNvSpPr>
            <a:spLocks noGrp="1"/>
          </p:cNvSpPr>
          <p:nvPr>
            <p:ph type="ftr" sz="quarter" idx="11"/>
          </p:nvPr>
        </p:nvSpPr>
        <p:spPr/>
        <p:txBody>
          <a:bodyPr/>
          <a:lstStyle/>
          <a:p>
            <a:endParaRPr lang="en-IN"/>
          </a:p>
        </p:txBody>
      </p:sp>
      <p:sp>
        <p:nvSpPr>
          <p:cNvPr id="1048670" name="Slide Number Placeholder 5"/>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97154" name="Picture 2"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588" name="Title 1"/>
          <p:cNvSpPr>
            <a:spLocks noGrp="1"/>
          </p:cNvSpPr>
          <p:nvPr>
            <p:ph type="title"/>
          </p:nvPr>
        </p:nvSpPr>
        <p:spPr/>
        <p:txBody>
          <a:bodyPr/>
          <a:lstStyle/>
          <a:p>
            <a:r>
              <a:rPr lang="en-US"/>
              <a:t>Click to edit Master title style</a:t>
            </a:r>
            <a:endParaRPr lang="en-US" dirty="0"/>
          </a:p>
        </p:txBody>
      </p:sp>
      <p:sp>
        <p:nvSpPr>
          <p:cNvPr id="1048589"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90" name="Date Placeholder 3"/>
          <p:cNvSpPr>
            <a:spLocks noGrp="1"/>
          </p:cNvSpPr>
          <p:nvPr>
            <p:ph type="dt" sz="half" idx="10"/>
          </p:nvPr>
        </p:nvSpPr>
        <p:spPr/>
        <p:txBody>
          <a:bodyPr/>
          <a:lstStyle/>
          <a:p>
            <a:fld id="{94C74278-C02A-4F91-A9BF-835C853CE643}" type="datetimeFigureOut">
              <a:rPr lang="en-IN" smtClean="0"/>
              <a:t>06-12-2025</a:t>
            </a:fld>
            <a:endParaRPr lang="en-IN"/>
          </a:p>
        </p:txBody>
      </p:sp>
      <p:sp>
        <p:nvSpPr>
          <p:cNvPr id="1048591" name="Footer Placeholder 4"/>
          <p:cNvSpPr>
            <a:spLocks noGrp="1"/>
          </p:cNvSpPr>
          <p:nvPr>
            <p:ph type="ftr" sz="quarter" idx="11"/>
          </p:nvPr>
        </p:nvSpPr>
        <p:spPr/>
        <p:txBody>
          <a:bodyPr/>
          <a:lstStyle/>
          <a:p>
            <a:endParaRPr lang="en-IN"/>
          </a:p>
        </p:txBody>
      </p:sp>
      <p:sp>
        <p:nvSpPr>
          <p:cNvPr id="1048592" name="Slide Number Placeholder 5"/>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97167" name="Picture 8"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53"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1048654"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655" name="Date Placeholder 3"/>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56" name="Footer Placeholder 4"/>
          <p:cNvSpPr>
            <a:spLocks noGrp="1"/>
          </p:cNvSpPr>
          <p:nvPr>
            <p:ph type="ftr" sz="quarter" idx="11"/>
          </p:nvPr>
        </p:nvSpPr>
        <p:spPr/>
        <p:txBody>
          <a:bodyPr/>
          <a:lstStyle/>
          <a:p>
            <a:endParaRPr lang="en-IN"/>
          </a:p>
        </p:txBody>
      </p:sp>
      <p:sp>
        <p:nvSpPr>
          <p:cNvPr id="1048657" name="Slide Number Placeholder 5"/>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097172"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85"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048686"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7"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8" name="Date Placeholder 4"/>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89" name="Footer Placeholder 5"/>
          <p:cNvSpPr>
            <a:spLocks noGrp="1"/>
          </p:cNvSpPr>
          <p:nvPr>
            <p:ph type="ftr" sz="quarter" idx="11"/>
          </p:nvPr>
        </p:nvSpPr>
        <p:spPr/>
        <p:txBody>
          <a:bodyPr/>
          <a:lstStyle/>
          <a:p>
            <a:endParaRPr lang="en-IN"/>
          </a:p>
        </p:txBody>
      </p:sp>
      <p:sp>
        <p:nvSpPr>
          <p:cNvPr id="1048690" name="Slide Number Placeholder 6"/>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97168" name="Picture 14"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58"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048659"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0"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1"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2"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3" name="Date Placeholder 6"/>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64" name="Footer Placeholder 7"/>
          <p:cNvSpPr>
            <a:spLocks noGrp="1"/>
          </p:cNvSpPr>
          <p:nvPr>
            <p:ph type="ftr" sz="quarter" idx="11"/>
          </p:nvPr>
        </p:nvSpPr>
        <p:spPr/>
        <p:txBody>
          <a:bodyPr/>
          <a:lstStyle/>
          <a:p>
            <a:endParaRPr lang="en-IN"/>
          </a:p>
        </p:txBody>
      </p:sp>
      <p:sp>
        <p:nvSpPr>
          <p:cNvPr id="1048665" name="Slide Number Placeholder 8"/>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097162"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20" name="Title 1"/>
          <p:cNvSpPr>
            <a:spLocks noGrp="1"/>
          </p:cNvSpPr>
          <p:nvPr>
            <p:ph type="title"/>
          </p:nvPr>
        </p:nvSpPr>
        <p:spPr/>
        <p:txBody>
          <a:bodyPr/>
          <a:lstStyle/>
          <a:p>
            <a:r>
              <a:rPr lang="en-US"/>
              <a:t>Click to edit Master title style</a:t>
            </a:r>
            <a:endParaRPr lang="en-US" dirty="0"/>
          </a:p>
        </p:txBody>
      </p:sp>
      <p:sp>
        <p:nvSpPr>
          <p:cNvPr id="1048621" name="Date Placeholder 2"/>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22" name="Footer Placeholder 3"/>
          <p:cNvSpPr>
            <a:spLocks noGrp="1"/>
          </p:cNvSpPr>
          <p:nvPr>
            <p:ph type="ftr" sz="quarter" idx="11"/>
          </p:nvPr>
        </p:nvSpPr>
        <p:spPr/>
        <p:txBody>
          <a:bodyPr/>
          <a:lstStyle/>
          <a:p>
            <a:endParaRPr lang="en-IN"/>
          </a:p>
        </p:txBody>
      </p:sp>
      <p:sp>
        <p:nvSpPr>
          <p:cNvPr id="1048623" name="Slide Number Placeholder 4"/>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97159" name="Picture 6"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09" name="Date Placeholder 1"/>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10" name="Footer Placeholder 2"/>
          <p:cNvSpPr>
            <a:spLocks noGrp="1"/>
          </p:cNvSpPr>
          <p:nvPr>
            <p:ph type="ftr" sz="quarter" idx="11"/>
          </p:nvPr>
        </p:nvSpPr>
        <p:spPr/>
        <p:txBody>
          <a:bodyPr/>
          <a:lstStyle/>
          <a:p>
            <a:endParaRPr lang="en-IN"/>
          </a:p>
        </p:txBody>
      </p:sp>
      <p:sp>
        <p:nvSpPr>
          <p:cNvPr id="1048611" name="Slide Number Placeholder 3"/>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097174" name="Picture 10"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01"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48702"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3"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04" name="Date Placeholder 4"/>
          <p:cNvSpPr>
            <a:spLocks noGrp="1"/>
          </p:cNvSpPr>
          <p:nvPr>
            <p:ph type="dt" sz="half" idx="10"/>
          </p:nvPr>
        </p:nvSpPr>
        <p:spPr/>
        <p:txBody>
          <a:bodyPr/>
          <a:lstStyle/>
          <a:p>
            <a:fld id="{94C74278-C02A-4F91-A9BF-835C853CE643}" type="datetimeFigureOut">
              <a:rPr lang="en-IN" smtClean="0"/>
              <a:t>06-12-2025</a:t>
            </a:fld>
            <a:endParaRPr lang="en-IN"/>
          </a:p>
        </p:txBody>
      </p:sp>
      <p:sp>
        <p:nvSpPr>
          <p:cNvPr id="1048705" name="Footer Placeholder 5"/>
          <p:cNvSpPr>
            <a:spLocks noGrp="1"/>
          </p:cNvSpPr>
          <p:nvPr>
            <p:ph type="ftr" sz="quarter" idx="11"/>
          </p:nvPr>
        </p:nvSpPr>
        <p:spPr/>
        <p:txBody>
          <a:bodyPr/>
          <a:lstStyle/>
          <a:p>
            <a:endParaRPr lang="en-IN"/>
          </a:p>
        </p:txBody>
      </p:sp>
      <p:sp>
        <p:nvSpPr>
          <p:cNvPr id="1048706" name="Slide Number Placeholder 6"/>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097165"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34"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1048635"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636"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37" name="Date Placeholder 4"/>
          <p:cNvSpPr>
            <a:spLocks noGrp="1"/>
          </p:cNvSpPr>
          <p:nvPr>
            <p:ph type="dt" sz="half" idx="10"/>
          </p:nvPr>
        </p:nvSpPr>
        <p:spPr/>
        <p:txBody>
          <a:bodyPr/>
          <a:lstStyle/>
          <a:p>
            <a:fld id="{94C74278-C02A-4F91-A9BF-835C853CE643}" type="datetimeFigureOut">
              <a:rPr lang="en-IN" smtClean="0"/>
              <a:t>06-12-2025</a:t>
            </a:fld>
            <a:endParaRPr lang="en-IN"/>
          </a:p>
        </p:txBody>
      </p:sp>
      <p:sp>
        <p:nvSpPr>
          <p:cNvPr id="1048638" name="Footer Placeholder 5"/>
          <p:cNvSpPr>
            <a:spLocks noGrp="1"/>
          </p:cNvSpPr>
          <p:nvPr>
            <p:ph type="ftr" sz="quarter" idx="11"/>
          </p:nvPr>
        </p:nvSpPr>
        <p:spPr/>
        <p:txBody>
          <a:bodyPr/>
          <a:lstStyle/>
          <a:p>
            <a:endParaRPr lang="en-IN"/>
          </a:p>
        </p:txBody>
      </p:sp>
      <p:sp>
        <p:nvSpPr>
          <p:cNvPr id="1048639" name="Slide Number Placeholder 6"/>
          <p:cNvSpPr>
            <a:spLocks noGrp="1"/>
          </p:cNvSpPr>
          <p:nvPr>
            <p:ph type="sldNum" sz="quarter" idx="12"/>
          </p:nvPr>
        </p:nvSpPr>
        <p:spPr/>
        <p:txBody>
          <a:bodyPr/>
          <a:lstStyle/>
          <a:p>
            <a:fld id="{CF27FFF4-0AD9-4F53-8763-16B05D64066E}"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2" descr="\\DROBO-FS\QuickDrops\JB\PPTX NG\Droplets\LightingOverlay.png"/>
          <p:cNvPicPr>
            <a:picLocks noChangeAspect="1" noChangeArrowheads="1"/>
          </p:cNvPicPr>
          <p:nvPr/>
        </p:nvPicPr>
        <p:blipFill>
          <a:blip r:embed="rId19">
            <a:alphaModFix amt="80000"/>
          </a:blip>
          <a:srcRect/>
          <a:stretch>
            <a:fillRect/>
          </a:stretch>
        </p:blipFill>
        <p:spPr bwMode="auto">
          <a:xfrm>
            <a:off x="0" y="0"/>
            <a:ext cx="12192003" cy="6858001"/>
          </a:xfrm>
          <a:prstGeom prst="rect">
            <a:avLst/>
          </a:prstGeom>
          <a:noFill/>
        </p:spPr>
      </p:pic>
      <p:sp>
        <p:nvSpPr>
          <p:cNvPr id="1048576"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4C74278-C02A-4F91-A9BF-835C853CE643}" type="datetimeFigureOut">
              <a:rPr lang="en-IN" smtClean="0"/>
              <a:t>06-12-2025</a:t>
            </a:fld>
            <a:endParaRPr lang="en-IN"/>
          </a:p>
        </p:txBody>
      </p:sp>
      <p:sp>
        <p:nvSpPr>
          <p:cNvPr id="1048579"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1048580"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F27FFF4-0AD9-4F53-8763-16B05D64066E}"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751012" y="0"/>
            <a:ext cx="8689976" cy="2509213"/>
          </a:xfrm>
        </p:spPr>
        <p:txBody>
          <a:bodyPr/>
          <a:lstStyle/>
          <a:p>
            <a:r>
              <a:rPr lang="en-IN" dirty="0"/>
              <a:t>SCRUB TYPHUS</a:t>
            </a:r>
          </a:p>
        </p:txBody>
      </p:sp>
      <p:sp>
        <p:nvSpPr>
          <p:cNvPr id="1048587" name="Subtitle 2"/>
          <p:cNvSpPr>
            <a:spLocks noGrp="1"/>
          </p:cNvSpPr>
          <p:nvPr>
            <p:ph type="subTitle" idx="1"/>
          </p:nvPr>
        </p:nvSpPr>
        <p:spPr>
          <a:xfrm>
            <a:off x="1751012" y="3195484"/>
            <a:ext cx="8689976" cy="2062315"/>
          </a:xfrm>
        </p:spPr>
        <p:txBody>
          <a:bodyPr>
            <a:normAutofit fontScale="85000" lnSpcReduction="20000"/>
          </a:bodyPr>
          <a:lstStyle/>
          <a:p>
            <a:r>
              <a:rPr lang="en-IN" dirty="0"/>
              <a:t>By 2</a:t>
            </a:r>
            <a:r>
              <a:rPr lang="en-IN" baseline="30000" dirty="0"/>
              <a:t>nd</a:t>
            </a:r>
            <a:r>
              <a:rPr lang="en-IN" dirty="0"/>
              <a:t> medical unit</a:t>
            </a:r>
          </a:p>
          <a:p>
            <a:r>
              <a:rPr lang="en-IN" dirty="0"/>
              <a:t>Chief </a:t>
            </a:r>
            <a:r>
              <a:rPr lang="en-IN" dirty="0" err="1"/>
              <a:t>prof.dr.s.peer</a:t>
            </a:r>
            <a:r>
              <a:rPr lang="en-IN" dirty="0"/>
              <a:t> Mohamed md</a:t>
            </a:r>
          </a:p>
          <a:p>
            <a:r>
              <a:rPr lang="en-IN" dirty="0"/>
              <a:t>Asst professors:</a:t>
            </a:r>
          </a:p>
          <a:p>
            <a:r>
              <a:rPr lang="en-IN" dirty="0" err="1"/>
              <a:t>Dr.m.suresh</a:t>
            </a:r>
            <a:r>
              <a:rPr lang="en-IN" dirty="0"/>
              <a:t> </a:t>
            </a:r>
            <a:r>
              <a:rPr lang="en-IN" dirty="0" err="1"/>
              <a:t>kumar</a:t>
            </a:r>
            <a:r>
              <a:rPr lang="en-IN" dirty="0"/>
              <a:t> md</a:t>
            </a:r>
          </a:p>
          <a:p>
            <a:r>
              <a:rPr lang="en-IN" dirty="0" err="1"/>
              <a:t>Dr.Satheesh</a:t>
            </a:r>
            <a:r>
              <a:rPr lang="en-IN" dirty="0"/>
              <a:t> </a:t>
            </a:r>
            <a:r>
              <a:rPr lang="en-IN" dirty="0" err="1"/>
              <a:t>kumar</a:t>
            </a:r>
            <a:r>
              <a:rPr lang="en-IN" dirty="0"/>
              <a:t> 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717130" y="0"/>
            <a:ext cx="10364451" cy="1596177"/>
          </a:xfrm>
        </p:spPr>
        <p:txBody>
          <a:bodyPr/>
          <a:lstStyle/>
          <a:p>
            <a:r>
              <a:rPr lang="en-IN" dirty="0">
                <a:latin typeface="Arial" panose="020B0604020202020204" pitchFamily="34" charset="0"/>
                <a:cs typeface="Arial" panose="020B0604020202020204" pitchFamily="34" charset="0"/>
              </a:rPr>
              <a:t>eschar</a:t>
            </a:r>
          </a:p>
        </p:txBody>
      </p:sp>
      <p:sp>
        <p:nvSpPr>
          <p:cNvPr id="1048602" name="Content Placeholder 2"/>
          <p:cNvSpPr>
            <a:spLocks noGrp="1"/>
          </p:cNvSpPr>
          <p:nvPr>
            <p:ph sz="quarter" idx="13"/>
          </p:nvPr>
        </p:nvSpPr>
        <p:spPr>
          <a:xfrm>
            <a:off x="1110419" y="1435510"/>
            <a:ext cx="10363826" cy="4896464"/>
          </a:xfrm>
        </p:spPr>
        <p:txBody>
          <a:bodyPr>
            <a:normAutofit/>
          </a:bodyPr>
          <a:lstStyle/>
          <a:p>
            <a:r>
              <a:rPr lang="en-IN" sz="2400" cap="none" dirty="0">
                <a:latin typeface="Arial" panose="020B0604020202020204" pitchFamily="34" charset="0"/>
                <a:cs typeface="Arial" panose="020B0604020202020204" pitchFamily="34" charset="0"/>
              </a:rPr>
              <a:t>Painless papule at the site of chigger bite, often in concealed moist areas of the body like axilla and inguinal region</a:t>
            </a:r>
          </a:p>
          <a:p>
            <a:pPr marL="0" indent="0">
              <a:buNone/>
            </a:pPr>
            <a:endParaRPr lang="en-IN" sz="2400" cap="none" dirty="0">
              <a:latin typeface="Arial" panose="020B0604020202020204" pitchFamily="34" charset="0"/>
              <a:cs typeface="Arial" panose="020B0604020202020204" pitchFamily="34" charset="0"/>
            </a:endParaRPr>
          </a:p>
          <a:p>
            <a:r>
              <a:rPr lang="en-IN" sz="2400" cap="none" dirty="0">
                <a:latin typeface="Arial" panose="020B0604020202020204" pitchFamily="34" charset="0"/>
                <a:cs typeface="Arial" panose="020B0604020202020204" pitchFamily="34" charset="0"/>
              </a:rPr>
              <a:t>Later develops into classical eschar</a:t>
            </a:r>
          </a:p>
          <a:p>
            <a:endParaRPr lang="en-IN" sz="2400" cap="none" dirty="0">
              <a:latin typeface="Arial" panose="020B0604020202020204" pitchFamily="34" charset="0"/>
              <a:cs typeface="Arial" panose="020B0604020202020204" pitchFamily="34" charset="0"/>
            </a:endParaRPr>
          </a:p>
          <a:p>
            <a:r>
              <a:rPr lang="en-IN" sz="2400" cap="none" dirty="0">
                <a:latin typeface="Arial" panose="020B0604020202020204" pitchFamily="34" charset="0"/>
                <a:cs typeface="Arial" panose="020B0604020202020204" pitchFamily="34" charset="0"/>
              </a:rPr>
              <a:t>Not usually larger than 1cm in diameter</a:t>
            </a:r>
          </a:p>
          <a:p>
            <a:endParaRPr lang="en-IN" sz="2400" cap="none" dirty="0">
              <a:latin typeface="Arial" panose="020B0604020202020204" pitchFamily="34" charset="0"/>
              <a:cs typeface="Arial" panose="020B0604020202020204" pitchFamily="34" charset="0"/>
            </a:endParaRPr>
          </a:p>
          <a:p>
            <a:r>
              <a:rPr lang="en-IN" sz="2400" cap="none" dirty="0">
                <a:latin typeface="Arial" panose="020B0604020202020204" pitchFamily="34" charset="0"/>
                <a:cs typeface="Arial" panose="020B0604020202020204" pitchFamily="34" charset="0"/>
              </a:rPr>
              <a:t>Central necrotic black scab surrounded by raised ring and surrounding erythema, not itchy or painful, seen in as many as 50% patients.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p:cNvPicPr>
            <a:picLocks noGrp="1" noChangeAspect="1" noChangeArrowheads="1"/>
          </p:cNvPicPr>
          <p:nvPr>
            <p:ph sz="quarter" idx="13"/>
          </p:nvPr>
        </p:nvPicPr>
        <p:blipFill>
          <a:blip r:embed="rId2"/>
          <a:srcRect/>
          <a:stretch>
            <a:fillRect/>
          </a:stretch>
        </p:blipFill>
        <p:spPr bwMode="auto">
          <a:xfrm>
            <a:off x="2843212" y="1258529"/>
            <a:ext cx="6505575" cy="39064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66E2-AB80-1AEB-770D-0830D97C2804}"/>
              </a:ext>
            </a:extLst>
          </p:cNvPr>
          <p:cNvSpPr>
            <a:spLocks noGrp="1"/>
          </p:cNvSpPr>
          <p:nvPr>
            <p:ph type="title"/>
          </p:nvPr>
        </p:nvSpPr>
        <p:spPr/>
        <p:txBody>
          <a:bodyPr/>
          <a:lstStyle/>
          <a:p>
            <a:r>
              <a:rPr lang="en-IN" dirty="0"/>
              <a:t>Signs and symptoms</a:t>
            </a:r>
            <a:br>
              <a:rPr lang="en-IN" dirty="0"/>
            </a:br>
            <a:endParaRPr lang="en-IN" dirty="0"/>
          </a:p>
        </p:txBody>
      </p:sp>
      <p:sp>
        <p:nvSpPr>
          <p:cNvPr id="3" name="Content Placeholder 2">
            <a:extLst>
              <a:ext uri="{FF2B5EF4-FFF2-40B4-BE49-F238E27FC236}">
                <a16:creationId xmlns:a16="http://schemas.microsoft.com/office/drawing/2014/main" id="{FA5D591D-E06B-779A-880A-0AA35C5814A1}"/>
              </a:ext>
            </a:extLst>
          </p:cNvPr>
          <p:cNvSpPr>
            <a:spLocks noGrp="1"/>
          </p:cNvSpPr>
          <p:nvPr>
            <p:ph sz="quarter" idx="13"/>
          </p:nvPr>
        </p:nvSpPr>
        <p:spPr>
          <a:xfrm>
            <a:off x="913774" y="1730478"/>
            <a:ext cx="10363826" cy="4060722"/>
          </a:xfrm>
        </p:spPr>
        <p:txBody>
          <a:bodyPr/>
          <a:lstStyle/>
          <a:p>
            <a:r>
              <a:rPr lang="en-IN" sz="2400" cap="none" dirty="0">
                <a:latin typeface="Arial" panose="020B0604020202020204" pitchFamily="34" charset="0"/>
                <a:cs typeface="Arial" panose="020B0604020202020204" pitchFamily="34" charset="0"/>
              </a:rPr>
              <a:t>Lymphadenopathy- localized followed by generalized lymphadenopathy</a:t>
            </a:r>
          </a:p>
          <a:p>
            <a:r>
              <a:rPr lang="en-IN" sz="2400" cap="none" dirty="0">
                <a:latin typeface="Arial" panose="020B0604020202020204" pitchFamily="34" charset="0"/>
                <a:cs typeface="Arial" panose="020B0604020202020204" pitchFamily="34" charset="0"/>
              </a:rPr>
              <a:t>GIT- nausea, vomiting, </a:t>
            </a:r>
            <a:r>
              <a:rPr lang="en-IN" sz="2400" cap="none" dirty="0" err="1">
                <a:latin typeface="Arial" panose="020B0604020202020204" pitchFamily="34" charset="0"/>
                <a:cs typeface="Arial" panose="020B0604020202020204" pitchFamily="34" charset="0"/>
              </a:rPr>
              <a:t>diarrhea</a:t>
            </a:r>
            <a:r>
              <a:rPr lang="en-IN" sz="2400" cap="none" dirty="0">
                <a:latin typeface="Arial" panose="020B0604020202020204" pitchFamily="34" charset="0"/>
                <a:cs typeface="Arial" panose="020B0604020202020204" pitchFamily="34" charset="0"/>
              </a:rPr>
              <a:t>, superficial erosions and ulcers in upper GI tract</a:t>
            </a:r>
          </a:p>
          <a:p>
            <a:r>
              <a:rPr lang="en-IN" sz="2400" cap="none" dirty="0">
                <a:latin typeface="Arial" panose="020B0604020202020204" pitchFamily="34" charset="0"/>
                <a:cs typeface="Arial" panose="020B0604020202020204" pitchFamily="34" charset="0"/>
              </a:rPr>
              <a:t>Respiratory- mild cough to ARDS like picture</a:t>
            </a:r>
          </a:p>
          <a:p>
            <a:r>
              <a:rPr lang="en-IN" sz="2400" cap="none" dirty="0">
                <a:latin typeface="Arial" panose="020B0604020202020204" pitchFamily="34" charset="0"/>
                <a:cs typeface="Arial" panose="020B0604020202020204" pitchFamily="34" charset="0"/>
              </a:rPr>
              <a:t>Cardiovascular- relative bradycardia</a:t>
            </a:r>
          </a:p>
          <a:p>
            <a:r>
              <a:rPr lang="en-IN" sz="2400" cap="none" dirty="0">
                <a:latin typeface="Arial" panose="020B0604020202020204" pitchFamily="34" charset="0"/>
                <a:cs typeface="Arial" panose="020B0604020202020204" pitchFamily="34" charset="0"/>
              </a:rPr>
              <a:t>Renal- AKI</a:t>
            </a:r>
          </a:p>
          <a:p>
            <a:endParaRPr lang="en-IN" dirty="0"/>
          </a:p>
        </p:txBody>
      </p:sp>
    </p:spTree>
    <p:extLst>
      <p:ext uri="{BB962C8B-B14F-4D97-AF65-F5344CB8AC3E}">
        <p14:creationId xmlns:p14="http://schemas.microsoft.com/office/powerpoint/2010/main" val="410568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913149" y="268712"/>
            <a:ext cx="10364451" cy="1596177"/>
          </a:xfrm>
        </p:spPr>
        <p:txBody>
          <a:bodyPr/>
          <a:lstStyle/>
          <a:p>
            <a:r>
              <a:rPr lang="en-IN" dirty="0"/>
              <a:t>complications</a:t>
            </a:r>
          </a:p>
        </p:txBody>
      </p:sp>
      <p:sp>
        <p:nvSpPr>
          <p:cNvPr id="1048604" name="Content Placeholder 2"/>
          <p:cNvSpPr>
            <a:spLocks noGrp="1"/>
          </p:cNvSpPr>
          <p:nvPr>
            <p:ph sz="quarter" idx="13"/>
          </p:nvPr>
        </p:nvSpPr>
        <p:spPr>
          <a:xfrm>
            <a:off x="913774" y="1897626"/>
            <a:ext cx="10363826" cy="3893573"/>
          </a:xfrm>
        </p:spPr>
        <p:txBody>
          <a:bodyPr>
            <a:normAutofit/>
          </a:bodyPr>
          <a:lstStyle/>
          <a:p>
            <a:r>
              <a:rPr lang="en-US" sz="2400" cap="none" dirty="0">
                <a:latin typeface="Arial" panose="020B0604020202020204" pitchFamily="34" charset="0"/>
                <a:cs typeface="Arial" panose="020B0604020202020204" pitchFamily="34" charset="0"/>
              </a:rPr>
              <a:t>Jaundice</a:t>
            </a:r>
          </a:p>
          <a:p>
            <a:r>
              <a:rPr lang="en-US" sz="2400" cap="none" dirty="0">
                <a:latin typeface="Arial" panose="020B0604020202020204" pitchFamily="34" charset="0"/>
                <a:cs typeface="Arial" panose="020B0604020202020204" pitchFamily="34" charset="0"/>
              </a:rPr>
              <a:t>Meningoencephalitis</a:t>
            </a:r>
          </a:p>
          <a:p>
            <a:r>
              <a:rPr lang="en-US" sz="2400" cap="none" dirty="0">
                <a:latin typeface="Arial" panose="020B0604020202020204" pitchFamily="34" charset="0"/>
                <a:cs typeface="Arial" panose="020B0604020202020204" pitchFamily="34" charset="0"/>
              </a:rPr>
              <a:t>Myocarditis</a:t>
            </a:r>
          </a:p>
          <a:p>
            <a:r>
              <a:rPr lang="en-US" sz="2400" cap="none" dirty="0">
                <a:latin typeface="Arial" panose="020B0604020202020204" pitchFamily="34" charset="0"/>
                <a:cs typeface="Arial" panose="020B0604020202020204" pitchFamily="34" charset="0"/>
              </a:rPr>
              <a:t>Interstitial pneumonia leading to ARDS</a:t>
            </a:r>
          </a:p>
          <a:p>
            <a:r>
              <a:rPr lang="en-US" sz="2400" cap="none" dirty="0">
                <a:latin typeface="Arial" panose="020B0604020202020204" pitchFamily="34" charset="0"/>
                <a:cs typeface="Arial" panose="020B0604020202020204" pitchFamily="34" charset="0"/>
              </a:rPr>
              <a:t>Renal failure</a:t>
            </a:r>
            <a:endParaRPr lang="en-IN" sz="2400" cap="none"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B1083F2-7EAC-86CA-5133-23349E7BE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511" y="1772243"/>
            <a:ext cx="4480090" cy="36765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913149" y="0"/>
            <a:ext cx="10364451" cy="1596177"/>
          </a:xfrm>
        </p:spPr>
        <p:txBody>
          <a:bodyPr/>
          <a:lstStyle/>
          <a:p>
            <a:r>
              <a:rPr lang="en-IN" dirty="0"/>
              <a:t>diagnosis</a:t>
            </a:r>
          </a:p>
        </p:txBody>
      </p:sp>
      <p:sp>
        <p:nvSpPr>
          <p:cNvPr id="1048606" name="Content Placeholder 2"/>
          <p:cNvSpPr>
            <a:spLocks noGrp="1"/>
          </p:cNvSpPr>
          <p:nvPr>
            <p:ph sz="quarter" idx="13"/>
          </p:nvPr>
        </p:nvSpPr>
        <p:spPr>
          <a:xfrm>
            <a:off x="795787" y="1374034"/>
            <a:ext cx="10363826" cy="5125089"/>
          </a:xfrm>
        </p:spPr>
        <p:txBody>
          <a:bodyPr>
            <a:noAutofit/>
          </a:bodyPr>
          <a:lstStyle/>
          <a:p>
            <a:r>
              <a:rPr lang="en-US" sz="1800" cap="none" dirty="0">
                <a:latin typeface="Arial" panose="020B0604020202020204" pitchFamily="34" charset="0"/>
                <a:cs typeface="Arial" panose="020B0604020202020204" pitchFamily="34" charset="0"/>
              </a:rPr>
              <a:t>Indirect </a:t>
            </a:r>
            <a:r>
              <a:rPr lang="en-US" sz="1800" cap="none" dirty="0" err="1">
                <a:latin typeface="Arial" panose="020B0604020202020204" pitchFamily="34" charset="0"/>
                <a:cs typeface="Arial" panose="020B0604020202020204" pitchFamily="34" charset="0"/>
              </a:rPr>
              <a:t>immunofluourescent</a:t>
            </a:r>
            <a:r>
              <a:rPr lang="en-US" sz="1800" cap="none" dirty="0">
                <a:latin typeface="Arial" panose="020B0604020202020204" pitchFamily="34" charset="0"/>
                <a:cs typeface="Arial" panose="020B0604020202020204" pitchFamily="34" charset="0"/>
              </a:rPr>
              <a:t> assays – mainstay of diagnosis</a:t>
            </a:r>
          </a:p>
          <a:p>
            <a:r>
              <a:rPr lang="en-US" sz="1800" cap="none" dirty="0">
                <a:latin typeface="Arial" panose="020B0604020202020204" pitchFamily="34" charset="0"/>
                <a:cs typeface="Arial" panose="020B0604020202020204" pitchFamily="34" charset="0"/>
              </a:rPr>
              <a:t>Enzyme-linked immunosorbent assays (ELISA) similarly use cell culture-derived O. Tsutsugamushi antigens or recombinant proteins to detect </a:t>
            </a:r>
            <a:r>
              <a:rPr lang="en-US" sz="1800" cap="none" dirty="0" err="1">
                <a:latin typeface="Arial" panose="020B0604020202020204" pitchFamily="34" charset="0"/>
                <a:cs typeface="Arial" panose="020B0604020202020204" pitchFamily="34" charset="0"/>
              </a:rPr>
              <a:t>orientia</a:t>
            </a:r>
            <a:r>
              <a:rPr lang="en-US" sz="1800" cap="none" dirty="0">
                <a:latin typeface="Arial" panose="020B0604020202020204" pitchFamily="34" charset="0"/>
                <a:cs typeface="Arial" panose="020B0604020202020204" pitchFamily="34" charset="0"/>
              </a:rPr>
              <a:t>-specific antibodies. ELISAs have the benefit of performing multiple tests at one time, are inexpensive, sensitive, specific </a:t>
            </a:r>
            <a:r>
              <a:rPr lang="en-US" sz="1800" cap="none" dirty="0" err="1">
                <a:latin typeface="Arial" panose="020B0604020202020204" pitchFamily="34" charset="0"/>
                <a:cs typeface="Arial" panose="020B0604020202020204" pitchFamily="34" charset="0"/>
              </a:rPr>
              <a:t>aidind</a:t>
            </a:r>
            <a:r>
              <a:rPr lang="en-US" sz="1800" cap="none" dirty="0">
                <a:latin typeface="Arial" panose="020B0604020202020204" pitchFamily="34" charset="0"/>
                <a:cs typeface="Arial" panose="020B0604020202020204" pitchFamily="34" charset="0"/>
              </a:rPr>
              <a:t> reproducible.</a:t>
            </a:r>
          </a:p>
          <a:p>
            <a:endParaRPr lang="en-US" sz="1800" cap="none" dirty="0">
              <a:latin typeface="Arial" panose="020B0604020202020204" pitchFamily="34" charset="0"/>
              <a:cs typeface="Arial" panose="020B0604020202020204" pitchFamily="34" charset="0"/>
            </a:endParaRPr>
          </a:p>
          <a:p>
            <a:r>
              <a:rPr lang="en-US" sz="1800" cap="none" dirty="0">
                <a:latin typeface="Arial" panose="020B0604020202020204" pitchFamily="34" charset="0"/>
                <a:cs typeface="Arial" panose="020B0604020202020204" pitchFamily="34" charset="0"/>
              </a:rPr>
              <a:t>Polymerase chain reaction methods detecting different gene targets of O. Tsutsugamushi have been developed but, despite the high sensitivities and specificities. immunofluorescence image of </a:t>
            </a:r>
            <a:r>
              <a:rPr lang="en-US" sz="1800" cap="none" dirty="0" err="1">
                <a:latin typeface="Arial" panose="020B0604020202020204" pitchFamily="34" charset="0"/>
                <a:cs typeface="Arial" panose="020B0604020202020204" pitchFamily="34" charset="0"/>
              </a:rPr>
              <a:t>orientia</a:t>
            </a:r>
            <a:r>
              <a:rPr lang="en-US" sz="1800" cap="none" dirty="0">
                <a:latin typeface="Arial" panose="020B0604020202020204" pitchFamily="34" charset="0"/>
                <a:cs typeface="Arial" panose="020B0604020202020204" pitchFamily="34" charset="0"/>
              </a:rPr>
              <a:t> tsutsugamushi (stained bright apple green) cultured in vitro in </a:t>
            </a:r>
            <a:r>
              <a:rPr lang="en-US" sz="1800" cap="none" dirty="0" err="1">
                <a:latin typeface="Arial" panose="020B0604020202020204" pitchFamily="34" charset="0"/>
                <a:cs typeface="Arial" panose="020B0604020202020204" pitchFamily="34" charset="0"/>
              </a:rPr>
              <a:t>vero</a:t>
            </a:r>
            <a:r>
              <a:rPr lang="en-US" sz="1800" cap="none" dirty="0">
                <a:latin typeface="Arial" panose="020B0604020202020204" pitchFamily="34" charset="0"/>
                <a:cs typeface="Arial" panose="020B0604020202020204" pitchFamily="34" charset="0"/>
              </a:rPr>
              <a:t> cell monolayers.</a:t>
            </a:r>
            <a:endParaRPr lang="en-IN" sz="1800" cap="none"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4546928-FFAC-6E80-01A6-910BDC1A0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4461" y="4876800"/>
            <a:ext cx="3031752" cy="1981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Title 1048717"/>
          <p:cNvSpPr>
            <a:spLocks noGrp="1"/>
          </p:cNvSpPr>
          <p:nvPr>
            <p:ph type="title"/>
          </p:nvPr>
        </p:nvSpPr>
        <p:spPr/>
        <p:txBody>
          <a:bodyPr/>
          <a:lstStyle/>
          <a:p>
            <a:r>
              <a:rPr lang="en-US" altLang="en-GB" dirty="0" err="1"/>
              <a:t>CaSE</a:t>
            </a:r>
            <a:r>
              <a:rPr lang="en-US" altLang="en-GB" dirty="0"/>
              <a:t> DEFINITIONS ACC TO NHM</a:t>
            </a:r>
            <a:endParaRPr lang="en-GB" dirty="0"/>
          </a:p>
        </p:txBody>
      </p:sp>
      <p:sp>
        <p:nvSpPr>
          <p:cNvPr id="1048719" name="Content Placeholder 1048718"/>
          <p:cNvSpPr>
            <a:spLocks noGrp="1"/>
          </p:cNvSpPr>
          <p:nvPr>
            <p:ph sz="quarter" idx="13"/>
          </p:nvPr>
        </p:nvSpPr>
        <p:spPr/>
        <p:txBody>
          <a:bodyPr>
            <a:normAutofit fontScale="95000"/>
          </a:bodyPr>
          <a:lstStyle/>
          <a:p>
            <a:r>
              <a:rPr lang="en-US" altLang="en-GB" sz="2500" b="1" cap="none" dirty="0">
                <a:latin typeface="Arial" panose="020B0604020202020204" pitchFamily="34" charset="0"/>
                <a:cs typeface="Arial" panose="020B0604020202020204" pitchFamily="34" charset="0"/>
              </a:rPr>
              <a:t>Clinical case:</a:t>
            </a:r>
          </a:p>
          <a:p>
            <a:r>
              <a:rPr lang="en-US" altLang="en-GB" cap="none" dirty="0">
                <a:latin typeface="Arial" panose="020B0604020202020204" pitchFamily="34" charset="0"/>
                <a:cs typeface="Arial" panose="020B0604020202020204" pitchFamily="34" charset="0"/>
              </a:rPr>
              <a:t>Acute undifferentiated febrile illness  of 5 days or more with or without eschar should be suspected as a case of rickettsial infection(if eschar is present, fever of less than 5 days duration should be considered as scrub typhus)</a:t>
            </a:r>
            <a:endParaRPr lang="en-GB" cap="none" dirty="0">
              <a:latin typeface="Arial" panose="020B0604020202020204" pitchFamily="34" charset="0"/>
              <a:cs typeface="Arial" panose="020B0604020202020204" pitchFamily="34" charset="0"/>
            </a:endParaRPr>
          </a:p>
          <a:p>
            <a:r>
              <a:rPr lang="en-US" altLang="en-GB" cap="none" dirty="0">
                <a:latin typeface="Arial" panose="020B0604020202020204" pitchFamily="34" charset="0"/>
                <a:cs typeface="Arial" panose="020B0604020202020204" pitchFamily="34" charset="0"/>
              </a:rPr>
              <a:t>Other presenting features may be headache and rash </a:t>
            </a:r>
            <a:r>
              <a:rPr lang="en-US" altLang="en-GB" cap="none" dirty="0" err="1">
                <a:latin typeface="Arial" panose="020B0604020202020204" pitchFamily="34" charset="0"/>
                <a:cs typeface="Arial" panose="020B0604020202020204" pitchFamily="34" charset="0"/>
              </a:rPr>
              <a:t>lymphadenopathy,multiorgan</a:t>
            </a:r>
            <a:r>
              <a:rPr lang="en-US" altLang="en-GB" cap="none" dirty="0">
                <a:latin typeface="Arial" panose="020B0604020202020204" pitchFamily="34" charset="0"/>
                <a:cs typeface="Arial" panose="020B0604020202020204" pitchFamily="34" charset="0"/>
              </a:rPr>
              <a:t> involvement like </a:t>
            </a:r>
            <a:r>
              <a:rPr lang="en-US" altLang="en-GB" cap="none" dirty="0" err="1">
                <a:latin typeface="Arial" panose="020B0604020202020204" pitchFamily="34" charset="0"/>
                <a:cs typeface="Arial" panose="020B0604020202020204" pitchFamily="34" charset="0"/>
              </a:rPr>
              <a:t>lung,liver</a:t>
            </a:r>
            <a:r>
              <a:rPr lang="en-US" altLang="en-GB" cap="none" dirty="0">
                <a:latin typeface="Arial" panose="020B0604020202020204" pitchFamily="34" charset="0"/>
                <a:cs typeface="Arial" panose="020B0604020202020204" pitchFamily="34" charset="0"/>
              </a:rPr>
              <a:t> and kidney involvement.</a:t>
            </a:r>
            <a:endParaRPr lang="en-GB" cap="none"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Content Placeholder 1048720"/>
          <p:cNvSpPr>
            <a:spLocks noGrp="1"/>
          </p:cNvSpPr>
          <p:nvPr>
            <p:ph sz="quarter" idx="13"/>
          </p:nvPr>
        </p:nvSpPr>
        <p:spPr>
          <a:xfrm>
            <a:off x="914086" y="1022556"/>
            <a:ext cx="10363826" cy="4629816"/>
          </a:xfrm>
        </p:spPr>
        <p:txBody>
          <a:bodyPr>
            <a:normAutofit lnSpcReduction="10000"/>
          </a:bodyPr>
          <a:lstStyle/>
          <a:p>
            <a:pPr marL="0" indent="0">
              <a:buNone/>
            </a:pPr>
            <a:r>
              <a:rPr lang="en-GB" sz="2400" b="1" cap="none" dirty="0">
                <a:latin typeface="Arial" panose="020B0604020202020204" pitchFamily="34" charset="0"/>
                <a:cs typeface="Arial" panose="020B0604020202020204" pitchFamily="34" charset="0"/>
              </a:rPr>
              <a:t>IDSP CASE DEFINITION:</a:t>
            </a:r>
          </a:p>
          <a:p>
            <a:r>
              <a:rPr lang="en-US" altLang="en-GB" cap="none" dirty="0">
                <a:latin typeface="Arial" panose="020B0604020202020204" pitchFamily="34" charset="0"/>
                <a:cs typeface="Arial" panose="020B0604020202020204" pitchFamily="34" charset="0"/>
              </a:rPr>
              <a:t>Acute undifferentiated febrile illness of 5 days or more (in which common etiologies such as dengue, malaria, and typhoid have been ruled out)</a:t>
            </a:r>
            <a:endParaRPr lang="en-GB" cap="none" dirty="0">
              <a:latin typeface="Arial" panose="020B0604020202020204" pitchFamily="34" charset="0"/>
              <a:cs typeface="Arial" panose="020B0604020202020204" pitchFamily="34" charset="0"/>
            </a:endParaRPr>
          </a:p>
          <a:p>
            <a:r>
              <a:rPr lang="en-US" altLang="en-GB" cap="none" dirty="0">
                <a:latin typeface="Arial" panose="020B0604020202020204" pitchFamily="34" charset="0"/>
                <a:cs typeface="Arial" panose="020B0604020202020204" pitchFamily="34" charset="0"/>
              </a:rPr>
              <a:t> With or without eschar should be suspected as a case of rickettsial infection. (If eschar is present, fever of less than 5 days duration should be considered as scrub typhus.)</a:t>
            </a:r>
            <a:endParaRPr lang="en-GB" cap="none" dirty="0">
              <a:latin typeface="Arial" panose="020B0604020202020204" pitchFamily="34" charset="0"/>
              <a:cs typeface="Arial" panose="020B0604020202020204" pitchFamily="34" charset="0"/>
            </a:endParaRPr>
          </a:p>
          <a:p>
            <a:r>
              <a:rPr lang="en-US" altLang="en-GB" cap="none" dirty="0">
                <a:latin typeface="Arial" panose="020B0604020202020204" pitchFamily="34" charset="0"/>
                <a:cs typeface="Arial" panose="020B0604020202020204" pitchFamily="34" charset="0"/>
              </a:rPr>
              <a:t> Other presenting features may be headache and rash, lymphadenopathy;*</a:t>
            </a:r>
            <a:endParaRPr lang="en-GB" cap="none" dirty="0">
              <a:latin typeface="Arial" panose="020B0604020202020204" pitchFamily="34" charset="0"/>
              <a:cs typeface="Arial" panose="020B0604020202020204" pitchFamily="34" charset="0"/>
            </a:endParaRPr>
          </a:p>
          <a:p>
            <a:r>
              <a:rPr lang="en-US" altLang="en-GB" cap="none" dirty="0">
                <a:latin typeface="Arial" panose="020B0604020202020204" pitchFamily="34" charset="0"/>
                <a:cs typeface="Arial" panose="020B0604020202020204" pitchFamily="34" charset="0"/>
              </a:rPr>
              <a:t> Multi-organ involvement like liver, lung or kidney and encephalopathy in complicated cases.</a:t>
            </a:r>
            <a:endParaRPr lang="en-GB" cap="none" dirty="0">
              <a:latin typeface="Arial" panose="020B0604020202020204" pitchFamily="34" charset="0"/>
              <a:cs typeface="Arial" panose="020B0604020202020204" pitchFamily="34" charset="0"/>
            </a:endParaRPr>
          </a:p>
          <a:p>
            <a:pPr marL="0" indent="0">
              <a:buNone/>
            </a:pPr>
            <a:r>
              <a:rPr lang="en-US" altLang="en-GB" cap="none" dirty="0">
                <a:latin typeface="Arial" panose="020B0604020202020204" pitchFamily="34" charset="0"/>
                <a:cs typeface="Arial" panose="020B0604020202020204" pitchFamily="34" charset="0"/>
              </a:rPr>
              <a:t>    And/or</a:t>
            </a:r>
            <a:endParaRPr lang="en-GB" cap="none" dirty="0">
              <a:latin typeface="Arial" panose="020B0604020202020204" pitchFamily="34" charset="0"/>
              <a:cs typeface="Arial" panose="020B0604020202020204" pitchFamily="34" charset="0"/>
            </a:endParaRPr>
          </a:p>
          <a:p>
            <a:r>
              <a:rPr lang="en-US" altLang="en-GB" cap="none" dirty="0" err="1">
                <a:latin typeface="Arial" panose="020B0604020202020204" pitchFamily="34" charset="0"/>
                <a:cs typeface="Arial" panose="020B0604020202020204" pitchFamily="34" charset="0"/>
              </a:rPr>
              <a:t>Titres</a:t>
            </a:r>
            <a:r>
              <a:rPr lang="en-US" altLang="en-GB" cap="none" dirty="0">
                <a:latin typeface="Arial" panose="020B0604020202020204" pitchFamily="34" charset="0"/>
                <a:cs typeface="Arial" panose="020B0604020202020204" pitchFamily="34" charset="0"/>
              </a:rPr>
              <a:t> of 1:80* or above in OXK antigens by </a:t>
            </a:r>
            <a:r>
              <a:rPr lang="en-US" altLang="en-GB" cap="none" dirty="0" err="1">
                <a:latin typeface="Arial" panose="020B0604020202020204" pitchFamily="34" charset="0"/>
                <a:cs typeface="Arial" panose="020B0604020202020204" pitchFamily="34" charset="0"/>
              </a:rPr>
              <a:t>weil</a:t>
            </a:r>
            <a:r>
              <a:rPr lang="en-US" altLang="en-GB" cap="none" dirty="0">
                <a:latin typeface="Arial" panose="020B0604020202020204" pitchFamily="34" charset="0"/>
                <a:cs typeface="Arial" panose="020B0604020202020204" pitchFamily="34" charset="0"/>
              </a:rPr>
              <a:t> felix test may be an initial indication. A paired serology is advisable.</a:t>
            </a:r>
            <a:endParaRPr lang="en-GB" cap="none" dirty="0">
              <a:latin typeface="Arial" panose="020B0604020202020204" pitchFamily="34" charset="0"/>
              <a:cs typeface="Arial" panose="020B0604020202020204" pitchFamily="34" charset="0"/>
            </a:endParaRPr>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itle 1048722"/>
          <p:cNvSpPr>
            <a:spLocks noGrp="1"/>
          </p:cNvSpPr>
          <p:nvPr>
            <p:ph type="title"/>
          </p:nvPr>
        </p:nvSpPr>
        <p:spPr/>
        <p:txBody>
          <a:bodyPr/>
          <a:lstStyle/>
          <a:p>
            <a:r>
              <a:rPr lang="en-US" altLang="en-GB"/>
              <a:t>A probable case Laboratory-confirmed by any one of the following assays:</a:t>
            </a:r>
            <a:endParaRPr lang="en-GB"/>
          </a:p>
        </p:txBody>
      </p:sp>
      <p:sp>
        <p:nvSpPr>
          <p:cNvPr id="1048724" name="Content Placeholder 1048723"/>
          <p:cNvSpPr>
            <a:spLocks noGrp="1"/>
          </p:cNvSpPr>
          <p:nvPr>
            <p:ph sz="quarter" idx="13"/>
          </p:nvPr>
        </p:nvSpPr>
        <p:spPr/>
        <p:txBody>
          <a:bodyPr/>
          <a:lstStyle/>
          <a:p>
            <a:endParaRPr lang="en-GB" dirty="0"/>
          </a:p>
          <a:p>
            <a:r>
              <a:rPr lang="en-US" altLang="en-GB" cap="none" dirty="0">
                <a:latin typeface="Arial" panose="020B0604020202020204" pitchFamily="34" charset="0"/>
                <a:cs typeface="Arial" panose="020B0604020202020204" pitchFamily="34" charset="0"/>
              </a:rPr>
              <a:t>A case is one in which IgM ELISA is positive for scrub typhus.</a:t>
            </a:r>
            <a:endParaRPr lang="en-GB" cap="none" dirty="0">
              <a:latin typeface="Arial" panose="020B0604020202020204" pitchFamily="34" charset="0"/>
              <a:cs typeface="Arial" panose="020B0604020202020204" pitchFamily="34" charset="0"/>
            </a:endParaRPr>
          </a:p>
          <a:p>
            <a:r>
              <a:rPr lang="en-US" altLang="en-GB" cap="none" dirty="0">
                <a:latin typeface="Arial" panose="020B0604020202020204" pitchFamily="34" charset="0"/>
                <a:cs typeface="Arial" panose="020B0604020202020204" pitchFamily="34" charset="0"/>
              </a:rPr>
              <a:t> O. Tsutsugamushi DNA is detected in eschar samples or whole blood by PCR</a:t>
            </a:r>
            <a:endParaRPr lang="en-GB" cap="none" dirty="0">
              <a:latin typeface="Arial" panose="020B0604020202020204" pitchFamily="34" charset="0"/>
              <a:cs typeface="Arial" panose="020B0604020202020204" pitchFamily="34" charset="0"/>
            </a:endParaRPr>
          </a:p>
          <a:p>
            <a:r>
              <a:rPr lang="en-US" altLang="en-GB" cap="none" dirty="0">
                <a:latin typeface="Arial" panose="020B0604020202020204" pitchFamily="34" charset="0"/>
                <a:cs typeface="Arial" panose="020B0604020202020204" pitchFamily="34" charset="0"/>
              </a:rPr>
              <a:t>Seroconversion or four fold rise or fall in antibody </a:t>
            </a:r>
            <a:r>
              <a:rPr lang="en-US" altLang="en-GB" cap="none" dirty="0" err="1">
                <a:latin typeface="Arial" panose="020B0604020202020204" pitchFamily="34" charset="0"/>
                <a:cs typeface="Arial" panose="020B0604020202020204" pitchFamily="34" charset="0"/>
              </a:rPr>
              <a:t>titres</a:t>
            </a:r>
            <a:r>
              <a:rPr lang="en-US" altLang="en-GB" cap="none" dirty="0">
                <a:latin typeface="Arial" panose="020B0604020202020204" pitchFamily="34" charset="0"/>
                <a:cs typeface="Arial" panose="020B0604020202020204" pitchFamily="34" charset="0"/>
              </a:rPr>
              <a:t> in paired sera detected by indirect immune fluorescence assay (IFA) or indirect </a:t>
            </a:r>
            <a:r>
              <a:rPr lang="en-US" altLang="en-GB" cap="none" dirty="0" err="1">
                <a:latin typeface="Arial" panose="020B0604020202020204" pitchFamily="34" charset="0"/>
                <a:cs typeface="Arial" panose="020B0604020202020204" pitchFamily="34" charset="0"/>
              </a:rPr>
              <a:t>immunoperoxidase</a:t>
            </a:r>
            <a:r>
              <a:rPr lang="en-US" altLang="en-GB" cap="none" dirty="0">
                <a:latin typeface="Arial" panose="020B0604020202020204" pitchFamily="34" charset="0"/>
                <a:cs typeface="Arial" panose="020B0604020202020204" pitchFamily="34" charset="0"/>
              </a:rPr>
              <a:t> assay (IPA) or ELISA</a:t>
            </a:r>
            <a:endParaRPr lang="en-GB" cap="none" dirty="0">
              <a:latin typeface="Arial" panose="020B0604020202020204" pitchFamily="34" charset="0"/>
              <a:cs typeface="Arial" panose="020B0604020202020204" pitchFamily="34" charset="0"/>
            </a:endParaRP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r>
              <a:rPr lang="en-IN" dirty="0"/>
              <a:t>Weil felix test</a:t>
            </a:r>
          </a:p>
        </p:txBody>
      </p:sp>
      <p:sp>
        <p:nvSpPr>
          <p:cNvPr id="1048608" name="Content Placeholder 2"/>
          <p:cNvSpPr>
            <a:spLocks noGrp="1"/>
          </p:cNvSpPr>
          <p:nvPr>
            <p:ph sz="quarter" idx="13"/>
          </p:nvPr>
        </p:nvSpPr>
        <p:spPr>
          <a:xfrm>
            <a:off x="913774" y="1700982"/>
            <a:ext cx="10363826" cy="4090218"/>
          </a:xfrm>
        </p:spPr>
        <p:txBody>
          <a:bodyPr>
            <a:normAutofit/>
          </a:bodyPr>
          <a:lstStyle/>
          <a:p>
            <a:r>
              <a:rPr lang="en-US" cap="none" dirty="0">
                <a:latin typeface="Arial" panose="020B0604020202020204" pitchFamily="34" charset="0"/>
                <a:cs typeface="Arial" panose="020B0604020202020204" pitchFamily="34" charset="0"/>
              </a:rPr>
              <a:t>Weil-felix test detects cross-reacting antibodies to proteus mirabilis OX-K.</a:t>
            </a:r>
            <a:endParaRPr lang="en-GB"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 The </a:t>
            </a:r>
            <a:r>
              <a:rPr lang="en-US" cap="none" dirty="0" err="1">
                <a:latin typeface="Arial" panose="020B0604020202020204" pitchFamily="34" charset="0"/>
                <a:cs typeface="Arial" panose="020B0604020202020204" pitchFamily="34" charset="0"/>
              </a:rPr>
              <a:t>weil</a:t>
            </a:r>
            <a:r>
              <a:rPr lang="en-US" cap="none" dirty="0">
                <a:latin typeface="Arial" panose="020B0604020202020204" pitchFamily="34" charset="0"/>
                <a:cs typeface="Arial" panose="020B0604020202020204" pitchFamily="34" charset="0"/>
              </a:rPr>
              <a:t>- felix test is still used because of its low cost.- Notoriously unreliable and no longer advised.- Fifty per cent of patients have a positive test result during the second week</a:t>
            </a:r>
            <a:endParaRPr lang="en-GB"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Weil felix test is based on cross reactions which occur between antibodies produced in acute rickettsial infections with antigens of OX (OX19, OX 2 and OX K) strains of proteus.</a:t>
            </a:r>
            <a:endParaRPr lang="en-GB"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 Typhus group (</a:t>
            </a:r>
            <a:r>
              <a:rPr lang="en-US" cap="none" dirty="0" err="1">
                <a:latin typeface="Arial" panose="020B0604020202020204" pitchFamily="34" charset="0"/>
                <a:cs typeface="Arial" panose="020B0604020202020204" pitchFamily="34" charset="0"/>
              </a:rPr>
              <a:t>R.prowazekii</a:t>
            </a:r>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R.typhi</a:t>
            </a:r>
            <a:r>
              <a:rPr lang="en-US" cap="none" dirty="0">
                <a:latin typeface="Arial" panose="020B0604020202020204" pitchFamily="34" charset="0"/>
                <a:cs typeface="Arial" panose="020B0604020202020204" pitchFamily="34" charset="0"/>
              </a:rPr>
              <a:t>) react with </a:t>
            </a:r>
            <a:r>
              <a:rPr lang="en-US" cap="none" dirty="0" err="1">
                <a:latin typeface="Arial" panose="020B0604020202020204" pitchFamily="34" charset="0"/>
                <a:cs typeface="Arial" panose="020B0604020202020204" pitchFamily="34" charset="0"/>
              </a:rPr>
              <a:t>P.Vulgaris</a:t>
            </a:r>
            <a:r>
              <a:rPr lang="en-US" cap="none" dirty="0">
                <a:latin typeface="Arial" panose="020B0604020202020204" pitchFamily="34" charset="0"/>
                <a:cs typeface="Arial" panose="020B0604020202020204" pitchFamily="34" charset="0"/>
              </a:rPr>
              <a:t> OX 19- scrub typhus reacts with </a:t>
            </a:r>
            <a:r>
              <a:rPr lang="en-US" cap="none" dirty="0" err="1">
                <a:latin typeface="Arial" panose="020B0604020202020204" pitchFamily="34" charset="0"/>
                <a:cs typeface="Arial" panose="020B0604020202020204" pitchFamily="34" charset="0"/>
              </a:rPr>
              <a:t>P.Mirabilis</a:t>
            </a:r>
            <a:r>
              <a:rPr lang="en-US" cap="none" dirty="0">
                <a:latin typeface="Arial" panose="020B0604020202020204" pitchFamily="34" charset="0"/>
                <a:cs typeface="Arial" panose="020B0604020202020204" pitchFamily="34" charset="0"/>
              </a:rPr>
              <a:t> OX K- spotted fever group react with OX2 and OX19.</a:t>
            </a:r>
          </a:p>
          <a:p>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
          <p:cNvPicPr>
            <a:picLocks noChangeAspect="1"/>
          </p:cNvPicPr>
          <p:nvPr/>
        </p:nvPicPr>
        <p:blipFill>
          <a:blip r:embed="rId2"/>
          <a:stretch>
            <a:fillRect/>
          </a:stretch>
        </p:blipFill>
        <p:spPr>
          <a:xfrm>
            <a:off x="2667000" y="0"/>
            <a:ext cx="6858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913149" y="268712"/>
            <a:ext cx="10364451" cy="1596177"/>
          </a:xfrm>
        </p:spPr>
        <p:txBody>
          <a:bodyPr/>
          <a:lstStyle/>
          <a:p>
            <a:r>
              <a:rPr lang="en-IN" dirty="0">
                <a:latin typeface="Arial" panose="020B0604020202020204" pitchFamily="34" charset="0"/>
                <a:cs typeface="Arial" panose="020B0604020202020204" pitchFamily="34" charset="0"/>
              </a:rPr>
              <a:t>INTRODUCTION</a:t>
            </a:r>
          </a:p>
        </p:txBody>
      </p:sp>
      <p:sp>
        <p:nvSpPr>
          <p:cNvPr id="1048594" name="Content Placeholder 2"/>
          <p:cNvSpPr>
            <a:spLocks noGrp="1"/>
          </p:cNvSpPr>
          <p:nvPr>
            <p:ph sz="quarter" idx="13"/>
          </p:nvPr>
        </p:nvSpPr>
        <p:spPr>
          <a:xfrm>
            <a:off x="913774" y="1592826"/>
            <a:ext cx="10363826" cy="4198373"/>
          </a:xfrm>
        </p:spPr>
        <p:txBody>
          <a:bodyPr>
            <a:normAutofit/>
          </a:bodyPr>
          <a:lstStyle/>
          <a:p>
            <a:r>
              <a:rPr lang="en-IN" sz="2400" cap="none" dirty="0">
                <a:latin typeface="Arial" panose="020B0604020202020204" pitchFamily="34" charset="0"/>
                <a:ea typeface="Calibri" panose="020F0502020204030204" pitchFamily="34" charset="0"/>
                <a:cs typeface="Arial" panose="020B0604020202020204" pitchFamily="34" charset="0"/>
              </a:rPr>
              <a:t>Scrub typhus is an important cause of febrile illness in rural areas of Asia and Northern Australia.</a:t>
            </a:r>
          </a:p>
          <a:p>
            <a:r>
              <a:rPr lang="en-IN" sz="2400" cap="none" dirty="0">
                <a:latin typeface="Arial" panose="020B0604020202020204" pitchFamily="34" charset="0"/>
                <a:ea typeface="Calibri" panose="020F0502020204030204" pitchFamily="34" charset="0"/>
                <a:cs typeface="Arial" panose="020B0604020202020204" pitchFamily="34" charset="0"/>
              </a:rPr>
              <a:t>Caused by </a:t>
            </a:r>
            <a:r>
              <a:rPr lang="en-IN" sz="2400" cap="none" dirty="0" err="1">
                <a:latin typeface="Arial" panose="020B0604020202020204" pitchFamily="34" charset="0"/>
                <a:ea typeface="Calibri" panose="020F0502020204030204" pitchFamily="34" charset="0"/>
                <a:cs typeface="Arial" panose="020B0604020202020204" pitchFamily="34" charset="0"/>
              </a:rPr>
              <a:t>Orientia</a:t>
            </a:r>
            <a:r>
              <a:rPr lang="en-IN" sz="2400" cap="none" dirty="0">
                <a:latin typeface="Arial" panose="020B0604020202020204" pitchFamily="34" charset="0"/>
                <a:ea typeface="Calibri" panose="020F0502020204030204" pitchFamily="34" charset="0"/>
                <a:cs typeface="Arial" panose="020B0604020202020204" pitchFamily="34" charset="0"/>
              </a:rPr>
              <a:t> tsutsugamushi(formerly Rickettsia </a:t>
            </a:r>
            <a:r>
              <a:rPr lang="en-IN" sz="2400" cap="none" dirty="0" err="1">
                <a:latin typeface="Arial" panose="020B0604020202020204" pitchFamily="34" charset="0"/>
                <a:ea typeface="Calibri" panose="020F0502020204030204" pitchFamily="34" charset="0"/>
                <a:cs typeface="Arial" panose="020B0604020202020204" pitchFamily="34" charset="0"/>
              </a:rPr>
              <a:t>tsusugamushi</a:t>
            </a:r>
            <a:r>
              <a:rPr lang="en-IN" sz="2400" cap="none" dirty="0">
                <a:latin typeface="Arial" panose="020B0604020202020204" pitchFamily="34" charset="0"/>
                <a:ea typeface="Calibri" panose="020F0502020204030204" pitchFamily="34" charset="0"/>
                <a:cs typeface="Arial" panose="020B0604020202020204" pitchFamily="34" charset="0"/>
              </a:rPr>
              <a:t>)</a:t>
            </a:r>
          </a:p>
          <a:p>
            <a:r>
              <a:rPr lang="en-IN" sz="2400" cap="none" dirty="0">
                <a:latin typeface="Arial" panose="020B0604020202020204" pitchFamily="34" charset="0"/>
                <a:ea typeface="Calibri" panose="020F0502020204030204" pitchFamily="34" charset="0"/>
                <a:cs typeface="Arial" panose="020B0604020202020204" pitchFamily="34" charset="0"/>
              </a:rPr>
              <a:t>Acquired through bite of larval stage of Trombiculid mite of genus </a:t>
            </a:r>
            <a:r>
              <a:rPr lang="en-IN" sz="2400" cap="none" dirty="0" err="1">
                <a:latin typeface="Arial" panose="020B0604020202020204" pitchFamily="34" charset="0"/>
                <a:ea typeface="Calibri" panose="020F0502020204030204" pitchFamily="34" charset="0"/>
                <a:cs typeface="Arial" panose="020B0604020202020204" pitchFamily="34" charset="0"/>
              </a:rPr>
              <a:t>Leptotrombidium</a:t>
            </a:r>
            <a:r>
              <a:rPr lang="en-IN" sz="2400" cap="none" dirty="0">
                <a:latin typeface="Arial" panose="020B0604020202020204" pitchFamily="34" charset="0"/>
                <a:ea typeface="Calibri" panose="020F0502020204030204" pitchFamily="34" charset="0"/>
                <a:cs typeface="Arial" panose="020B0604020202020204" pitchFamily="34" charset="0"/>
              </a:rPr>
              <a:t> (chiggers)</a:t>
            </a:r>
          </a:p>
        </p:txBody>
      </p:sp>
      <p:pic>
        <p:nvPicPr>
          <p:cNvPr id="3" name="Picture 2">
            <a:extLst>
              <a:ext uri="{FF2B5EF4-FFF2-40B4-BE49-F238E27FC236}">
                <a16:creationId xmlns:a16="http://schemas.microsoft.com/office/drawing/2014/main" id="{FA1B1118-E6C9-8DEB-CF4A-37B08AF85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310" y="3906758"/>
            <a:ext cx="3975612" cy="28784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en-IN" dirty="0"/>
              <a:t>investigations</a:t>
            </a:r>
          </a:p>
        </p:txBody>
      </p:sp>
      <p:sp>
        <p:nvSpPr>
          <p:cNvPr id="1048613" name="Content Placeholder 2"/>
          <p:cNvSpPr>
            <a:spLocks noGrp="1"/>
          </p:cNvSpPr>
          <p:nvPr>
            <p:ph sz="quarter" idx="13"/>
          </p:nvPr>
        </p:nvSpPr>
        <p:spPr/>
        <p:txBody>
          <a:bodyPr/>
          <a:lstStyle/>
          <a:p>
            <a:r>
              <a:rPr lang="en-IN" cap="none" dirty="0" err="1">
                <a:latin typeface="Arial" panose="020B0604020202020204" pitchFamily="34" charset="0"/>
                <a:cs typeface="Arial" panose="020B0604020202020204" pitchFamily="34" charset="0"/>
              </a:rPr>
              <a:t>Leucopenia</a:t>
            </a:r>
            <a:r>
              <a:rPr lang="en-IN" cap="none" dirty="0">
                <a:latin typeface="Arial" panose="020B0604020202020204" pitchFamily="34" charset="0"/>
                <a:cs typeface="Arial" panose="020B0604020202020204" pitchFamily="34" charset="0"/>
              </a:rPr>
              <a:t> with relative lymphocytosis</a:t>
            </a:r>
          </a:p>
          <a:p>
            <a:r>
              <a:rPr lang="en-IN" cap="none" dirty="0">
                <a:latin typeface="Arial" panose="020B0604020202020204" pitchFamily="34" charset="0"/>
                <a:cs typeface="Arial" panose="020B0604020202020204" pitchFamily="34" charset="0"/>
              </a:rPr>
              <a:t>Thrombocytopenia</a:t>
            </a:r>
          </a:p>
          <a:p>
            <a:r>
              <a:rPr lang="en-IN" cap="none" dirty="0">
                <a:latin typeface="Arial" panose="020B0604020202020204" pitchFamily="34" charset="0"/>
                <a:cs typeface="Arial" panose="020B0604020202020204" pitchFamily="34" charset="0"/>
              </a:rPr>
              <a:t>LFT-</a:t>
            </a:r>
          </a:p>
          <a:p>
            <a:r>
              <a:rPr lang="en-IN" cap="none" dirty="0">
                <a:latin typeface="Arial" panose="020B0604020202020204" pitchFamily="34" charset="0"/>
                <a:cs typeface="Arial" panose="020B0604020202020204" pitchFamily="34" charset="0"/>
              </a:rPr>
              <a:t>Serum bilirubin – mild elevation</a:t>
            </a:r>
          </a:p>
          <a:p>
            <a:r>
              <a:rPr lang="en-IN" cap="none" dirty="0">
                <a:latin typeface="Arial" panose="020B0604020202020204" pitchFamily="34" charset="0"/>
                <a:cs typeface="Arial" panose="020B0604020202020204" pitchFamily="34" charset="0"/>
              </a:rPr>
              <a:t>SGPT </a:t>
            </a:r>
            <a:r>
              <a:rPr lang="en-IN" cap="none" dirty="0" err="1">
                <a:latin typeface="Arial" panose="020B0604020202020204" pitchFamily="34" charset="0"/>
                <a:cs typeface="Arial" panose="020B0604020202020204" pitchFamily="34" charset="0"/>
              </a:rPr>
              <a:t>SGPT</a:t>
            </a:r>
            <a:r>
              <a:rPr lang="en-IN" cap="none" dirty="0">
                <a:latin typeface="Arial" panose="020B0604020202020204" pitchFamily="34" charset="0"/>
                <a:cs typeface="Arial" panose="020B0604020202020204" pitchFamily="34" charset="0"/>
              </a:rPr>
              <a:t>- moderately increased</a:t>
            </a:r>
          </a:p>
          <a:p>
            <a:pPr marL="0" indent="0">
              <a:buNone/>
            </a:pP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746626" y="156402"/>
            <a:ext cx="10364451" cy="950946"/>
          </a:xfrm>
        </p:spPr>
        <p:txBody>
          <a:bodyPr/>
          <a:lstStyle/>
          <a:p>
            <a:r>
              <a:rPr lang="en-IN" dirty="0"/>
              <a:t>prevention</a:t>
            </a:r>
          </a:p>
        </p:txBody>
      </p:sp>
      <p:sp>
        <p:nvSpPr>
          <p:cNvPr id="1048615" name="Content Placeholder 2"/>
          <p:cNvSpPr>
            <a:spLocks noGrp="1"/>
          </p:cNvSpPr>
          <p:nvPr>
            <p:ph sz="quarter" idx="13"/>
          </p:nvPr>
        </p:nvSpPr>
        <p:spPr>
          <a:xfrm>
            <a:off x="1268360" y="1268362"/>
            <a:ext cx="10363826" cy="4020176"/>
          </a:xfrm>
        </p:spPr>
        <p:txBody>
          <a:bodyPr>
            <a:normAutofit/>
          </a:bodyPr>
          <a:lstStyle/>
          <a:p>
            <a:r>
              <a:rPr lang="en-US" sz="2400" dirty="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Partly prevented or controlled by wearing protective clothing, by treatment of clothing with repellents or acaricides, application of DEET, etc. to exposed areas of the skin, when walking in terrain of endemic areas.</a:t>
            </a:r>
          </a:p>
          <a:p>
            <a:r>
              <a:rPr lang="en-US" sz="2400" cap="none" dirty="0">
                <a:latin typeface="Arial" panose="020B0604020202020204" pitchFamily="34" charset="0"/>
                <a:cs typeface="Arial" panose="020B0604020202020204" pitchFamily="34" charset="0"/>
              </a:rPr>
              <a:t> Scrub typhus remains easily treatable , though to date, no sufficiently protective vaccine has been developed. </a:t>
            </a:r>
            <a:endParaRPr lang="en-IN"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18575F3-042B-2663-A24D-FD6BCDCCF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050" y="3959942"/>
            <a:ext cx="3362325" cy="28980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746627" y="0"/>
            <a:ext cx="10364451" cy="1596177"/>
          </a:xfrm>
        </p:spPr>
        <p:txBody>
          <a:bodyPr/>
          <a:lstStyle/>
          <a:p>
            <a:r>
              <a:rPr lang="en-IN" dirty="0"/>
              <a:t>treatment</a:t>
            </a:r>
          </a:p>
        </p:txBody>
      </p:sp>
      <p:sp>
        <p:nvSpPr>
          <p:cNvPr id="1048617" name="Content Placeholder 2"/>
          <p:cNvSpPr>
            <a:spLocks noGrp="1"/>
          </p:cNvSpPr>
          <p:nvPr>
            <p:ph sz="quarter" idx="13"/>
          </p:nvPr>
        </p:nvSpPr>
        <p:spPr>
          <a:xfrm>
            <a:off x="913774" y="1248697"/>
            <a:ext cx="10363826" cy="4916129"/>
          </a:xfrm>
        </p:spPr>
        <p:txBody>
          <a:bodyPr>
            <a:noAutofit/>
          </a:bodyPr>
          <a:lstStyle/>
          <a:p>
            <a:r>
              <a:rPr lang="en-US" cap="none" dirty="0">
                <a:latin typeface="Arial" panose="020B0604020202020204" pitchFamily="34" charset="0"/>
                <a:cs typeface="Arial" panose="020B0604020202020204" pitchFamily="34" charset="0"/>
              </a:rPr>
              <a:t>Scrub typhus is very responsive to treatment with appropriate antibiotics, which should be given empirically if the diagnosis is suspected. </a:t>
            </a:r>
          </a:p>
          <a:p>
            <a:r>
              <a:rPr lang="en-US" cap="none" dirty="0">
                <a:latin typeface="Arial" panose="020B0604020202020204" pitchFamily="34" charset="0"/>
                <a:cs typeface="Arial" panose="020B0604020202020204" pitchFamily="34" charset="0"/>
              </a:rPr>
              <a:t>Doxycycline is the standard treatment with an adult oral dose of 100 mg twice daily for  7 days. </a:t>
            </a:r>
          </a:p>
          <a:p>
            <a:r>
              <a:rPr lang="en-US" cap="none" dirty="0">
                <a:latin typeface="Arial" panose="020B0604020202020204" pitchFamily="34" charset="0"/>
                <a:cs typeface="Arial" panose="020B0604020202020204" pitchFamily="34" charset="0"/>
              </a:rPr>
              <a:t>Tetracycline 500 mg every 6 hours for 7 days may also be used. </a:t>
            </a:r>
          </a:p>
          <a:p>
            <a:r>
              <a:rPr lang="en-US" cap="none" dirty="0">
                <a:latin typeface="Arial" panose="020B0604020202020204" pitchFamily="34" charset="0"/>
                <a:cs typeface="Arial" panose="020B0604020202020204" pitchFamily="34" charset="0"/>
              </a:rPr>
              <a:t>Azithromycin (1000–500 mg on the first day followed by 500–250 mg daily for 2 days) is an effective alternative and has been shown to be effective in a single-dose treatment.</a:t>
            </a:r>
          </a:p>
          <a:p>
            <a:r>
              <a:rPr lang="en-US" cap="none" dirty="0">
                <a:latin typeface="Arial" panose="020B0604020202020204" pitchFamily="34" charset="0"/>
                <a:cs typeface="Arial" panose="020B0604020202020204" pitchFamily="34" charset="0"/>
              </a:rPr>
              <a:t>Azithromycin is particularly useful in pregnancy.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IN" dirty="0"/>
              <a:t>Treatment contd.</a:t>
            </a:r>
          </a:p>
        </p:txBody>
      </p:sp>
      <p:sp>
        <p:nvSpPr>
          <p:cNvPr id="1048619" name="Content Placeholder 2"/>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Chloramphenicol is an alternative to the tetracyclines (500 mg every 6 hours in adults or 50–75 mg/kg per day  in children for 7 days), although side effects need to be considered. </a:t>
            </a:r>
            <a:endParaRPr lang="en-IN" cap="none" dirty="0">
              <a:latin typeface="Arial" panose="020B0604020202020204" pitchFamily="34" charset="0"/>
              <a:cs typeface="Arial" panose="020B0604020202020204" pitchFamily="34" charset="0"/>
            </a:endParaRPr>
          </a:p>
          <a:p>
            <a:r>
              <a:rPr lang="en-IN" cap="none" dirty="0" err="1">
                <a:latin typeface="Arial" panose="020B0604020202020204" pitchFamily="34" charset="0"/>
                <a:cs typeface="Arial" panose="020B0604020202020204" pitchFamily="34" charset="0"/>
              </a:rPr>
              <a:t>Rifampin</a:t>
            </a:r>
            <a:r>
              <a:rPr lang="en-IN" cap="none" dirty="0">
                <a:latin typeface="Arial" panose="020B0604020202020204" pitchFamily="34" charset="0"/>
                <a:cs typeface="Arial" panose="020B0604020202020204" pitchFamily="34" charset="0"/>
              </a:rPr>
              <a:t> (600 to 900mg /day) – in doxycycline resistant areas – useful in scrub meningitis.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Content Placeholder 4"/>
          <p:cNvPicPr>
            <a:picLocks noGrp="1" noChangeAspect="1"/>
          </p:cNvPicPr>
          <p:nvPr>
            <p:ph sz="quarter" idx="13"/>
          </p:nvPr>
        </p:nvPicPr>
        <p:blipFill>
          <a:blip r:embed="rId2"/>
          <a:stretch>
            <a:fillRect/>
          </a:stretch>
        </p:blipFill>
        <p:spPr>
          <a:xfrm>
            <a:off x="3052233" y="471949"/>
            <a:ext cx="7055327" cy="531925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561064" y="0"/>
            <a:ext cx="10364451" cy="1596177"/>
          </a:xfrm>
        </p:spPr>
        <p:txBody>
          <a:bodyPr/>
          <a:lstStyle/>
          <a:p>
            <a:r>
              <a:rPr lang="en-IN" dirty="0">
                <a:latin typeface="Arial" panose="020B0604020202020204" pitchFamily="34" charset="0"/>
                <a:cs typeface="Arial" panose="020B0604020202020204" pitchFamily="34" charset="0"/>
              </a:rPr>
              <a:t>microbiology</a:t>
            </a:r>
          </a:p>
        </p:txBody>
      </p:sp>
      <p:sp>
        <p:nvSpPr>
          <p:cNvPr id="1048596" name="Content Placeholder 2"/>
          <p:cNvSpPr>
            <a:spLocks noGrp="1"/>
          </p:cNvSpPr>
          <p:nvPr>
            <p:ph sz="quarter" idx="13"/>
          </p:nvPr>
        </p:nvSpPr>
        <p:spPr>
          <a:xfrm>
            <a:off x="913774" y="1925658"/>
            <a:ext cx="10363826" cy="3424107"/>
          </a:xfrm>
        </p:spPr>
        <p:txBody>
          <a:bodyPr>
            <a:noAutofit/>
          </a:bodyPr>
          <a:lstStyle/>
          <a:p>
            <a:r>
              <a:rPr lang="en-IN" sz="2400" cap="none" dirty="0">
                <a:latin typeface="Arial" panose="020B0604020202020204" pitchFamily="34" charset="0"/>
                <a:cs typeface="Arial" panose="020B0604020202020204" pitchFamily="34" charset="0"/>
              </a:rPr>
              <a:t>Infected mites are characteristically found in discrete foci called mite islands, which can occur in a wide range of vegetation types from scrubs, gardens, paddy fields.</a:t>
            </a:r>
          </a:p>
          <a:p>
            <a:r>
              <a:rPr lang="en-IN" sz="2400" cap="none" dirty="0" err="1">
                <a:latin typeface="Arial" panose="020B0604020202020204" pitchFamily="34" charset="0"/>
                <a:cs typeface="Arial" panose="020B0604020202020204" pitchFamily="34" charset="0"/>
              </a:rPr>
              <a:t>O.Tsutsugamushi</a:t>
            </a:r>
            <a:r>
              <a:rPr lang="en-IN" sz="2400" cap="none" dirty="0">
                <a:latin typeface="Arial" panose="020B0604020202020204" pitchFamily="34" charset="0"/>
                <a:cs typeface="Arial" panose="020B0604020202020204" pitchFamily="34" charset="0"/>
              </a:rPr>
              <a:t> is an obligate intracellular gram negative coccobacillus.</a:t>
            </a:r>
          </a:p>
          <a:p>
            <a:r>
              <a:rPr lang="en-IN" sz="2400" cap="none" dirty="0">
                <a:latin typeface="Arial" panose="020B0604020202020204" pitchFamily="34" charset="0"/>
                <a:cs typeface="Arial" panose="020B0604020202020204" pitchFamily="34" charset="0"/>
              </a:rPr>
              <a:t>Three primary variants –Karp , Gilliam, Kato</a:t>
            </a:r>
          </a:p>
          <a:p>
            <a:r>
              <a:rPr lang="en-US" sz="2400" cap="none" dirty="0">
                <a:latin typeface="Arial" panose="020B0604020202020204" pitchFamily="34" charset="0"/>
                <a:cs typeface="Arial" panose="020B0604020202020204" pitchFamily="34" charset="0"/>
              </a:rPr>
              <a:t> O. Tsutsugamushi is maintained </a:t>
            </a:r>
            <a:r>
              <a:rPr lang="en-US" sz="2400" cap="none" dirty="0" err="1">
                <a:latin typeface="Arial" panose="020B0604020202020204" pitchFamily="34" charset="0"/>
                <a:cs typeface="Arial" panose="020B0604020202020204" pitchFamily="34" charset="0"/>
              </a:rPr>
              <a:t>transovarially</a:t>
            </a:r>
            <a:r>
              <a:rPr lang="en-US" sz="2400" cap="none" dirty="0">
                <a:latin typeface="Arial" panose="020B0604020202020204" pitchFamily="34" charset="0"/>
                <a:cs typeface="Arial" panose="020B0604020202020204" pitchFamily="34" charset="0"/>
              </a:rPr>
              <a:t> in the mite population and in rodents on which the larval stage of the mite normally feeds.</a:t>
            </a:r>
          </a:p>
          <a:p>
            <a:r>
              <a:rPr lang="en-US" sz="2400" cap="none" dirty="0">
                <a:latin typeface="Arial" panose="020B0604020202020204" pitchFamily="34" charset="0"/>
                <a:cs typeface="Arial" panose="020B0604020202020204" pitchFamily="34" charset="0"/>
              </a:rPr>
              <a:t> Humans are accidental hosts.</a:t>
            </a:r>
            <a:endParaRPr lang="en-IN" sz="2400" cap="none"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D4127C6-D2DC-727D-183A-40A220E0E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808" y="0"/>
            <a:ext cx="2931192" cy="19256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2B8BA-E59C-A903-F6F5-2899236C9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22554"/>
            <a:ext cx="8534400" cy="4513007"/>
          </a:xfrm>
          <a:prstGeom prst="rect">
            <a:avLst/>
          </a:prstGeom>
        </p:spPr>
      </p:pic>
    </p:spTree>
    <p:extLst>
      <p:ext uri="{BB962C8B-B14F-4D97-AF65-F5344CB8AC3E}">
        <p14:creationId xmlns:p14="http://schemas.microsoft.com/office/powerpoint/2010/main" val="34783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AED1-4D0A-CD7A-DD15-6DC20F671299}"/>
              </a:ext>
            </a:extLst>
          </p:cNvPr>
          <p:cNvSpPr>
            <a:spLocks noGrp="1"/>
          </p:cNvSpPr>
          <p:nvPr>
            <p:ph type="title"/>
          </p:nvPr>
        </p:nvSpPr>
        <p:spPr/>
        <p:txBody>
          <a:bodyPr/>
          <a:lstStyle/>
          <a:p>
            <a:r>
              <a:rPr lang="en-IN" dirty="0">
                <a:latin typeface="Arial" panose="020B0604020202020204" pitchFamily="34" charset="0"/>
                <a:cs typeface="Arial" panose="020B0604020202020204" pitchFamily="34" charset="0"/>
              </a:rPr>
              <a:t>epidemiology</a:t>
            </a:r>
          </a:p>
        </p:txBody>
      </p:sp>
      <p:sp>
        <p:nvSpPr>
          <p:cNvPr id="3" name="Content Placeholder 2">
            <a:extLst>
              <a:ext uri="{FF2B5EF4-FFF2-40B4-BE49-F238E27FC236}">
                <a16:creationId xmlns:a16="http://schemas.microsoft.com/office/drawing/2014/main" id="{0C9AA1BB-9018-24D2-6135-E1C9AF7B04A6}"/>
              </a:ext>
            </a:extLst>
          </p:cNvPr>
          <p:cNvSpPr>
            <a:spLocks noGrp="1"/>
          </p:cNvSpPr>
          <p:nvPr>
            <p:ph sz="quarter" idx="13"/>
          </p:nvPr>
        </p:nvSpPr>
        <p:spPr/>
        <p:txBody>
          <a:bodyPr>
            <a:normAutofit/>
          </a:bodyPr>
          <a:lstStyle/>
          <a:p>
            <a:r>
              <a:rPr lang="en-IN" sz="2400" cap="none" dirty="0" err="1">
                <a:latin typeface="Arial" panose="020B0604020202020204" pitchFamily="34" charset="0"/>
                <a:cs typeface="Arial" panose="020B0604020202020204" pitchFamily="34" charset="0"/>
              </a:rPr>
              <a:t>O.Tsutsugamushi</a:t>
            </a:r>
            <a:r>
              <a:rPr lang="en-IN" sz="2400" cap="none" dirty="0">
                <a:latin typeface="Arial" panose="020B0604020202020204" pitchFamily="34" charset="0"/>
                <a:cs typeface="Arial" panose="020B0604020202020204" pitchFamily="34" charset="0"/>
              </a:rPr>
              <a:t> is primarily distributed throughout the Asia pacific rim.</a:t>
            </a:r>
          </a:p>
          <a:p>
            <a:r>
              <a:rPr lang="en-IN" sz="2400" cap="none" dirty="0">
                <a:latin typeface="Arial" panose="020B0604020202020204" pitchFamily="34" charset="0"/>
                <a:cs typeface="Arial" panose="020B0604020202020204" pitchFamily="34" charset="0"/>
              </a:rPr>
              <a:t>Endemic in </a:t>
            </a:r>
            <a:r>
              <a:rPr lang="en-IN" sz="2400" cap="none" dirty="0" err="1">
                <a:latin typeface="Arial" panose="020B0604020202020204" pitchFamily="34" charset="0"/>
                <a:cs typeface="Arial" panose="020B0604020202020204" pitchFamily="34" charset="0"/>
              </a:rPr>
              <a:t>India,Korea</a:t>
            </a:r>
            <a:r>
              <a:rPr lang="en-IN" sz="2400" cap="none" dirty="0">
                <a:latin typeface="Arial" panose="020B0604020202020204" pitchFamily="34" charset="0"/>
                <a:cs typeface="Arial" panose="020B0604020202020204" pitchFamily="34" charset="0"/>
              </a:rPr>
              <a:t>, </a:t>
            </a:r>
            <a:r>
              <a:rPr lang="en-IN" sz="2400" cap="none" dirty="0" err="1">
                <a:latin typeface="Arial" panose="020B0604020202020204" pitchFamily="34" charset="0"/>
                <a:cs typeface="Arial" panose="020B0604020202020204" pitchFamily="34" charset="0"/>
              </a:rPr>
              <a:t>Vietnam,Pakistan,Japan</a:t>
            </a:r>
            <a:endParaRPr lang="en-IN" sz="2400" cap="none"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D5D84DD-A638-143A-D0F6-3391D8EFA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665" y="3859776"/>
            <a:ext cx="4387644" cy="2767166"/>
          </a:xfrm>
          <a:prstGeom prst="rect">
            <a:avLst/>
          </a:prstGeom>
        </p:spPr>
      </p:pic>
    </p:spTree>
    <p:extLst>
      <p:ext uri="{BB962C8B-B14F-4D97-AF65-F5344CB8AC3E}">
        <p14:creationId xmlns:p14="http://schemas.microsoft.com/office/powerpoint/2010/main" val="7788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IN" dirty="0"/>
              <a:t>pathogenesis</a:t>
            </a:r>
          </a:p>
        </p:txBody>
      </p:sp>
      <p:sp>
        <p:nvSpPr>
          <p:cNvPr id="1048598" name="Content Placeholder 2"/>
          <p:cNvSpPr>
            <a:spLocks noGrp="1"/>
          </p:cNvSpPr>
          <p:nvPr>
            <p:ph sz="quarter" idx="13"/>
          </p:nvPr>
        </p:nvSpPr>
        <p:spPr/>
        <p:txBody>
          <a:bodyPr>
            <a:normAutofit/>
          </a:bodyPr>
          <a:lstStyle/>
          <a:p>
            <a:r>
              <a:rPr lang="en-IN" cap="none" dirty="0">
                <a:latin typeface="Arial" panose="020B0604020202020204" pitchFamily="34" charset="0"/>
                <a:cs typeface="Arial" panose="020B0604020202020204" pitchFamily="34" charset="0"/>
              </a:rPr>
              <a:t>Chiggers inoculate </a:t>
            </a:r>
            <a:r>
              <a:rPr lang="en-IN" cap="none" dirty="0" err="1">
                <a:latin typeface="Arial" panose="020B0604020202020204" pitchFamily="34" charset="0"/>
                <a:cs typeface="Arial" panose="020B0604020202020204" pitchFamily="34" charset="0"/>
              </a:rPr>
              <a:t>O.tsutsugamushi</a:t>
            </a:r>
            <a:r>
              <a:rPr lang="en-IN" cap="none" dirty="0">
                <a:latin typeface="Arial" panose="020B0604020202020204" pitchFamily="34" charset="0"/>
                <a:cs typeface="Arial" panose="020B0604020202020204" pitchFamily="34" charset="0"/>
              </a:rPr>
              <a:t> pathogens</a:t>
            </a:r>
          </a:p>
          <a:p>
            <a:r>
              <a:rPr lang="en-IN" cap="none" dirty="0">
                <a:latin typeface="Arial" panose="020B0604020202020204" pitchFamily="34" charset="0"/>
                <a:cs typeface="Arial" panose="020B0604020202020204" pitchFamily="34" charset="0"/>
              </a:rPr>
              <a:t>Bacteria multiply at the inoculation site, and a papule forms that ulcerates and becomes </a:t>
            </a:r>
            <a:r>
              <a:rPr lang="en-IN" cap="none" dirty="0" err="1">
                <a:latin typeface="Arial" panose="020B0604020202020204" pitchFamily="34" charset="0"/>
                <a:cs typeface="Arial" panose="020B0604020202020204" pitchFamily="34" charset="0"/>
              </a:rPr>
              <a:t>necrotic,evolving</a:t>
            </a:r>
            <a:r>
              <a:rPr lang="en-IN" cap="none" dirty="0">
                <a:latin typeface="Arial" panose="020B0604020202020204" pitchFamily="34" charset="0"/>
                <a:cs typeface="Arial" panose="020B0604020202020204" pitchFamily="34" charset="0"/>
              </a:rPr>
              <a:t> into an eschar with regional lymphadenopathy, that may </a:t>
            </a:r>
            <a:r>
              <a:rPr lang="en-IN" cap="none" dirty="0" err="1">
                <a:latin typeface="Arial" panose="020B0604020202020204" pitchFamily="34" charset="0"/>
                <a:cs typeface="Arial" panose="020B0604020202020204" pitchFamily="34" charset="0"/>
              </a:rPr>
              <a:t>progres</a:t>
            </a:r>
            <a:r>
              <a:rPr lang="en-IN" cap="none" dirty="0">
                <a:latin typeface="Arial" panose="020B0604020202020204" pitchFamily="34" charset="0"/>
                <a:cs typeface="Arial" panose="020B0604020202020204" pitchFamily="34" charset="0"/>
              </a:rPr>
              <a:t> to generalised lymphadenopathy within a few days.</a:t>
            </a:r>
          </a:p>
          <a:p>
            <a:r>
              <a:rPr lang="en-IN" cap="none" dirty="0">
                <a:latin typeface="Arial" panose="020B0604020202020204" pitchFamily="34" charset="0"/>
                <a:cs typeface="Arial" panose="020B0604020202020204" pitchFamily="34" charset="0"/>
              </a:rPr>
              <a:t>Perivasculitis of small blood vessels </a:t>
            </a:r>
            <a:r>
              <a:rPr lang="en-IN" cap="none" dirty="0" err="1">
                <a:latin typeface="Arial" panose="020B0604020202020204" pitchFamily="34" charset="0"/>
                <a:cs typeface="Arial" panose="020B0604020202020204" pitchFamily="34" charset="0"/>
              </a:rPr>
              <a:t>occurs.Endothelium</a:t>
            </a:r>
            <a:r>
              <a:rPr lang="en-IN" cap="none" dirty="0">
                <a:latin typeface="Arial" panose="020B0604020202020204" pitchFamily="34" charset="0"/>
                <a:cs typeface="Arial" panose="020B0604020202020204" pitchFamily="34" charset="0"/>
              </a:rPr>
              <a:t> involvement occurs.</a:t>
            </a:r>
          </a:p>
          <a:p>
            <a:r>
              <a:rPr lang="en-IN" cap="none" dirty="0" err="1">
                <a:latin typeface="Arial" panose="020B0604020202020204" pitchFamily="34" charset="0"/>
                <a:cs typeface="Arial" panose="020B0604020202020204" pitchFamily="34" charset="0"/>
              </a:rPr>
              <a:t>O.Tsutsugamushi</a:t>
            </a:r>
            <a:r>
              <a:rPr lang="en-IN" cap="none" dirty="0">
                <a:latin typeface="Arial" panose="020B0604020202020204" pitchFamily="34" charset="0"/>
                <a:cs typeface="Arial" panose="020B0604020202020204" pitchFamily="34" charset="0"/>
              </a:rPr>
              <a:t> stimulates phagocytosis by immune cells and then escapes the phagosome, replicates in the cytoplasm and then buds from the cell.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Content Placeholder 4"/>
          <p:cNvPicPr>
            <a:picLocks noGrp="1" noChangeAspect="1"/>
          </p:cNvPicPr>
          <p:nvPr>
            <p:ph sz="quarter" idx="13"/>
          </p:nvPr>
        </p:nvPicPr>
        <p:blipFill>
          <a:blip r:embed="rId2"/>
          <a:stretch>
            <a:fillRect/>
          </a:stretch>
        </p:blipFill>
        <p:spPr>
          <a:xfrm>
            <a:off x="3247499" y="894737"/>
            <a:ext cx="5697001" cy="48866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p:txBody>
          <a:bodyPr/>
          <a:lstStyle/>
          <a:p>
            <a:r>
              <a:rPr lang="en-IN" dirty="0">
                <a:latin typeface="Arial" panose="020B0604020202020204" pitchFamily="34" charset="0"/>
                <a:cs typeface="Arial" panose="020B0604020202020204" pitchFamily="34" charset="0"/>
              </a:rPr>
              <a:t>Clinical features</a:t>
            </a:r>
            <a:br>
              <a:rPr lang="en-IN" dirty="0"/>
            </a:br>
            <a:endParaRPr lang="en-IN" dirty="0"/>
          </a:p>
        </p:txBody>
      </p:sp>
      <p:sp>
        <p:nvSpPr>
          <p:cNvPr id="1048600" name="Content Placeholder 2"/>
          <p:cNvSpPr>
            <a:spLocks noGrp="1"/>
          </p:cNvSpPr>
          <p:nvPr>
            <p:ph sz="quarter" idx="13"/>
          </p:nvPr>
        </p:nvSpPr>
        <p:spPr>
          <a:xfrm>
            <a:off x="913774" y="1716946"/>
            <a:ext cx="10363826" cy="3424107"/>
          </a:xfrm>
        </p:spPr>
        <p:txBody>
          <a:bodyPr>
            <a:noAutofit/>
          </a:bodyPr>
          <a:lstStyle/>
          <a:p>
            <a:r>
              <a:rPr lang="en-US" sz="2400" cap="none" dirty="0">
                <a:latin typeface="Arial" panose="020B0604020202020204" pitchFamily="34" charset="0"/>
                <a:cs typeface="Arial" panose="020B0604020202020204" pitchFamily="34" charset="0"/>
              </a:rPr>
              <a:t>Scrub typhus presents as a systemic vasculitis-like infection.</a:t>
            </a:r>
          </a:p>
          <a:p>
            <a:r>
              <a:rPr lang="en-US" sz="2400" cap="none" dirty="0">
                <a:latin typeface="Arial" panose="020B0604020202020204" pitchFamily="34" charset="0"/>
                <a:cs typeface="Arial" panose="020B0604020202020204" pitchFamily="34" charset="0"/>
              </a:rPr>
              <a:t>Symptoms usually occur between 6 and 10 days after the mite bite. </a:t>
            </a:r>
          </a:p>
          <a:p>
            <a:r>
              <a:rPr lang="en-US" sz="2400" cap="none" dirty="0">
                <a:latin typeface="Arial" panose="020B0604020202020204" pitchFamily="34" charset="0"/>
                <a:cs typeface="Arial" panose="020B0604020202020204" pitchFamily="34" charset="0"/>
              </a:rPr>
              <a:t>Fever, generalized or regional lymphadenopathy, a macular or maculopapular rash, severe headache and myalgia. </a:t>
            </a:r>
          </a:p>
          <a:p>
            <a:r>
              <a:rPr lang="en-US" sz="2400" cap="none" dirty="0">
                <a:latin typeface="Arial" panose="020B0604020202020204" pitchFamily="34" charset="0"/>
                <a:cs typeface="Arial" panose="020B0604020202020204" pitchFamily="34" charset="0"/>
              </a:rPr>
              <a:t>Muscle tenderness is minimal or absent. Nausea and vomiting, </a:t>
            </a:r>
            <a:r>
              <a:rPr lang="en-US" sz="2400" cap="none" dirty="0" err="1">
                <a:latin typeface="Arial" panose="020B0604020202020204" pitchFamily="34" charset="0"/>
                <a:cs typeface="Arial" panose="020B0604020202020204" pitchFamily="34" charset="0"/>
              </a:rPr>
              <a:t>diarrhoea</a:t>
            </a:r>
            <a:r>
              <a:rPr lang="en-US" sz="2400" cap="none" dirty="0">
                <a:latin typeface="Arial" panose="020B0604020202020204" pitchFamily="34" charset="0"/>
                <a:cs typeface="Arial" panose="020B0604020202020204" pitchFamily="34" charset="0"/>
              </a:rPr>
              <a:t>, constipation, conjunctival suffusion and reversible sensorineural deafness can also occur.</a:t>
            </a:r>
          </a:p>
        </p:txBody>
      </p:sp>
      <p:pic>
        <p:nvPicPr>
          <p:cNvPr id="3" name="Picture 2">
            <a:extLst>
              <a:ext uri="{FF2B5EF4-FFF2-40B4-BE49-F238E27FC236}">
                <a16:creationId xmlns:a16="http://schemas.microsoft.com/office/drawing/2014/main" id="{1577D3AB-7BBA-600D-F2A8-9F28DF1DC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096" y="4804134"/>
            <a:ext cx="3077497" cy="20538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Content Placeholder 4"/>
          <p:cNvPicPr>
            <a:picLocks noGrp="1" noChangeAspect="1"/>
          </p:cNvPicPr>
          <p:nvPr>
            <p:ph sz="quarter" idx="13"/>
          </p:nvPr>
        </p:nvPicPr>
        <p:blipFill>
          <a:blip r:embed="rId2"/>
          <a:stretch>
            <a:fillRect/>
          </a:stretch>
        </p:blipFill>
        <p:spPr>
          <a:xfrm>
            <a:off x="3352757" y="887361"/>
            <a:ext cx="5486486" cy="5083277"/>
          </a:xfrm>
        </p:spPr>
      </p:pic>
    </p:spTree>
  </p:cSld>
  <p:clrMapOvr>
    <a:masterClrMapping/>
  </p:clrMapOvr>
</p:sld>
</file>

<file path=ppt/theme/theme1.xml><?xml version="1.0" encoding="utf-8"?>
<a:theme xmlns:a="http://schemas.openxmlformats.org/drawingml/2006/main" name="Dropl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TotalTime>
  <Words>1143</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Tw Cen MT</vt:lpstr>
      <vt:lpstr>Droplet</vt:lpstr>
      <vt:lpstr>SCRUB TYPHUS</vt:lpstr>
      <vt:lpstr>INTRODUCTION</vt:lpstr>
      <vt:lpstr>microbiology</vt:lpstr>
      <vt:lpstr>PowerPoint Presentation</vt:lpstr>
      <vt:lpstr>epidemiology</vt:lpstr>
      <vt:lpstr>pathogenesis</vt:lpstr>
      <vt:lpstr>PowerPoint Presentation</vt:lpstr>
      <vt:lpstr>Clinical features </vt:lpstr>
      <vt:lpstr>PowerPoint Presentation</vt:lpstr>
      <vt:lpstr>eschar</vt:lpstr>
      <vt:lpstr>PowerPoint Presentation</vt:lpstr>
      <vt:lpstr>Signs and symptoms </vt:lpstr>
      <vt:lpstr>complications</vt:lpstr>
      <vt:lpstr>diagnosis</vt:lpstr>
      <vt:lpstr>CaSE DEFINITIONS ACC TO NHM</vt:lpstr>
      <vt:lpstr>PowerPoint Presentation</vt:lpstr>
      <vt:lpstr>A probable case Laboratory-confirmed by any one of the following assays:</vt:lpstr>
      <vt:lpstr>Weil felix test</vt:lpstr>
      <vt:lpstr>PowerPoint Presentation</vt:lpstr>
      <vt:lpstr>investigations</vt:lpstr>
      <vt:lpstr>prevention</vt:lpstr>
      <vt:lpstr>treatment</vt:lpstr>
      <vt:lpstr>Treatment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akshithapalanivel@gmail.com</dc:creator>
  <cp:lastModifiedBy>akshithapalanivel@gmail.com</cp:lastModifiedBy>
  <cp:revision>2</cp:revision>
  <dcterms:created xsi:type="dcterms:W3CDTF">2025-12-05T01:52:19Z</dcterms:created>
  <dcterms:modified xsi:type="dcterms:W3CDTF">2025-12-06T01:02:16Z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4045390304b94771aded0254368f9125</vt:lpwstr>
  </property>
</Properties>
</file>