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0" r:id="rId1"/>
  </p:sldMasterIdLst>
  <p:notesMasterIdLst>
    <p:notesMasterId r:id="rId24"/>
  </p:notesMasterIdLst>
  <p:sldIdLst>
    <p:sldId id="256" r:id="rId2"/>
    <p:sldId id="257" r:id="rId3"/>
    <p:sldId id="258" r:id="rId4"/>
    <p:sldId id="283" r:id="rId5"/>
    <p:sldId id="260" r:id="rId6"/>
    <p:sldId id="261" r:id="rId7"/>
    <p:sldId id="263" r:id="rId8"/>
    <p:sldId id="264" r:id="rId9"/>
    <p:sldId id="284" r:id="rId10"/>
    <p:sldId id="265" r:id="rId11"/>
    <p:sldId id="266" r:id="rId12"/>
    <p:sldId id="267" r:id="rId13"/>
    <p:sldId id="285" r:id="rId14"/>
    <p:sldId id="269" r:id="rId15"/>
    <p:sldId id="273" r:id="rId16"/>
    <p:sldId id="291" r:id="rId17"/>
    <p:sldId id="274" r:id="rId18"/>
    <p:sldId id="287" r:id="rId19"/>
    <p:sldId id="290" r:id="rId20"/>
    <p:sldId id="286" r:id="rId21"/>
    <p:sldId id="289" r:id="rId22"/>
    <p:sldId id="282" r:id="rId23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840" y="-13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5875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910" y="2895601"/>
            <a:ext cx="17651316" cy="6659162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9910" y="9554760"/>
            <a:ext cx="17651316" cy="172284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9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3" y="9601174"/>
            <a:ext cx="17651314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09910" y="1371600"/>
            <a:ext cx="17651316" cy="728133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12" y="10734650"/>
            <a:ext cx="17651312" cy="9874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09" y="2895600"/>
            <a:ext cx="17651318" cy="3962400"/>
          </a:xfrm>
        </p:spPr>
        <p:txBody>
          <a:bodyPr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09" y="7315200"/>
            <a:ext cx="17651318" cy="4724400"/>
          </a:xfrm>
        </p:spPr>
        <p:txBody>
          <a:bodyPr anchor="ctr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8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3" y="2895600"/>
            <a:ext cx="15998630" cy="4646748"/>
          </a:xfrm>
        </p:spPr>
        <p:txBody>
          <a:bodyPr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60801" y="7542348"/>
            <a:ext cx="14559298" cy="68434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8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09" y="8701314"/>
            <a:ext cx="17651318" cy="3352800"/>
          </a:xfrm>
        </p:spPr>
        <p:txBody>
          <a:bodyPr anchor="ctr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96590" y="1942507"/>
            <a:ext cx="16038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244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60980" y="5227575"/>
            <a:ext cx="16038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24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71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08" y="6248402"/>
            <a:ext cx="17651320" cy="3306360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909" y="9554762"/>
            <a:ext cx="17651318" cy="1720800"/>
          </a:xfrm>
        </p:spPr>
        <p:txBody>
          <a:bodyPr anchor="t"/>
          <a:lstStyle>
            <a:lvl1pPr marL="0" indent="0" algn="l">
              <a:buNone/>
              <a:defRPr sz="4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894" y="3962400"/>
            <a:ext cx="5893732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4926" y="5334000"/>
            <a:ext cx="5854700" cy="71786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7319" y="3962400"/>
            <a:ext cx="5872482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46212" y="5334000"/>
            <a:ext cx="5893588" cy="71786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49401" y="3962400"/>
            <a:ext cx="586422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4249401" y="5334000"/>
            <a:ext cx="5864226" cy="71786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52284" y="4267200"/>
            <a:ext cx="0" cy="7924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24454" y="4267200"/>
            <a:ext cx="0" cy="793376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2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926" y="8501898"/>
            <a:ext cx="5880100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04926" y="4419600"/>
            <a:ext cx="5880100" cy="304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04926" y="9654423"/>
            <a:ext cx="5880100" cy="131837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78751" y="8501898"/>
            <a:ext cx="5861050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778749" y="4419600"/>
            <a:ext cx="5861050" cy="304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7776044" y="9654421"/>
            <a:ext cx="5868812" cy="131837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49401" y="8501898"/>
            <a:ext cx="586422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4249399" y="4419600"/>
            <a:ext cx="5864226" cy="304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4249151" y="9654417"/>
            <a:ext cx="5871994" cy="131837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452284" y="4267200"/>
            <a:ext cx="0" cy="7924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924454" y="4267200"/>
            <a:ext cx="0" cy="793376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0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08425" y="860427"/>
            <a:ext cx="3505202" cy="1165225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4927" y="1774828"/>
            <a:ext cx="14846298" cy="107378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75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>
            <a:spLocks noGrp="1"/>
          </p:cNvSpPr>
          <p:nvPr>
            <p:ph type="body" sz="quarter" idx="21"/>
          </p:nvPr>
        </p:nvSpPr>
        <p:spPr>
          <a:xfrm>
            <a:off x="1257300" y="1879600"/>
            <a:ext cx="218694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800" cap="all" spc="342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2392" y="12983939"/>
            <a:ext cx="479216" cy="4989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63569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1257300" y="1854200"/>
            <a:ext cx="21869400" cy="105029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2392" y="12983939"/>
            <a:ext cx="479216" cy="4989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6522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3" y="5723467"/>
            <a:ext cx="17651314" cy="3831294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910" y="9554762"/>
            <a:ext cx="17651316" cy="1720800"/>
          </a:xfrm>
        </p:spPr>
        <p:txBody>
          <a:bodyPr anchor="t"/>
          <a:lstStyle>
            <a:lvl1pPr marL="0" indent="0" algn="l">
              <a:buNone/>
              <a:defRPr sz="4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1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25" y="4121151"/>
            <a:ext cx="8792678" cy="839152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08987" y="4112185"/>
            <a:ext cx="8792682" cy="84004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626" y="3810000"/>
            <a:ext cx="879267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625" y="5029200"/>
            <a:ext cx="8792678" cy="7483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08991" y="3810000"/>
            <a:ext cx="8792678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08991" y="5029200"/>
            <a:ext cx="8792678" cy="7483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06" y="2895600"/>
            <a:ext cx="6802128" cy="2895600"/>
          </a:xfrm>
        </p:spPr>
        <p:txBody>
          <a:bodyPr anchor="b"/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233" y="2895600"/>
            <a:ext cx="10391994" cy="9144000"/>
          </a:xfrm>
        </p:spPr>
        <p:txBody>
          <a:bodyPr anchor="ctr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07" y="6258561"/>
            <a:ext cx="6802126" cy="579119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2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814" y="3708384"/>
            <a:ext cx="10185812" cy="3149616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99092" y="2286000"/>
            <a:ext cx="6400800" cy="914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09" y="7315200"/>
            <a:ext cx="10169958" cy="27432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5339371"/>
            <a:ext cx="8074024" cy="83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5784695"/>
            <a:ext cx="3044824" cy="473090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218024" y="3352800"/>
            <a:ext cx="5638800" cy="5638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5998825" y="1"/>
            <a:ext cx="3206774" cy="2282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7211756" y="12192000"/>
            <a:ext cx="1987468" cy="1524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875624" y="0"/>
            <a:ext cx="13716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625" y="4105837"/>
            <a:ext cx="17893082" cy="839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2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2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56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7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84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6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5012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-tap to edit"/>
          <p:cNvSpPr txBox="1">
            <a:spLocks noGrp="1"/>
          </p:cNvSpPr>
          <p:nvPr>
            <p:ph type="subTitle" idx="1"/>
          </p:nvPr>
        </p:nvSpPr>
        <p:spPr>
          <a:xfrm>
            <a:off x="1257300" y="1191221"/>
            <a:ext cx="21869400" cy="20317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Bookman Old Style" panose="02050604050505020204" pitchFamily="18" charset="0"/>
              </a:rPr>
              <a:t>CPC</a:t>
            </a:r>
            <a:endParaRPr sz="8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D69CFE-844D-7102-0DD9-30BEC6A6FA66}"/>
              </a:ext>
            </a:extLst>
          </p:cNvPr>
          <p:cNvSpPr txBox="1"/>
          <p:nvPr/>
        </p:nvSpPr>
        <p:spPr>
          <a:xfrm>
            <a:off x="1502352" y="4479166"/>
            <a:ext cx="21379296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By </a:t>
            </a:r>
            <a:r>
              <a:rPr lang="en-IN" dirty="0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Fifth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Medical Unit</a:t>
            </a: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CHIEF - PROF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DR. </a:t>
            </a:r>
            <a:r>
              <a:rPr lang="en-US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SYED BAHAVUDEEN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HUSSAINI MD</a:t>
            </a:r>
            <a:endParaRPr lang="en-US" dirty="0">
              <a:solidFill>
                <a:schemeClr val="tx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ASST PROFESSORS :</a:t>
            </a: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DR.R.VINOTH KANNAN MD</a:t>
            </a:r>
            <a:endParaRPr lang="en-US" dirty="0">
              <a:solidFill>
                <a:schemeClr val="tx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DR.V.P.PRIYA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MD</a:t>
            </a: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 lang="en-US" dirty="0">
              <a:solidFill>
                <a:schemeClr val="tx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 lang="en-US" dirty="0">
              <a:solidFill>
                <a:schemeClr val="tx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PRESENTER     :    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DR.S.PRADEEPSHANKAR</a:t>
            </a: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                              Second year post graduate</a:t>
            </a:r>
            <a:endParaRPr lang="en-IN" dirty="0">
              <a:solidFill>
                <a:schemeClr val="tx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IN" dirty="0">
                <a:latin typeface="Bookman Old Style" panose="02050604050505020204" pitchFamily="18" charset="0"/>
              </a:rPr>
              <a:t>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VITALS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89555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6600" b="1" u="sng" spc="136" dirty="0">
                <a:latin typeface="Bookman Old Style" panose="02050604050505020204" pitchFamily="18" charset="0"/>
                <a:ea typeface="Futura Bold"/>
                <a:cs typeface="Futura Bold"/>
                <a:sym typeface="Futura Bold"/>
              </a:rPr>
              <a:t>VITALS</a:t>
            </a:r>
            <a:endParaRPr lang="en-US" sz="6600" b="1" u="sng" dirty="0">
              <a:latin typeface="Bookman Old Style" panose="02050604050505020204" pitchFamily="18" charset="0"/>
            </a:endParaRPr>
          </a:p>
        </p:txBody>
      </p:sp>
      <p:sp>
        <p:nvSpPr>
          <p:cNvPr id="206" name="BP - 130/70 mmhg…"/>
          <p:cNvSpPr txBox="1">
            <a:spLocks noGrp="1"/>
          </p:cNvSpPr>
          <p:nvPr>
            <p:ph type="body" idx="1"/>
          </p:nvPr>
        </p:nvSpPr>
        <p:spPr>
          <a:xfrm>
            <a:off x="1257300" y="4225268"/>
            <a:ext cx="21869400" cy="8174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>
                <a:latin typeface="Bookman Old Style" panose="02050604050505020204" pitchFamily="18" charset="0"/>
              </a:rPr>
              <a:t>BP - 1</a:t>
            </a:r>
            <a:r>
              <a:rPr lang="en-US" sz="4400" dirty="0">
                <a:latin typeface="Bookman Old Style" panose="02050604050505020204" pitchFamily="18" charset="0"/>
              </a:rPr>
              <a:t>2</a:t>
            </a:r>
            <a:r>
              <a:rPr sz="4400" dirty="0">
                <a:latin typeface="Bookman Old Style" panose="02050604050505020204" pitchFamily="18" charset="0"/>
              </a:rPr>
              <a:t>0/70 </a:t>
            </a:r>
            <a:r>
              <a:rPr sz="4400" dirty="0" err="1" smtClean="0">
                <a:latin typeface="Bookman Old Style" panose="02050604050505020204" pitchFamily="18" charset="0"/>
              </a:rPr>
              <a:t>mmhg</a:t>
            </a:r>
            <a:r>
              <a:rPr lang="en-US" sz="4400" dirty="0" smtClean="0">
                <a:latin typeface="Bookman Old Style" panose="02050604050505020204" pitchFamily="18" charset="0"/>
              </a:rPr>
              <a:t> </a:t>
            </a:r>
            <a:endParaRPr sz="4400" dirty="0">
              <a:latin typeface="Bookman Old Style" panose="02050604050505020204" pitchFamily="18" charset="0"/>
            </a:endParaRPr>
          </a:p>
          <a:p>
            <a:r>
              <a:rPr sz="4400" dirty="0">
                <a:latin typeface="Bookman Old Style" panose="02050604050505020204" pitchFamily="18" charset="0"/>
              </a:rPr>
              <a:t>PR - </a:t>
            </a:r>
            <a:r>
              <a:rPr lang="en-US" sz="4400" dirty="0" smtClean="0">
                <a:latin typeface="Bookman Old Style" panose="02050604050505020204" pitchFamily="18" charset="0"/>
              </a:rPr>
              <a:t>110</a:t>
            </a:r>
            <a:r>
              <a:rPr sz="4400" dirty="0" smtClean="0">
                <a:latin typeface="Bookman Old Style" panose="02050604050505020204" pitchFamily="18" charset="0"/>
              </a:rPr>
              <a:t>/min</a:t>
            </a:r>
            <a:endParaRPr sz="4400" dirty="0">
              <a:latin typeface="Bookman Old Style" panose="02050604050505020204" pitchFamily="18" charset="0"/>
            </a:endParaRPr>
          </a:p>
          <a:p>
            <a:r>
              <a:rPr sz="4400" dirty="0">
                <a:latin typeface="Bookman Old Style" panose="02050604050505020204" pitchFamily="18" charset="0"/>
              </a:rPr>
              <a:t>SPO2 - </a:t>
            </a:r>
            <a:r>
              <a:rPr sz="4400" dirty="0" smtClean="0">
                <a:latin typeface="Bookman Old Style" panose="02050604050505020204" pitchFamily="18" charset="0"/>
              </a:rPr>
              <a:t>9</a:t>
            </a:r>
            <a:r>
              <a:rPr lang="en-US" sz="4400" dirty="0">
                <a:latin typeface="Bookman Old Style" panose="02050604050505020204" pitchFamily="18" charset="0"/>
              </a:rPr>
              <a:t>0</a:t>
            </a:r>
            <a:r>
              <a:rPr sz="4400" dirty="0" smtClean="0">
                <a:latin typeface="Bookman Old Style" panose="02050604050505020204" pitchFamily="18" charset="0"/>
              </a:rPr>
              <a:t>% </a:t>
            </a:r>
            <a:r>
              <a:rPr sz="4400" dirty="0">
                <a:latin typeface="Bookman Old Style" panose="02050604050505020204" pitchFamily="18" charset="0"/>
              </a:rPr>
              <a:t>in room air </a:t>
            </a:r>
            <a:r>
              <a:rPr lang="en-US" sz="4400" dirty="0" smtClean="0">
                <a:latin typeface="Bookman Old Style" panose="02050604050505020204" pitchFamily="18" charset="0"/>
              </a:rPr>
              <a:t> and 98 % with 6 L of O2</a:t>
            </a:r>
          </a:p>
          <a:p>
            <a:r>
              <a:rPr lang="en-US" sz="4400" dirty="0" smtClean="0">
                <a:latin typeface="Bookman Old Style" panose="02050604050505020204" pitchFamily="18" charset="0"/>
              </a:rPr>
              <a:t>Respiratory rate – 22 / minute</a:t>
            </a:r>
            <a:endParaRPr sz="4400" dirty="0">
              <a:latin typeface="Bookman Old Style" panose="02050604050505020204" pitchFamily="18" charset="0"/>
            </a:endParaRPr>
          </a:p>
          <a:p>
            <a:r>
              <a:rPr sz="4400" dirty="0">
                <a:latin typeface="Bookman Old Style" panose="02050604050505020204" pitchFamily="18" charset="0"/>
              </a:rPr>
              <a:t>CBG </a:t>
            </a:r>
            <a:r>
              <a:rPr lang="en-US" sz="4400" dirty="0" smtClean="0">
                <a:latin typeface="Bookman Old Style" panose="02050604050505020204" pitchFamily="18" charset="0"/>
              </a:rPr>
              <a:t>–</a:t>
            </a:r>
            <a:r>
              <a:rPr sz="4400" dirty="0" smtClean="0">
                <a:latin typeface="Bookman Old Style" panose="02050604050505020204" pitchFamily="18" charset="0"/>
              </a:rPr>
              <a:t> </a:t>
            </a:r>
            <a:r>
              <a:rPr lang="en-US" sz="4400" dirty="0" smtClean="0">
                <a:latin typeface="Bookman Old Style" panose="02050604050505020204" pitchFamily="18" charset="0"/>
              </a:rPr>
              <a:t>130 </a:t>
            </a:r>
            <a:r>
              <a:rPr sz="4400" dirty="0" smtClean="0">
                <a:latin typeface="Bookman Old Style" panose="02050604050505020204" pitchFamily="18" charset="0"/>
              </a:rPr>
              <a:t> </a:t>
            </a:r>
            <a:r>
              <a:rPr sz="4400" dirty="0">
                <a:latin typeface="Bookman Old Style" panose="02050604050505020204" pitchFamily="18" charset="0"/>
              </a:rPr>
              <a:t>mg/dl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Table 1"/>
          <p:cNvGraphicFramePr/>
          <p:nvPr>
            <p:extLst>
              <p:ext uri="{D42A27DB-BD31-4B8C-83A1-F6EECF244321}">
                <p14:modId xmlns:p14="http://schemas.microsoft.com/office/powerpoint/2010/main" val="1266540069"/>
              </p:ext>
            </p:extLst>
          </p:nvPr>
        </p:nvGraphicFramePr>
        <p:xfrm>
          <a:off x="457201" y="2872338"/>
          <a:ext cx="22818436" cy="1004009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848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8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3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67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592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705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30985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Date/</a:t>
                      </a:r>
                      <a:endParaRPr lang="en-US" sz="3600" b="1" dirty="0"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Investigations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18.7.20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</a:t>
                      </a:r>
                      <a:r>
                        <a:rPr lang="en-US" sz="36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9.7.20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20.7.20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</a:t>
                      </a:r>
                      <a:r>
                        <a:rPr lang="en-US" sz="36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2.7.20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26.7.20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363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Hb 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4</a:t>
                      </a:r>
                      <a:r>
                        <a:rPr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4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4.3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5.1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7.2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7.</a:t>
                      </a: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6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363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TC 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6300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5200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5800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5400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7000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363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MCV</a:t>
                      </a:r>
                      <a:endParaRPr sz="3600" b="1" dirty="0"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102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104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102.2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103.3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102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63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PLT 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109000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119000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97000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115000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202000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363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RBS 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115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110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118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120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15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1363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U/Cr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40</a:t>
                      </a:r>
                      <a:r>
                        <a:rPr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/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1.4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30/1.3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30/1.2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19</a:t>
                      </a:r>
                      <a:r>
                        <a:rPr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/1.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33</a:t>
                      </a:r>
                      <a:r>
                        <a:rPr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/1.2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1363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TB/DB/IB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0.3/0.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</a:t>
                      </a:r>
                      <a:r>
                        <a:rPr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/0.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0.4/0.3/0.1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0.8/0.4/0.4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1363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OT/PT/ALP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14</a:t>
                      </a:r>
                      <a:r>
                        <a:rPr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/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</a:t>
                      </a:r>
                      <a:r>
                        <a:rPr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/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232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23/39/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205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15/18/192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Table 1"/>
          <p:cNvGraphicFramePr/>
          <p:nvPr>
            <p:extLst>
              <p:ext uri="{D42A27DB-BD31-4B8C-83A1-F6EECF244321}">
                <p14:modId xmlns:p14="http://schemas.microsoft.com/office/powerpoint/2010/main" val="626139439"/>
              </p:ext>
            </p:extLst>
          </p:nvPr>
        </p:nvGraphicFramePr>
        <p:xfrm>
          <a:off x="443344" y="1963730"/>
          <a:ext cx="23303346" cy="97885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444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2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2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2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Date/Investigations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</a:t>
                      </a:r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8.07.20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20.07.20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26.07.20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763899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LDH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340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360</a:t>
                      </a: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340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 err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qCRP</a:t>
                      </a:r>
                      <a:endParaRPr sz="4400" b="1" dirty="0"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130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65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35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ESR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 100 mm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96 mm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95 mm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Cholesterol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137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TGL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219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HDL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18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Na+/K+</a:t>
                      </a:r>
                      <a:endParaRPr sz="4400" b="1" dirty="0"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121/3.6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129/3.5</a:t>
                      </a: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128/3.4</a:t>
                      </a: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ALB/GLOBULIN</a:t>
                      </a:r>
                      <a:endParaRPr sz="4400" b="1" dirty="0"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3.1/4.2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3.2/4.3</a:t>
                      </a: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3.0/4.2</a:t>
                      </a: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Calcium/PO4/Uric</a:t>
                      </a:r>
                      <a:r>
                        <a:rPr lang="en-US" sz="4400" b="1" baseline="0" dirty="0" smtClean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 acid</a:t>
                      </a:r>
                      <a:endParaRPr sz="4400" b="1" dirty="0"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9.5/2.7/7.1</a:t>
                      </a: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9.4/2.6/5.1</a:t>
                      </a: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8.5/3.5/3.7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03513"/>
              </p:ext>
            </p:extLst>
          </p:nvPr>
        </p:nvGraphicFramePr>
        <p:xfrm>
          <a:off x="692726" y="1080078"/>
          <a:ext cx="22943128" cy="15017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1564"/>
                <a:gridCol w="11471564"/>
              </a:tblGrid>
              <a:tr h="1945236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VCTC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Non</a:t>
                      </a:r>
                      <a:r>
                        <a:rPr lang="en-US" sz="4400" baseline="0" dirty="0" smtClean="0">
                          <a:latin typeface="Bookman Old Style" pitchFamily="18" charset="0"/>
                        </a:rPr>
                        <a:t> reactive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633999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Viral markers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Negative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633999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ANA</a:t>
                      </a:r>
                      <a:r>
                        <a:rPr lang="en-US" sz="4400" baseline="0" dirty="0" smtClean="0">
                          <a:latin typeface="Bookman Old Style" pitchFamily="18" charset="0"/>
                        </a:rPr>
                        <a:t> 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Negative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633999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Urine routine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Bookman Old Style" pitchFamily="18" charset="0"/>
                        </a:rPr>
                        <a:t>Alb</a:t>
                      </a:r>
                      <a:r>
                        <a:rPr lang="en-US" sz="4400" dirty="0" smtClean="0">
                          <a:latin typeface="Bookman Old Style" pitchFamily="18" charset="0"/>
                        </a:rPr>
                        <a:t>-Nil</a:t>
                      </a:r>
                      <a:r>
                        <a:rPr lang="en-US" sz="4400" baseline="0" dirty="0" smtClean="0">
                          <a:latin typeface="Bookman Old Style" pitchFamily="18" charset="0"/>
                        </a:rPr>
                        <a:t> , Sugar - Nil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633999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Serum ferritin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1000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633999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PT/INR/APTT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13.5/0.95/15.6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633999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Serum</a:t>
                      </a:r>
                      <a:r>
                        <a:rPr lang="en-US" sz="4400" baseline="0" dirty="0" smtClean="0">
                          <a:latin typeface="Bookman Old Style" pitchFamily="18" charset="0"/>
                        </a:rPr>
                        <a:t> Vitamin D3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90 </a:t>
                      </a:r>
                      <a:r>
                        <a:rPr lang="en-US" sz="4400" dirty="0" err="1" smtClean="0">
                          <a:latin typeface="Bookman Old Style" pitchFamily="18" charset="0"/>
                        </a:rPr>
                        <a:t>ng</a:t>
                      </a:r>
                      <a:r>
                        <a:rPr lang="en-US" sz="4400" smtClean="0">
                          <a:latin typeface="Bookman Old Style" pitchFamily="18" charset="0"/>
                        </a:rPr>
                        <a:t>/mL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633999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D-Dimer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2500</a:t>
                      </a:r>
                      <a:r>
                        <a:rPr lang="en-US" sz="44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Bookman Old Style" pitchFamily="18" charset="0"/>
                        </a:rPr>
                        <a:t>ng</a:t>
                      </a:r>
                      <a:r>
                        <a:rPr lang="en-US" sz="4400" baseline="0" dirty="0" smtClean="0">
                          <a:latin typeface="Bookman Old Style" pitchFamily="18" charset="0"/>
                        </a:rPr>
                        <a:t>/mL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633999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Bookman Old Style" pitchFamily="18" charset="0"/>
                        </a:rPr>
                        <a:t>Bence</a:t>
                      </a:r>
                      <a:r>
                        <a:rPr lang="en-US" sz="4400" dirty="0" smtClean="0">
                          <a:latin typeface="Bookman Old Style" pitchFamily="18" charset="0"/>
                        </a:rPr>
                        <a:t> jones protein 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Negative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5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0155.jpeg" descr="IMG_0155.jpeg"/>
          <p:cNvPicPr>
            <a:picLocks noChangeAspect="1"/>
          </p:cNvPicPr>
          <p:nvPr/>
        </p:nvPicPr>
        <p:blipFill>
          <a:blip r:embed="rId2"/>
          <a:srcRect t="10103" b="10272"/>
          <a:stretch>
            <a:fillRect/>
          </a:stretch>
        </p:blipFill>
        <p:spPr>
          <a:xfrm>
            <a:off x="6754226" y="2936492"/>
            <a:ext cx="10875548" cy="10037135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" name="VITALS">
            <a:extLst>
              <a:ext uri="{FF2B5EF4-FFF2-40B4-BE49-F238E27FC236}">
                <a16:creationId xmlns:a16="http://schemas.microsoft.com/office/drawing/2014/main" xmlns="" id="{3A80AC15-E8F3-BD8D-90F0-5E2F40D55AF9}"/>
              </a:ext>
            </a:extLst>
          </p:cNvPr>
          <p:cNvSpPr txBox="1">
            <a:spLocks/>
          </p:cNvSpPr>
          <p:nvPr/>
        </p:nvSpPr>
        <p:spPr>
          <a:xfrm>
            <a:off x="1257300" y="825500"/>
            <a:ext cx="21869400" cy="18955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8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u="sng" spc="136" dirty="0">
                <a:latin typeface="Bookman Old Style" panose="02050604050505020204" pitchFamily="18" charset="0"/>
                <a:ea typeface="Futura Bold"/>
                <a:cs typeface="Futura Bold"/>
                <a:sym typeface="Futura Bold"/>
              </a:rPr>
              <a:t>ECG – NORMAL STUDY</a:t>
            </a:r>
            <a:endParaRPr lang="en-US" sz="6600" b="1" u="sng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Echo"/>
          <p:cNvSpPr txBox="1">
            <a:spLocks noGrp="1"/>
          </p:cNvSpPr>
          <p:nvPr>
            <p:ph type="title"/>
          </p:nvPr>
        </p:nvSpPr>
        <p:spPr>
          <a:xfrm>
            <a:off x="2787277" y="406422"/>
            <a:ext cx="18809446" cy="2801060"/>
          </a:xfrm>
          <a:prstGeom prst="rect">
            <a:avLst/>
          </a:prstGeom>
        </p:spPr>
        <p:txBody>
          <a:bodyPr anchor="ctr"/>
          <a:lstStyle>
            <a:lvl1pPr defTabSz="634745">
              <a:defRPr sz="5684" spc="113"/>
            </a:lvl1pPr>
          </a:lstStyle>
          <a:p>
            <a:pPr algn="ctr"/>
            <a:r>
              <a:rPr lang="en-US" sz="6600" b="1" u="sng" dirty="0" smtClean="0">
                <a:latin typeface="Bookman Old Style" panose="02050604050505020204" pitchFamily="18" charset="0"/>
              </a:rPr>
              <a:t>ECHO on 21/07/2025</a:t>
            </a:r>
            <a:endParaRPr lang="en-US" sz="6600" b="1" u="sng" dirty="0">
              <a:latin typeface="Bookman Old Style" panose="02050604050505020204" pitchFamily="18" charset="0"/>
            </a:endParaRPr>
          </a:p>
        </p:txBody>
      </p:sp>
      <p:sp>
        <p:nvSpPr>
          <p:cNvPr id="228" name="Grade 1 LV DIASTOLIC DYSFUNCTION…"/>
          <p:cNvSpPr txBox="1">
            <a:spLocks noGrp="1"/>
          </p:cNvSpPr>
          <p:nvPr>
            <p:ph type="body" idx="1"/>
          </p:nvPr>
        </p:nvSpPr>
        <p:spPr>
          <a:xfrm>
            <a:off x="1257300" y="4010510"/>
            <a:ext cx="21869400" cy="78985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NO Regional wall motion abnormality</a:t>
            </a:r>
            <a:endParaRPr sz="4400" dirty="0">
              <a:latin typeface="Bookman Old Style" panose="02050604050505020204" pitchFamily="18" charset="0"/>
            </a:endParaRP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EF - 60</a:t>
            </a:r>
            <a:r>
              <a:rPr sz="4400" dirty="0" smtClean="0">
                <a:latin typeface="Bookman Old Style" panose="02050604050505020204" pitchFamily="18" charset="0"/>
              </a:rPr>
              <a:t>%</a:t>
            </a:r>
            <a:endParaRPr lang="en-US" sz="4400" dirty="0" smtClean="0">
              <a:latin typeface="Bookman Old Style" panose="02050604050505020204" pitchFamily="18" charset="0"/>
            </a:endParaRP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No pericardial effusion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No clot.</a:t>
            </a:r>
            <a:endParaRPr lang="en-IN" sz="4400" dirty="0">
              <a:latin typeface="Bookman Old Style" panose="02050604050505020204" pitchFamily="18" charset="0"/>
            </a:endParaRP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endParaRPr sz="4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ookman Old Style" pitchFamily="18" charset="0"/>
              </a:rPr>
              <a:t>COMPLETE HEMOGRAM WITH PERIPHERAL SMEAR ON 19/07/25</a:t>
            </a:r>
            <a:endParaRPr lang="en-US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RBC – Shows hypochromic </a:t>
            </a:r>
            <a:r>
              <a:rPr lang="en-US" dirty="0" err="1" smtClean="0"/>
              <a:t>microcyte</a:t>
            </a:r>
            <a:r>
              <a:rPr lang="en-US" dirty="0" smtClean="0"/>
              <a:t> , normochromic </a:t>
            </a:r>
            <a:r>
              <a:rPr lang="en-US" dirty="0" err="1" smtClean="0"/>
              <a:t>normochromic</a:t>
            </a:r>
            <a:r>
              <a:rPr lang="en-US" dirty="0" smtClean="0"/>
              <a:t> </a:t>
            </a:r>
            <a:r>
              <a:rPr lang="en-US" dirty="0" err="1" smtClean="0"/>
              <a:t>normocytes</a:t>
            </a:r>
            <a:r>
              <a:rPr lang="en-US" dirty="0" smtClean="0"/>
              <a:t> and elongated cells.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Hemoparasites</a:t>
            </a:r>
            <a:r>
              <a:rPr lang="en-US" dirty="0" smtClean="0"/>
              <a:t> not seen.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WBC count is normal . Reactive lymphocytes seen.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Differential count- Neutrophil- 66%  Lymphocyte -32 %  Eosinophil – 2%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Platelet – Count is adequate. Clumps present.</a:t>
            </a:r>
          </a:p>
        </p:txBody>
      </p:sp>
    </p:spTree>
    <p:extLst>
      <p:ext uri="{BB962C8B-B14F-4D97-AF65-F5344CB8AC3E}">
        <p14:creationId xmlns:p14="http://schemas.microsoft.com/office/powerpoint/2010/main" val="241739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Ophthalmology opinion"/>
          <p:cNvSpPr txBox="1">
            <a:spLocks noGrp="1"/>
          </p:cNvSpPr>
          <p:nvPr>
            <p:ph type="title"/>
          </p:nvPr>
        </p:nvSpPr>
        <p:spPr>
          <a:xfrm>
            <a:off x="2787277" y="739181"/>
            <a:ext cx="18809446" cy="2801060"/>
          </a:xfrm>
          <a:prstGeom prst="rect">
            <a:avLst/>
          </a:prstGeom>
        </p:spPr>
        <p:txBody>
          <a:bodyPr anchor="ctr"/>
          <a:lstStyle>
            <a:lvl1pPr defTabSz="634745">
              <a:defRPr sz="5684" spc="113"/>
            </a:lvl1pPr>
          </a:lstStyle>
          <a:p>
            <a:pPr algn="ctr"/>
            <a:r>
              <a:rPr lang="en-US" sz="6600" b="1" u="sng" dirty="0">
                <a:latin typeface="Bookman Old Style" panose="02050604050505020204" pitchFamily="18" charset="0"/>
              </a:rPr>
              <a:t>OPHTHALMOLOGY OPINION </a:t>
            </a:r>
          </a:p>
        </p:txBody>
      </p:sp>
      <p:sp>
        <p:nvSpPr>
          <p:cNvPr id="231" name="Normal fundus…"/>
          <p:cNvSpPr txBox="1">
            <a:spLocks noGrp="1"/>
          </p:cNvSpPr>
          <p:nvPr>
            <p:ph type="body" idx="1"/>
          </p:nvPr>
        </p:nvSpPr>
        <p:spPr>
          <a:xfrm>
            <a:off x="1257300" y="4168847"/>
            <a:ext cx="21869400" cy="3764349"/>
          </a:xfrm>
          <a:prstGeom prst="rect">
            <a:avLst/>
          </a:prstGeom>
        </p:spPr>
        <p:txBody>
          <a:bodyPr/>
          <a:lstStyle/>
          <a:p>
            <a:pPr marL="532190" indent="-532190">
              <a:defRPr sz="4400" i="1" spc="8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dirty="0" smtClean="0">
                <a:latin typeface="Bookman Old Style" panose="02050604050505020204" pitchFamily="18" charset="0"/>
              </a:rPr>
              <a:t>Both eye Anemic retinopathy</a:t>
            </a:r>
            <a:r>
              <a:rPr dirty="0" smtClean="0">
                <a:latin typeface="Bookman Old Style" panose="02050604050505020204" pitchFamily="18" charset="0"/>
              </a:rPr>
              <a:t> </a:t>
            </a:r>
            <a:endParaRPr dirty="0">
              <a:latin typeface="Bookman Old Style" panose="02050604050505020204" pitchFamily="18" charset="0"/>
            </a:endParaRPr>
          </a:p>
          <a:p>
            <a:pPr marL="0" indent="0">
              <a:buNone/>
              <a:defRPr sz="4400" i="1" spc="8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smtClean="0">
                <a:latin typeface="Bookman Old Style" panose="02050604050505020204" pitchFamily="18" charset="0"/>
              </a:rPr>
              <a:t>.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ookman Old Style" pitchFamily="18" charset="0"/>
              </a:rPr>
              <a:t>USG ABDOMEN PELVIS ON 20/07/2025</a:t>
            </a:r>
            <a:endParaRPr lang="en-US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 measures 13 cm Normal echoes</a:t>
            </a:r>
          </a:p>
          <a:p>
            <a:r>
              <a:rPr lang="en-US" dirty="0" smtClean="0"/>
              <a:t>Gall bladder distended.</a:t>
            </a:r>
          </a:p>
          <a:p>
            <a:r>
              <a:rPr lang="en-US" dirty="0" smtClean="0"/>
              <a:t>Pancreas- Obscured</a:t>
            </a:r>
          </a:p>
          <a:p>
            <a:r>
              <a:rPr lang="en-US" dirty="0" smtClean="0"/>
              <a:t>Spleen – 12.5 cm</a:t>
            </a:r>
          </a:p>
          <a:p>
            <a:r>
              <a:rPr lang="en-US" dirty="0" smtClean="0"/>
              <a:t>Right kidney measures 9 * 4.5 cm normal echoes CMD maintained</a:t>
            </a:r>
          </a:p>
          <a:p>
            <a:r>
              <a:rPr lang="en-US" dirty="0" smtClean="0"/>
              <a:t>Left kidney measures 9* 5 cm Normal echoes CMD Maintained</a:t>
            </a:r>
          </a:p>
          <a:p>
            <a:r>
              <a:rPr lang="en-US" dirty="0" smtClean="0"/>
              <a:t>Bladder – empty</a:t>
            </a:r>
          </a:p>
          <a:p>
            <a:r>
              <a:rPr lang="en-US" dirty="0" smtClean="0"/>
              <a:t>Uterus – Post menopausal</a:t>
            </a:r>
          </a:p>
          <a:p>
            <a:r>
              <a:rPr lang="en-US" dirty="0" smtClean="0"/>
              <a:t>No free fluid in abdomen and pelvis.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Bookman Old Style" pitchFamily="18" charset="0"/>
              </a:rPr>
              <a:t>RIGHT LOWER LIMB VENOUS DOPPLER FINDINGS on 19.07.2025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Extensive acute thrombosis seen involving right deep veins namely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1. Right external iliac vein.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2.Right common femoral vein.</a:t>
            </a:r>
          </a:p>
          <a:p>
            <a:pPr marL="0" indent="0">
              <a:buNone/>
            </a:pPr>
            <a:r>
              <a:rPr lang="en-US" dirty="0" smtClean="0"/>
              <a:t>     3.Right both superficial and deep </a:t>
            </a:r>
            <a:r>
              <a:rPr lang="en-US" dirty="0" err="1" smtClean="0"/>
              <a:t>peroneal</a:t>
            </a:r>
            <a:r>
              <a:rPr lang="en-US" dirty="0" smtClean="0"/>
              <a:t> vein.</a:t>
            </a:r>
          </a:p>
          <a:p>
            <a:pPr marL="0" indent="0">
              <a:buNone/>
            </a:pPr>
            <a:r>
              <a:rPr lang="en-US" dirty="0" smtClean="0"/>
              <a:t>     4.Popliteal vein.</a:t>
            </a:r>
          </a:p>
          <a:p>
            <a:pPr marL="0" indent="0">
              <a:buNone/>
            </a:pPr>
            <a:r>
              <a:rPr lang="en-US" dirty="0" smtClean="0"/>
              <a:t>     5.Short </a:t>
            </a:r>
            <a:r>
              <a:rPr lang="en-US" dirty="0" err="1" smtClean="0"/>
              <a:t>saohenous</a:t>
            </a:r>
            <a:r>
              <a:rPr lang="en-US" dirty="0" smtClean="0"/>
              <a:t> vein.</a:t>
            </a:r>
          </a:p>
          <a:p>
            <a:pPr marL="0" indent="0">
              <a:buNone/>
            </a:pPr>
            <a:r>
              <a:rPr lang="en-US" dirty="0" smtClean="0"/>
              <a:t>     6.Superficial subcutaneous leg veins.</a:t>
            </a:r>
          </a:p>
          <a:p>
            <a:pPr marL="0" indent="0">
              <a:buNone/>
            </a:pPr>
            <a:r>
              <a:rPr lang="en-US" dirty="0" smtClean="0"/>
              <a:t>IMPRESSION : Extensive right </a:t>
            </a:r>
            <a:r>
              <a:rPr lang="en-US" dirty="0" err="1" smtClean="0"/>
              <a:t>lowerlimb</a:t>
            </a:r>
            <a:r>
              <a:rPr lang="en-US" dirty="0" smtClean="0"/>
              <a:t> both deep and superficial venous acute thrombosis</a:t>
            </a:r>
          </a:p>
          <a:p>
            <a:pPr marL="0" indent="0">
              <a:buNone/>
            </a:pPr>
            <a:r>
              <a:rPr lang="en-US" dirty="0" smtClean="0"/>
              <a:t>                        Right lower limb cellulitis</a:t>
            </a:r>
          </a:p>
          <a:p>
            <a:pPr marL="0" indent="0">
              <a:buNone/>
            </a:pPr>
            <a:r>
              <a:rPr lang="en-US" smtClean="0"/>
              <a:t>                         IVC </a:t>
            </a:r>
            <a:r>
              <a:rPr lang="en-US" dirty="0" smtClean="0"/>
              <a:t>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3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hief complaints"/>
          <p:cNvSpPr txBox="1">
            <a:spLocks noGrp="1"/>
          </p:cNvSpPr>
          <p:nvPr>
            <p:ph type="title"/>
          </p:nvPr>
        </p:nvSpPr>
        <p:spPr>
          <a:xfrm>
            <a:off x="1257300" y="1506152"/>
            <a:ext cx="21869400" cy="2547755"/>
          </a:xfrm>
          <a:prstGeom prst="rect">
            <a:avLst/>
          </a:prstGeom>
        </p:spPr>
        <p:txBody>
          <a:bodyPr anchor="ctr"/>
          <a:lstStyle>
            <a:lvl1pPr>
              <a:defRPr sz="7200" spc="144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CHIEF COMPLAINTS</a:t>
            </a:r>
          </a:p>
        </p:txBody>
      </p:sp>
      <p:sp>
        <p:nvSpPr>
          <p:cNvPr id="182" name="A 59 yr old male patient Shanmuganathan was brought to GRH referred from Private hospital with chief complaints of FEVER for the past 6 months."/>
          <p:cNvSpPr txBox="1">
            <a:spLocks noGrp="1"/>
          </p:cNvSpPr>
          <p:nvPr>
            <p:ph type="body" idx="1"/>
          </p:nvPr>
        </p:nvSpPr>
        <p:spPr>
          <a:xfrm>
            <a:off x="0" y="4345418"/>
            <a:ext cx="21869400" cy="7082564"/>
          </a:xfrm>
          <a:prstGeom prst="rect">
            <a:avLst/>
          </a:prstGeom>
        </p:spPr>
        <p:txBody>
          <a:bodyPr/>
          <a:lstStyle>
            <a:lvl1pPr marL="677333" indent="-677333">
              <a:defRPr sz="5600" i="1" spc="112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just"/>
            <a:r>
              <a:rPr i="0" dirty="0">
                <a:latin typeface="Bookman Old Style" panose="02050604050505020204" pitchFamily="18" charset="0"/>
              </a:rPr>
              <a:t>A </a:t>
            </a:r>
            <a:r>
              <a:rPr lang="en-US" i="0" dirty="0">
                <a:latin typeface="Bookman Old Style" panose="02050604050505020204" pitchFamily="18" charset="0"/>
              </a:rPr>
              <a:t>5</a:t>
            </a:r>
            <a:r>
              <a:rPr lang="en-US" i="0" dirty="0" smtClean="0">
                <a:latin typeface="Bookman Old Style" panose="02050604050505020204" pitchFamily="18" charset="0"/>
              </a:rPr>
              <a:t>7 year old female patient brought by her attender to our hospital with complaints of breathlessness and right lower limb swelling for past 5 days</a:t>
            </a:r>
            <a:r>
              <a:rPr i="0" dirty="0" smtClean="0">
                <a:latin typeface="Bookman Old Style" panose="02050604050505020204" pitchFamily="18" charset="0"/>
              </a:rPr>
              <a:t>.</a:t>
            </a:r>
            <a:endParaRPr i="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ookman Old Style" pitchFamily="18" charset="0"/>
              </a:rPr>
              <a:t>CT PULMONARY ANGIOGRAM WITH ABDOMINOPELVIC AND MUSCULOSKELETAL FINDINGS</a:t>
            </a:r>
            <a:br>
              <a:rPr lang="en-US" sz="4400" dirty="0">
                <a:latin typeface="Bookman Old Style" pitchFamily="18" charset="0"/>
              </a:rPr>
            </a:br>
            <a:endParaRPr lang="en-US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1000" dirty="0" smtClean="0">
                <a:latin typeface="Bookman Old Style" pitchFamily="18" charset="0"/>
              </a:rPr>
              <a:t>No evidence of pulmonary thromboembolism.</a:t>
            </a:r>
          </a:p>
          <a:p>
            <a:r>
              <a:rPr lang="en-US" sz="11000" dirty="0" smtClean="0">
                <a:latin typeface="Bookman Old Style" pitchFamily="18" charset="0"/>
              </a:rPr>
              <a:t> Minimal bilateral pleural effusion with </a:t>
            </a:r>
            <a:r>
              <a:rPr lang="en-US" sz="11000" dirty="0" err="1" smtClean="0">
                <a:latin typeface="Bookman Old Style" pitchFamily="18" charset="0"/>
              </a:rPr>
              <a:t>subpleural</a:t>
            </a:r>
            <a:r>
              <a:rPr lang="en-US" sz="11000" dirty="0" smtClean="0">
                <a:latin typeface="Bookman Old Style" pitchFamily="18" charset="0"/>
              </a:rPr>
              <a:t> fibrotic stranding.</a:t>
            </a:r>
          </a:p>
          <a:p>
            <a:r>
              <a:rPr lang="en-US" sz="11000" dirty="0" smtClean="0">
                <a:latin typeface="Bookman Old Style" pitchFamily="18" charset="0"/>
              </a:rPr>
              <a:t> Old healed right-sided rib fractures (3rd, 4th, 6th–8th) with callous formation.</a:t>
            </a:r>
          </a:p>
          <a:p>
            <a:r>
              <a:rPr lang="en-US" sz="11000" dirty="0" smtClean="0">
                <a:latin typeface="Bookman Old Style" pitchFamily="18" charset="0"/>
              </a:rPr>
              <a:t> Diffuse severe osteoporosis with multilevel vertebral planar deformities and ventral compressive fractures.</a:t>
            </a:r>
          </a:p>
          <a:p>
            <a:r>
              <a:rPr lang="en-US" sz="11000" dirty="0" smtClean="0">
                <a:latin typeface="Bookman Old Style" pitchFamily="18" charset="0"/>
              </a:rPr>
              <a:t> Pedicle screw and rod fixation involving L3 and S1 vertebrae.</a:t>
            </a:r>
          </a:p>
          <a:p>
            <a:r>
              <a:rPr lang="en-US" sz="11000" dirty="0" smtClean="0">
                <a:latin typeface="Bookman Old Style" pitchFamily="18" charset="0"/>
              </a:rPr>
              <a:t> Grade 3 L5–S1 </a:t>
            </a:r>
            <a:r>
              <a:rPr lang="en-US" sz="11000" dirty="0" err="1" smtClean="0">
                <a:latin typeface="Bookman Old Style" pitchFamily="18" charset="0"/>
              </a:rPr>
              <a:t>anterolisthesis</a:t>
            </a:r>
            <a:r>
              <a:rPr lang="en-US" sz="11000" dirty="0" smtClean="0">
                <a:latin typeface="Bookman Old Style" pitchFamily="18" charset="0"/>
              </a:rPr>
              <a:t> with </a:t>
            </a:r>
            <a:r>
              <a:rPr lang="en-US" sz="11000" dirty="0" err="1" smtClean="0">
                <a:latin typeface="Bookman Old Style" pitchFamily="18" charset="0"/>
              </a:rPr>
              <a:t>spondylolysis</a:t>
            </a:r>
            <a:r>
              <a:rPr lang="en-US" sz="11000" dirty="0" smtClean="0">
                <a:latin typeface="Bookman Old Style" pitchFamily="18" charset="0"/>
              </a:rPr>
              <a:t> — advanced degenerative instability.</a:t>
            </a:r>
          </a:p>
          <a:p>
            <a:r>
              <a:rPr lang="en-US" sz="11000" dirty="0" smtClean="0">
                <a:latin typeface="Bookman Old Style" pitchFamily="18" charset="0"/>
              </a:rPr>
              <a:t>Acute extensive DVT involving right external iliac, common femoral, superficial femoral, and deep femoral veins, with associated right lower limb cellulitis.</a:t>
            </a:r>
          </a:p>
          <a:p>
            <a:r>
              <a:rPr lang="en-US" sz="11000" dirty="0" smtClean="0">
                <a:latin typeface="Bookman Old Style" pitchFamily="18" charset="0"/>
              </a:rPr>
              <a:t> No ascites.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ookman Old Style" pitchFamily="18" charset="0"/>
              </a:rPr>
              <a:t>OPINIONS OBTAINED</a:t>
            </a:r>
            <a:endParaRPr lang="en-US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Vascular surgery opinion on 19/07/2025</a:t>
            </a:r>
          </a:p>
          <a:p>
            <a:pPr marL="0" indent="0">
              <a:buNone/>
            </a:pP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   Impression : Acute right </a:t>
            </a:r>
            <a:r>
              <a:rPr lang="en-US" dirty="0" err="1" smtClean="0">
                <a:latin typeface="Bookman Old Style" pitchFamily="18" charset="0"/>
              </a:rPr>
              <a:t>iliofemoral</a:t>
            </a:r>
            <a:r>
              <a:rPr lang="en-US" dirty="0" smtClean="0">
                <a:latin typeface="Bookman Old Style" pitchFamily="18" charset="0"/>
              </a:rPr>
              <a:t> DVT / ? Pulmonary thromboembolism.</a:t>
            </a:r>
          </a:p>
          <a:p>
            <a:pPr marL="0" indent="0">
              <a:buNone/>
            </a:pPr>
            <a:endParaRPr lang="en-US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itchFamily="18" charset="0"/>
              </a:rPr>
              <a:t>Advice :</a:t>
            </a:r>
            <a:r>
              <a:rPr lang="en-US" dirty="0" err="1" smtClean="0">
                <a:latin typeface="Bookman Old Style" pitchFamily="18" charset="0"/>
              </a:rPr>
              <a:t>Inj</a:t>
            </a:r>
            <a:r>
              <a:rPr lang="en-US" dirty="0" smtClean="0">
                <a:latin typeface="Bookman Old Style" pitchFamily="18" charset="0"/>
              </a:rPr>
              <a:t> Heparin 5000U IV QID</a:t>
            </a:r>
          </a:p>
          <a:p>
            <a:pPr marL="0" indent="0">
              <a:buNone/>
            </a:pPr>
            <a:r>
              <a:rPr lang="en-US" dirty="0" smtClean="0">
                <a:latin typeface="Bookman Old Style" pitchFamily="18" charset="0"/>
              </a:rPr>
              <a:t>Limb elevation / </a:t>
            </a:r>
            <a:r>
              <a:rPr lang="en-US" dirty="0" err="1" smtClean="0">
                <a:latin typeface="Bookman Old Style" pitchFamily="18" charset="0"/>
              </a:rPr>
              <a:t>Creepe</a:t>
            </a:r>
            <a:r>
              <a:rPr lang="en-US" dirty="0" smtClean="0">
                <a:latin typeface="Bookman Old Style" pitchFamily="18" charset="0"/>
              </a:rPr>
              <a:t> bandage.</a:t>
            </a:r>
          </a:p>
          <a:p>
            <a:pPr marL="0" indent="0">
              <a:buNone/>
            </a:pPr>
            <a:r>
              <a:rPr lang="en-US" dirty="0" smtClean="0">
                <a:latin typeface="Bookman Old Style" pitchFamily="18" charset="0"/>
              </a:rPr>
              <a:t>Cardio opinion/ </a:t>
            </a:r>
            <a:r>
              <a:rPr lang="en-US" smtClean="0">
                <a:latin typeface="Bookman Old Style" pitchFamily="18" charset="0"/>
              </a:rPr>
              <a:t>USG Abdomen  </a:t>
            </a:r>
            <a:r>
              <a:rPr lang="en-US" dirty="0" smtClean="0">
                <a:latin typeface="Bookman Old Style" pitchFamily="18" charset="0"/>
              </a:rPr>
              <a:t>and pelvis</a:t>
            </a:r>
          </a:p>
          <a:p>
            <a:pPr marL="0" indent="0">
              <a:buNone/>
            </a:pPr>
            <a:r>
              <a:rPr lang="en-US" dirty="0" smtClean="0">
                <a:latin typeface="Bookman Old Style" pitchFamily="18" charset="0"/>
              </a:rPr>
              <a:t>Review once planned for discharge.</a:t>
            </a:r>
          </a:p>
        </p:txBody>
      </p:sp>
    </p:spTree>
    <p:extLst>
      <p:ext uri="{BB962C8B-B14F-4D97-AF65-F5344CB8AC3E}">
        <p14:creationId xmlns:p14="http://schemas.microsoft.com/office/powerpoint/2010/main" val="2687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53E2BB-2C16-A2D4-3BC0-75F900934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59C1E7-D7A1-17FF-F7C0-C3E280B70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606550"/>
            <a:ext cx="21869400" cy="10502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WHATS NEXT ?</a:t>
            </a:r>
          </a:p>
        </p:txBody>
      </p:sp>
    </p:spTree>
    <p:extLst>
      <p:ext uri="{BB962C8B-B14F-4D97-AF65-F5344CB8AC3E}">
        <p14:creationId xmlns:p14="http://schemas.microsoft.com/office/powerpoint/2010/main" val="2162291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history of presenting illness"/>
          <p:cNvSpPr txBox="1">
            <a:spLocks noGrp="1"/>
          </p:cNvSpPr>
          <p:nvPr>
            <p:ph type="title"/>
          </p:nvPr>
        </p:nvSpPr>
        <p:spPr>
          <a:xfrm>
            <a:off x="1257300" y="409863"/>
            <a:ext cx="21869400" cy="1810381"/>
          </a:xfrm>
          <a:prstGeom prst="rect">
            <a:avLst/>
          </a:prstGeom>
        </p:spPr>
        <p:txBody>
          <a:bodyPr anchor="ctr"/>
          <a:lstStyle>
            <a:lvl1pPr>
              <a:defRPr sz="6600" spc="132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HISTORY OF PRESENTING ILLNESS</a:t>
            </a:r>
          </a:p>
        </p:txBody>
      </p:sp>
      <p:sp>
        <p:nvSpPr>
          <p:cNvPr id="186" name="Fever - low grade , intermittent in nature mostly in evening ,relieved by medication and not associated with chills and rigor.…"/>
          <p:cNvSpPr txBox="1">
            <a:spLocks noGrp="1"/>
          </p:cNvSpPr>
          <p:nvPr>
            <p:ph type="body" idx="1"/>
          </p:nvPr>
        </p:nvSpPr>
        <p:spPr>
          <a:xfrm>
            <a:off x="1257300" y="4296588"/>
            <a:ext cx="21869400" cy="941941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History of right lower swelling for past 5 days which was </a:t>
            </a:r>
            <a:r>
              <a:rPr lang="en-US" sz="4400" dirty="0" err="1" smtClean="0">
                <a:latin typeface="Bookman Old Style" panose="02050604050505020204" pitchFamily="18" charset="0"/>
              </a:rPr>
              <a:t>imsidious</a:t>
            </a:r>
            <a:r>
              <a:rPr lang="en-US" sz="4400" dirty="0" smtClean="0">
                <a:latin typeface="Bookman Old Style" panose="02050604050505020204" pitchFamily="18" charset="0"/>
              </a:rPr>
              <a:t> in onset , progressive in nature associated with warmth, redness and tenderness.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History of fever for 4 days which was low grade intermittent in nature associated with chills and rigor , evening rise in temperature and night sweats.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History of breathlessness for past 4 days which was insidious in onset , progressive in nature , aggravated with exertion and relieved by rest.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History of 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lang="en-US" sz="4400" dirty="0" smtClean="0">
                <a:latin typeface="Bookman Old Style" panose="02050604050505020204" pitchFamily="18" charset="0"/>
              </a:rPr>
              <a:t>diffuse chest pain for past 4 days , dull  aching pain , not radiating , not associated with palpitation and sweating.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History of loss of weight approximately 10 kg in past 3 months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History of loss of appetite for past 3 months.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4739FF-D567-0429-2F97-EBEBF5BB0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E340CE-FA32-EF07-F7E0-3EBAED0F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28600"/>
            <a:ext cx="22939374" cy="13287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dirty="0" smtClean="0">
                <a:latin typeface="Bookman Old Style" panose="02050604050505020204" pitchFamily="18" charset="0"/>
              </a:rPr>
              <a:t>History of easy fatiguability.</a:t>
            </a:r>
          </a:p>
          <a:p>
            <a:pPr marL="0" indent="0">
              <a:buNone/>
            </a:pPr>
            <a:r>
              <a:rPr lang="pt-BR" sz="4400" dirty="0" smtClean="0">
                <a:latin typeface="Bookman Old Style" panose="02050604050505020204" pitchFamily="18" charset="0"/>
              </a:rPr>
              <a:t>History of cattle exposure .</a:t>
            </a:r>
          </a:p>
          <a:p>
            <a:pPr marL="0" indent="0">
              <a:buNone/>
            </a:pPr>
            <a:r>
              <a:rPr lang="pt-BR" sz="4400" dirty="0" smtClean="0">
                <a:latin typeface="Bookman Old Style" panose="02050604050505020204" pitchFamily="18" charset="0"/>
              </a:rPr>
              <a:t>History of decreased urine output for past 2 days.</a:t>
            </a:r>
          </a:p>
          <a:p>
            <a:pPr marL="0" indent="0">
              <a:buNone/>
            </a:pPr>
            <a:r>
              <a:rPr lang="en-US" sz="4400" dirty="0">
                <a:latin typeface="Bookman Old Style" panose="02050604050505020204" pitchFamily="18" charset="0"/>
              </a:rPr>
              <a:t>No history cough with </a:t>
            </a:r>
            <a:r>
              <a:rPr lang="en-US" sz="4400" dirty="0" smtClean="0">
                <a:latin typeface="Bookman Old Style" panose="02050604050505020204" pitchFamily="18" charset="0"/>
              </a:rPr>
              <a:t>expectoration.</a:t>
            </a:r>
            <a:endParaRPr lang="pt-BR" sz="4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t-BR" sz="4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No history of abdominal pain/ burning sensation while passing urine.</a:t>
            </a:r>
          </a:p>
          <a:p>
            <a:pPr marL="0" indent="0">
              <a:buNone/>
            </a:pPr>
            <a:r>
              <a:rPr lang="pt-BR" sz="4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No history of bleeding gums/Hematuria/ Malena/ Hematochezia.</a:t>
            </a:r>
          </a:p>
          <a:p>
            <a:pPr marL="0" indent="0">
              <a:buNone/>
            </a:pPr>
            <a:r>
              <a:rPr lang="pt-BR" sz="4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No history of weakness of limbs.</a:t>
            </a:r>
          </a:p>
          <a:p>
            <a:pPr marL="0" indent="0">
              <a:buNone/>
            </a:pPr>
            <a:r>
              <a:rPr lang="pt-BR" sz="4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No history of nausea/vomiting.</a:t>
            </a:r>
          </a:p>
          <a:p>
            <a:pPr marL="0" indent="0">
              <a:buNone/>
            </a:pPr>
            <a:r>
              <a:rPr lang="pt-BR" sz="4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No History of loose stools /Constipation.</a:t>
            </a:r>
          </a:p>
          <a:p>
            <a:pPr marL="0" indent="0">
              <a:buNone/>
            </a:pPr>
            <a:r>
              <a:rPr lang="pt-BR" sz="4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No history of trauma.</a:t>
            </a:r>
          </a:p>
          <a:p>
            <a:pPr marL="0" indent="0">
              <a:buNone/>
            </a:pPr>
            <a:r>
              <a:rPr lang="pt-BR" sz="4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No history of alterd sensorium / blurring of vision / headache /  seizure .</a:t>
            </a:r>
          </a:p>
          <a:p>
            <a:pPr marL="0" indent="0">
              <a:buNone/>
            </a:pPr>
            <a:r>
              <a:rPr lang="pt-BR" sz="4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No history of dog bite.</a:t>
            </a:r>
          </a:p>
          <a:p>
            <a:pPr marL="0" indent="0">
              <a:buNone/>
            </a:pPr>
            <a:r>
              <a:rPr lang="pt-BR" sz="4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 </a:t>
            </a:r>
            <a:endParaRPr lang="pt-BR" sz="44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endParaRPr lang="pt-BR" sz="4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t-BR" sz="4400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42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ast history"/>
          <p:cNvSpPr txBox="1">
            <a:spLocks noGrp="1"/>
          </p:cNvSpPr>
          <p:nvPr>
            <p:ph type="title"/>
          </p:nvPr>
        </p:nvSpPr>
        <p:spPr>
          <a:xfrm>
            <a:off x="1257300" y="1725280"/>
            <a:ext cx="21869400" cy="1602404"/>
          </a:xfrm>
          <a:prstGeom prst="rect">
            <a:avLst/>
          </a:prstGeom>
        </p:spPr>
        <p:txBody>
          <a:bodyPr anchor="ctr"/>
          <a:lstStyle>
            <a:lvl1pPr>
              <a:defRPr sz="6700" spc="133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PAST HISTORY </a:t>
            </a:r>
          </a:p>
        </p:txBody>
      </p:sp>
      <p:sp>
        <p:nvSpPr>
          <p:cNvPr id="191" name="K/c/o T2DM for the past 6 mths on OHA and INSULIN .…"/>
          <p:cNvSpPr txBox="1">
            <a:spLocks noGrp="1"/>
          </p:cNvSpPr>
          <p:nvPr>
            <p:ph type="body" idx="1"/>
          </p:nvPr>
        </p:nvSpPr>
        <p:spPr>
          <a:xfrm>
            <a:off x="1257300" y="3657601"/>
            <a:ext cx="21869400" cy="876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4400" dirty="0" smtClean="0">
              <a:latin typeface="Bookman Old Style" panose="02050604050505020204" pitchFamily="18" charset="0"/>
            </a:endParaRP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History of  right sided  breast mass 20 years back for which patient operated at private hospital . Biopsy  records  and  treatment  details not available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History of low back ache with difficulty in walking 3 months back for which patient admitted in Private hospital and diagnosed to have L5 – S1 </a:t>
            </a:r>
            <a:r>
              <a:rPr lang="en-US" sz="4400" dirty="0" err="1" smtClean="0">
                <a:latin typeface="Bookman Old Style" panose="02050604050505020204" pitchFamily="18" charset="0"/>
              </a:rPr>
              <a:t>Spondylolysthesis</a:t>
            </a:r>
            <a:r>
              <a:rPr lang="en-US" sz="4400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For which spine fixation surgery done and patient on bed rest for past 3 months. 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During the time of admission  for spine  surgery , patient was found to have Severe Anemia </a:t>
            </a:r>
            <a:r>
              <a:rPr lang="en-US" sz="4400" dirty="0" err="1" smtClean="0">
                <a:latin typeface="Bookman Old Style" panose="02050604050505020204" pitchFamily="18" charset="0"/>
              </a:rPr>
              <a:t>Hb</a:t>
            </a:r>
            <a:r>
              <a:rPr lang="en-US" sz="4400" dirty="0" smtClean="0">
                <a:latin typeface="Bookman Old Style" panose="02050604050505020204" pitchFamily="18" charset="0"/>
              </a:rPr>
              <a:t>- 3.0 and 4 Packed cell transfusions done.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Not a known case of Diabetes mellitus/Hypertension/Bronchial asthma/TB.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 smtClean="0">
                <a:latin typeface="Bookman Old Style" panose="02050604050505020204" pitchFamily="18" charset="0"/>
              </a:rPr>
              <a:t>No history jaundice/tattooing.</a:t>
            </a:r>
            <a:endParaRPr sz="4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ersonal history"/>
          <p:cNvSpPr txBox="1">
            <a:spLocks noGrp="1"/>
          </p:cNvSpPr>
          <p:nvPr>
            <p:ph type="title"/>
          </p:nvPr>
        </p:nvSpPr>
        <p:spPr>
          <a:xfrm>
            <a:off x="1257300" y="683268"/>
            <a:ext cx="21869400" cy="1753660"/>
          </a:xfrm>
          <a:prstGeom prst="rect">
            <a:avLst/>
          </a:prstGeom>
        </p:spPr>
        <p:txBody>
          <a:bodyPr anchor="ctr"/>
          <a:lstStyle>
            <a:lvl1pPr>
              <a:defRPr sz="6600" spc="132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PERSONAL HISTORY </a:t>
            </a:r>
          </a:p>
        </p:txBody>
      </p:sp>
      <p:sp>
        <p:nvSpPr>
          <p:cNvPr id="194" name="Mixed diet…"/>
          <p:cNvSpPr txBox="1">
            <a:spLocks noGrp="1"/>
          </p:cNvSpPr>
          <p:nvPr>
            <p:ph type="body" idx="1"/>
          </p:nvPr>
        </p:nvSpPr>
        <p:spPr>
          <a:xfrm>
            <a:off x="1257299" y="3258222"/>
            <a:ext cx="21869401" cy="90678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Mixed diet 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Bowel and bladder habits - normal 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Sleep pattern - normal </a:t>
            </a:r>
            <a:endParaRPr lang="en-IN" sz="4400" dirty="0">
              <a:latin typeface="Bookman Old Style" panose="02050604050505020204" pitchFamily="18" charset="0"/>
            </a:endParaRP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IN" sz="4400" dirty="0" smtClean="0">
                <a:latin typeface="Bookman Old Style" panose="02050604050505020204" pitchFamily="18" charset="0"/>
              </a:rPr>
              <a:t>No history of addiction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IN" sz="4400" dirty="0" smtClean="0">
                <a:latin typeface="Bookman Old Style" panose="02050604050505020204" pitchFamily="18" charset="0"/>
              </a:rPr>
              <a:t>2 live children and attained menopause 10 </a:t>
            </a:r>
            <a:r>
              <a:rPr lang="en-IN" sz="4400" dirty="0" err="1" smtClean="0">
                <a:latin typeface="Bookman Old Style" panose="02050604050505020204" pitchFamily="18" charset="0"/>
              </a:rPr>
              <a:t>yrs</a:t>
            </a:r>
            <a:r>
              <a:rPr lang="en-IN" sz="4400" dirty="0" smtClean="0">
                <a:latin typeface="Bookman Old Style" panose="02050604050505020204" pitchFamily="18" charset="0"/>
              </a:rPr>
              <a:t> back.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IN" sz="4400" dirty="0" smtClean="0">
                <a:latin typeface="Bookman Old Style" panose="02050604050505020204" pitchFamily="18" charset="0"/>
              </a:rPr>
              <a:t>Home maker.</a:t>
            </a:r>
            <a:endParaRPr sz="4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eneral examination"/>
          <p:cNvSpPr txBox="1">
            <a:spLocks noGrp="1"/>
          </p:cNvSpPr>
          <p:nvPr>
            <p:ph type="title"/>
          </p:nvPr>
        </p:nvSpPr>
        <p:spPr>
          <a:xfrm>
            <a:off x="1257300" y="887845"/>
            <a:ext cx="21869400" cy="2086067"/>
          </a:xfrm>
          <a:prstGeom prst="rect">
            <a:avLst/>
          </a:prstGeom>
        </p:spPr>
        <p:txBody>
          <a:bodyPr anchor="ctr"/>
          <a:lstStyle>
            <a:lvl1pPr>
              <a:defRPr sz="7400" spc="148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sz="6600" b="1" u="sng" dirty="0">
                <a:latin typeface="Bookman Old Style" panose="02050604050505020204" pitchFamily="18" charset="0"/>
              </a:rPr>
              <a:t>GENERAL EXAMINATION </a:t>
            </a:r>
          </a:p>
        </p:txBody>
      </p:sp>
      <p:sp>
        <p:nvSpPr>
          <p:cNvPr id="200" name="Pt conscious…"/>
          <p:cNvSpPr txBox="1">
            <a:spLocks noGrp="1"/>
          </p:cNvSpPr>
          <p:nvPr>
            <p:ph type="body" idx="1"/>
          </p:nvPr>
        </p:nvSpPr>
        <p:spPr>
          <a:xfrm>
            <a:off x="1257300" y="4210125"/>
            <a:ext cx="21869400" cy="82104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8476" indent="-568476">
              <a:defRPr sz="4700" spc="94"/>
            </a:pPr>
            <a:r>
              <a:rPr sz="4400" dirty="0">
                <a:latin typeface="Bookman Old Style" panose="02050604050505020204" pitchFamily="18" charset="0"/>
              </a:rPr>
              <a:t>Pt conscious</a:t>
            </a:r>
          </a:p>
          <a:p>
            <a:pPr marL="568476" indent="-568476">
              <a:defRPr sz="4700" spc="94"/>
            </a:pPr>
            <a:r>
              <a:rPr sz="4400" dirty="0">
                <a:latin typeface="Bookman Old Style" panose="02050604050505020204" pitchFamily="18" charset="0"/>
              </a:rPr>
              <a:t>Oriented</a:t>
            </a:r>
          </a:p>
          <a:p>
            <a:pPr marL="568476" indent="-568476">
              <a:defRPr sz="4700" spc="94"/>
            </a:pPr>
            <a:r>
              <a:rPr sz="4400" dirty="0">
                <a:latin typeface="Bookman Old Style" panose="02050604050505020204" pitchFamily="18" charset="0"/>
              </a:rPr>
              <a:t>Afebrile</a:t>
            </a:r>
          </a:p>
          <a:p>
            <a:pPr marL="568476" indent="-568476">
              <a:defRPr sz="4700" spc="94"/>
            </a:pPr>
            <a:r>
              <a:rPr sz="4400" dirty="0">
                <a:latin typeface="Bookman Old Style" panose="02050604050505020204" pitchFamily="18" charset="0"/>
              </a:rPr>
              <a:t>Pallor </a:t>
            </a:r>
            <a:r>
              <a:rPr sz="4400" dirty="0" smtClean="0">
                <a:latin typeface="Bookman Old Style" panose="02050604050505020204" pitchFamily="18" charset="0"/>
              </a:rPr>
              <a:t>+</a:t>
            </a:r>
            <a:endParaRPr lang="en-US" sz="4400" dirty="0" smtClean="0">
              <a:latin typeface="Bookman Old Style" panose="02050604050505020204" pitchFamily="18" charset="0"/>
            </a:endParaRPr>
          </a:p>
          <a:p>
            <a:pPr marL="568476" indent="-568476">
              <a:defRPr sz="4700" spc="94"/>
            </a:pPr>
            <a:r>
              <a:rPr lang="en-US" sz="4400" dirty="0" err="1" smtClean="0">
                <a:latin typeface="Bookman Old Style" panose="02050604050505020204" pitchFamily="18" charset="0"/>
              </a:rPr>
              <a:t>Dyspneic</a:t>
            </a:r>
            <a:r>
              <a:rPr lang="en-US" sz="4400" dirty="0" smtClean="0">
                <a:latin typeface="Bookman Old Style" panose="02050604050505020204" pitchFamily="18" charset="0"/>
              </a:rPr>
              <a:t> +</a:t>
            </a:r>
          </a:p>
          <a:p>
            <a:pPr marL="568476" indent="-568476">
              <a:defRPr sz="4700" spc="94"/>
            </a:pPr>
            <a:r>
              <a:rPr lang="en-US" sz="4400" dirty="0" err="1" smtClean="0">
                <a:latin typeface="Bookman Old Style" panose="02050604050505020204" pitchFamily="18" charset="0"/>
              </a:rPr>
              <a:t>Tachypneic</a:t>
            </a:r>
            <a:r>
              <a:rPr lang="en-US" sz="4400" dirty="0" smtClean="0">
                <a:latin typeface="Bookman Old Style" panose="02050604050505020204" pitchFamily="18" charset="0"/>
              </a:rPr>
              <a:t> +</a:t>
            </a:r>
            <a:endParaRPr sz="4400" dirty="0">
              <a:latin typeface="Bookman Old Style" panose="02050604050505020204" pitchFamily="18" charset="0"/>
            </a:endParaRPr>
          </a:p>
          <a:p>
            <a:pPr marL="568476" indent="-568476">
              <a:defRPr sz="4700" spc="94"/>
            </a:pPr>
            <a:r>
              <a:rPr lang="en-US" sz="4400" dirty="0" smtClean="0">
                <a:latin typeface="Bookman Old Style" panose="02050604050505020204" pitchFamily="18" charset="0"/>
              </a:rPr>
              <a:t>Right lower limb swelling +</a:t>
            </a:r>
            <a:r>
              <a:rPr sz="4400" dirty="0" smtClean="0">
                <a:latin typeface="Bookman Old Style" panose="02050604050505020204" pitchFamily="18" charset="0"/>
              </a:rPr>
              <a:t> </a:t>
            </a:r>
            <a:endParaRPr sz="4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ystemic examination"/>
          <p:cNvSpPr txBox="1">
            <a:spLocks noGrp="1"/>
          </p:cNvSpPr>
          <p:nvPr>
            <p:ph type="title"/>
          </p:nvPr>
        </p:nvSpPr>
        <p:spPr>
          <a:xfrm>
            <a:off x="1257300" y="1295400"/>
            <a:ext cx="21869400" cy="1562298"/>
          </a:xfrm>
          <a:prstGeom prst="rect">
            <a:avLst/>
          </a:prstGeom>
        </p:spPr>
        <p:txBody>
          <a:bodyPr anchor="ctr"/>
          <a:lstStyle>
            <a:lvl1pPr>
              <a:defRPr sz="6700" spc="133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sz="6600" b="1" u="sng" dirty="0">
                <a:latin typeface="Bookman Old Style" panose="02050604050505020204" pitchFamily="18" charset="0"/>
              </a:rPr>
              <a:t>SYSTEMIC EXAMINATION</a:t>
            </a:r>
          </a:p>
        </p:txBody>
      </p:sp>
      <p:sp>
        <p:nvSpPr>
          <p:cNvPr id="203" name="CVS- S1 S2 + , no murmur…"/>
          <p:cNvSpPr txBox="1">
            <a:spLocks noGrp="1"/>
          </p:cNvSpPr>
          <p:nvPr>
            <p:ph type="body" idx="1"/>
          </p:nvPr>
        </p:nvSpPr>
        <p:spPr>
          <a:xfrm>
            <a:off x="1257300" y="3940226"/>
            <a:ext cx="21869400" cy="84803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0571" indent="-580571">
              <a:defRPr sz="4800" spc="96"/>
            </a:pPr>
            <a:r>
              <a:rPr sz="4400" dirty="0">
                <a:latin typeface="Bookman Old Style" panose="02050604050505020204" pitchFamily="18" charset="0"/>
              </a:rPr>
              <a:t>CVS- S1 S2 + , </a:t>
            </a:r>
            <a:r>
              <a:rPr lang="en-US" sz="4400" dirty="0" smtClean="0">
                <a:latin typeface="Bookman Old Style" panose="02050604050505020204" pitchFamily="18" charset="0"/>
              </a:rPr>
              <a:t> ejection systolic</a:t>
            </a:r>
            <a:r>
              <a:rPr sz="4400" dirty="0" smtClean="0">
                <a:latin typeface="Bookman Old Style" panose="02050604050505020204" pitchFamily="18" charset="0"/>
              </a:rPr>
              <a:t> </a:t>
            </a:r>
            <a:r>
              <a:rPr sz="4400" dirty="0">
                <a:latin typeface="Bookman Old Style" panose="02050604050505020204" pitchFamily="18" charset="0"/>
              </a:rPr>
              <a:t>murmur </a:t>
            </a:r>
            <a:r>
              <a:rPr lang="en-US" sz="4400" dirty="0" smtClean="0">
                <a:latin typeface="Bookman Old Style" panose="02050604050505020204" pitchFamily="18" charset="0"/>
              </a:rPr>
              <a:t>in Pulmonary area</a:t>
            </a:r>
            <a:endParaRPr sz="4400" dirty="0">
              <a:latin typeface="Bookman Old Style" panose="02050604050505020204" pitchFamily="18" charset="0"/>
            </a:endParaRPr>
          </a:p>
          <a:p>
            <a:pPr marL="580571" indent="-580571">
              <a:defRPr sz="4800" spc="96"/>
            </a:pPr>
            <a:r>
              <a:rPr sz="4400" dirty="0">
                <a:latin typeface="Bookman Old Style" panose="02050604050505020204" pitchFamily="18" charset="0"/>
              </a:rPr>
              <a:t>RS - BAE + , </a:t>
            </a:r>
            <a:r>
              <a:rPr sz="4400" dirty="0" smtClean="0">
                <a:latin typeface="Bookman Old Style" panose="02050604050505020204" pitchFamily="18" charset="0"/>
              </a:rPr>
              <a:t> </a:t>
            </a:r>
            <a:r>
              <a:rPr lang="en-US" sz="4400" dirty="0" smtClean="0">
                <a:latin typeface="Bookman Old Style" panose="02050604050505020204" pitchFamily="18" charset="0"/>
              </a:rPr>
              <a:t>Air entry decreased on bilateral </a:t>
            </a:r>
            <a:r>
              <a:rPr lang="en-US" sz="4400" dirty="0" err="1" smtClean="0">
                <a:latin typeface="Bookman Old Style" panose="02050604050505020204" pitchFamily="18" charset="0"/>
              </a:rPr>
              <a:t>infrascapular</a:t>
            </a:r>
            <a:r>
              <a:rPr lang="en-US" sz="4400" dirty="0" smtClean="0">
                <a:latin typeface="Bookman Old Style" panose="02050604050505020204" pitchFamily="18" charset="0"/>
              </a:rPr>
              <a:t> and infra axillary area.</a:t>
            </a:r>
            <a:endParaRPr sz="4400" dirty="0">
              <a:latin typeface="Bookman Old Style" panose="02050604050505020204" pitchFamily="18" charset="0"/>
            </a:endParaRPr>
          </a:p>
          <a:p>
            <a:pPr marL="580571" indent="-580571">
              <a:defRPr sz="4800" spc="96"/>
            </a:pPr>
            <a:r>
              <a:rPr sz="4400" dirty="0">
                <a:latin typeface="Bookman Old Style" panose="02050604050505020204" pitchFamily="18" charset="0"/>
              </a:rPr>
              <a:t>P/A - soft BS+</a:t>
            </a:r>
            <a:r>
              <a:rPr lang="en-IN" sz="4400" dirty="0">
                <a:latin typeface="Bookman Old Style" panose="02050604050505020204" pitchFamily="18" charset="0"/>
              </a:rPr>
              <a:t> , no organomegaly</a:t>
            </a:r>
          </a:p>
          <a:p>
            <a:pPr marL="580571" indent="-580571">
              <a:defRPr sz="4800" spc="96"/>
            </a:pPr>
            <a:r>
              <a:rPr sz="4400" dirty="0">
                <a:latin typeface="Bookman Old Style" panose="02050604050505020204" pitchFamily="18" charset="0"/>
              </a:rPr>
              <a:t>CNS -  conscious ,</a:t>
            </a:r>
            <a:r>
              <a:rPr sz="4400" dirty="0" smtClean="0">
                <a:latin typeface="Bookman Old Style" panose="02050604050505020204" pitchFamily="18" charset="0"/>
              </a:rPr>
              <a:t>oriented</a:t>
            </a:r>
            <a:r>
              <a:rPr lang="en-US" sz="4400" dirty="0" smtClean="0">
                <a:latin typeface="Bookman Old Style" panose="02050604050505020204" pitchFamily="18" charset="0"/>
              </a:rPr>
              <a:t> , moves all 4 limbs , Bilateral pupil 3mm RTL</a:t>
            </a:r>
            <a:r>
              <a:rPr sz="4400" dirty="0" smtClean="0">
                <a:latin typeface="Bookman Old Style" panose="02050604050505020204" pitchFamily="18" charset="0"/>
              </a:rPr>
              <a:t> </a:t>
            </a:r>
            <a:endParaRPr sz="4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Bookman Old Style" pitchFamily="18" charset="0"/>
              </a:rPr>
              <a:t>               LOCAL EXAMINATION</a:t>
            </a:r>
            <a:endParaRPr lang="en-US" sz="66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25" y="2715491"/>
            <a:ext cx="17893082" cy="978130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ookman Old Style" pitchFamily="18" charset="0"/>
              </a:rPr>
              <a:t>Right lower limb- Diffuse swelling of entire lower limb </a:t>
            </a:r>
          </a:p>
          <a:p>
            <a:pPr marL="0" indent="0">
              <a:buNone/>
            </a:pPr>
            <a:r>
              <a:rPr lang="en-US" sz="4400" dirty="0">
                <a:latin typeface="Bookman Old Style" pitchFamily="18" charset="0"/>
              </a:rPr>
              <a:t> </a:t>
            </a:r>
            <a:r>
              <a:rPr lang="en-US" sz="4400" dirty="0" smtClean="0">
                <a:latin typeface="Bookman Old Style" pitchFamily="18" charset="0"/>
              </a:rPr>
              <a:t>                                  warmth and tenderness +</a:t>
            </a:r>
          </a:p>
          <a:p>
            <a:pPr marL="0" indent="0">
              <a:buNone/>
            </a:pPr>
            <a:r>
              <a:rPr lang="en-US" sz="4400" dirty="0">
                <a:latin typeface="Bookman Old Style" pitchFamily="18" charset="0"/>
              </a:rPr>
              <a:t> </a:t>
            </a:r>
            <a:r>
              <a:rPr lang="en-US" sz="4400" dirty="0" smtClean="0">
                <a:latin typeface="Bookman Old Style" pitchFamily="18" charset="0"/>
              </a:rPr>
              <a:t>                                  Capillary refilling – Adequate</a:t>
            </a:r>
          </a:p>
          <a:p>
            <a:pPr marL="0" indent="0">
              <a:buNone/>
            </a:pPr>
            <a:r>
              <a:rPr lang="en-US" sz="4400" dirty="0" smtClean="0">
                <a:latin typeface="Bookman Old Style" pitchFamily="18" charset="0"/>
              </a:rPr>
              <a:t>                                   Movements and sensation - Normal </a:t>
            </a:r>
          </a:p>
          <a:p>
            <a:pPr marL="0" indent="0">
              <a:buNone/>
            </a:pPr>
            <a:r>
              <a:rPr lang="en-US" sz="4400" dirty="0" smtClean="0">
                <a:latin typeface="Bookman Old Style" pitchFamily="18" charset="0"/>
              </a:rPr>
              <a:t>                         </a:t>
            </a:r>
            <a:endParaRPr lang="en-US" sz="4400" dirty="0">
              <a:latin typeface="Bookman Old Style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23129"/>
              </p:ext>
            </p:extLst>
          </p:nvPr>
        </p:nvGraphicFramePr>
        <p:xfrm>
          <a:off x="914401" y="6761018"/>
          <a:ext cx="21890181" cy="670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6727"/>
                <a:gridCol w="7296727"/>
                <a:gridCol w="7296727"/>
              </a:tblGrid>
              <a:tr h="832556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Pulse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Right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Left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32556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Femoral artery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Normal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32556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Popliteal artery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Normal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Normal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565205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Anterior </a:t>
                      </a:r>
                      <a:r>
                        <a:rPr lang="en-US" sz="4400" dirty="0" err="1" smtClean="0">
                          <a:latin typeface="Bookman Old Style" pitchFamily="18" charset="0"/>
                        </a:rPr>
                        <a:t>tibial</a:t>
                      </a:r>
                      <a:r>
                        <a:rPr lang="en-US" sz="4400" dirty="0" smtClean="0">
                          <a:latin typeface="Bookman Old Style" pitchFamily="18" charset="0"/>
                        </a:rPr>
                        <a:t> artery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Feeble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Normal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565205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Posterior</a:t>
                      </a:r>
                      <a:r>
                        <a:rPr lang="en-US" sz="44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Bookman Old Style" pitchFamily="18" charset="0"/>
                        </a:rPr>
                        <a:t>tibial</a:t>
                      </a:r>
                      <a:r>
                        <a:rPr lang="en-US" sz="4400" baseline="0" dirty="0" smtClean="0">
                          <a:latin typeface="Bookman Old Style" pitchFamily="18" charset="0"/>
                        </a:rPr>
                        <a:t> artery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Feeble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Normal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077522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Bookman Old Style" pitchFamily="18" charset="0"/>
                        </a:rPr>
                        <a:t>Dorsalis</a:t>
                      </a:r>
                      <a:r>
                        <a:rPr lang="en-US" sz="44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4400" dirty="0" err="1" smtClean="0">
                          <a:latin typeface="Bookman Old Style" pitchFamily="18" charset="0"/>
                        </a:rPr>
                        <a:t>pedis</a:t>
                      </a:r>
                      <a:r>
                        <a:rPr lang="en-US" sz="4400" dirty="0" smtClean="0">
                          <a:latin typeface="Bookman Old Style" pitchFamily="18" charset="0"/>
                        </a:rPr>
                        <a:t> artery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Feeble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Bookman Old Style" pitchFamily="18" charset="0"/>
                        </a:rPr>
                        <a:t>Normal</a:t>
                      </a:r>
                      <a:endParaRPr lang="en-US" sz="4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0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48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48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84" normalizeH="0" baseline="0">
            <a:ln>
              <a:noFill/>
            </a:ln>
            <a:solidFill>
              <a:srgbClr val="5B5854"/>
            </a:solidFill>
            <a:effectLst/>
            <a:uFillTx/>
            <a:latin typeface="Avenir Book Oblique"/>
            <a:ea typeface="Avenir Book Oblique"/>
            <a:cs typeface="Avenir Book Oblique"/>
            <a:sym typeface="Avenir Book Obliq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1878</TotalTime>
  <Words>1110</Words>
  <Application>Microsoft Office PowerPoint</Application>
  <PresentationFormat>Custom</PresentationFormat>
  <Paragraphs>249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PowerPoint Presentation</vt:lpstr>
      <vt:lpstr>CHIEF COMPLAINTS</vt:lpstr>
      <vt:lpstr>HISTORY OF PRESENTING ILLNESS</vt:lpstr>
      <vt:lpstr>PowerPoint Presentation</vt:lpstr>
      <vt:lpstr>PAST HISTORY </vt:lpstr>
      <vt:lpstr>PERSONAL HISTORY </vt:lpstr>
      <vt:lpstr>GENERAL EXAMINATION </vt:lpstr>
      <vt:lpstr>SYSTEMIC EXAMINATION</vt:lpstr>
      <vt:lpstr>               LOCAL EXAMINATION</vt:lpstr>
      <vt:lpstr>VITALS</vt:lpstr>
      <vt:lpstr>PowerPoint Presentation</vt:lpstr>
      <vt:lpstr>PowerPoint Presentation</vt:lpstr>
      <vt:lpstr>PowerPoint Presentation</vt:lpstr>
      <vt:lpstr>PowerPoint Presentation</vt:lpstr>
      <vt:lpstr>ECHO on 21/07/2025</vt:lpstr>
      <vt:lpstr>COMPLETE HEMOGRAM WITH PERIPHERAL SMEAR ON 19/07/25</vt:lpstr>
      <vt:lpstr>OPHTHALMOLOGY OPINION </vt:lpstr>
      <vt:lpstr>USG ABDOMEN PELVIS ON 20/07/2025</vt:lpstr>
      <vt:lpstr>RIGHT LOWER LIMB VENOUS DOPPLER FINDINGS on 19.07.2025</vt:lpstr>
      <vt:lpstr>CT PULMONARY ANGIOGRAM WITH ABDOMINOPELVIC AND MUSCULOSKELETAL FINDINGS </vt:lpstr>
      <vt:lpstr>OPINIONS OBTAINED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47</cp:revision>
  <dcterms:modified xsi:type="dcterms:W3CDTF">2025-08-12T08:50:53Z</dcterms:modified>
</cp:coreProperties>
</file>