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4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5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0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29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0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6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1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44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2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2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4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2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0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7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0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00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3E2-36D4-1DF8-C592-4A6F00E87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675957"/>
          </a:xfrm>
        </p:spPr>
        <p:txBody>
          <a:bodyPr>
            <a:normAutofit fontScale="90000"/>
          </a:bodyPr>
          <a:lstStyle/>
          <a:p>
            <a:r>
              <a:rPr lang="en-US" dirty="0"/>
              <a:t>An atopic monster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3D142B-1782-2BC7-F357-E99FAB449E96}"/>
              </a:ext>
            </a:extLst>
          </p:cNvPr>
          <p:cNvSpPr txBox="1">
            <a:spLocks/>
          </p:cNvSpPr>
          <p:nvPr/>
        </p:nvSpPr>
        <p:spPr>
          <a:xfrm>
            <a:off x="3037840" y="2377440"/>
            <a:ext cx="7457440" cy="414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            CHIEF: DR.K.SENTHIL.MD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      ASSOCIATE PROF: DR.K.MURALIDHARAN MD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	   ASST PROF: DR V.MAN</a:t>
            </a:r>
            <a:r>
              <a:rPr lang="en-IN" sz="2000" dirty="0">
                <a:latin typeface="+mj-lt"/>
              </a:rPr>
              <a:t>IKANDAN MD</a:t>
            </a: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IN" sz="2000" dirty="0">
                <a:latin typeface="+mj-lt"/>
              </a:rPr>
              <a:t>                                      </a:t>
            </a:r>
            <a:r>
              <a:rPr lang="en-US" sz="2000" dirty="0">
                <a:latin typeface="+mj-lt"/>
              </a:rPr>
              <a:t>DR.SARAVANA MADAV </a:t>
            </a:r>
            <a:r>
              <a:rPr lang="en-IN" sz="2000" dirty="0">
                <a:latin typeface="+mj-lt"/>
              </a:rPr>
              <a:t>MD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+mj-lt"/>
              </a:rPr>
              <a:t>                              DR.ILAMARAN MD DM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PRESENTOR –</a:t>
            </a:r>
            <a:r>
              <a:rPr lang="en-IN" sz="2000" dirty="0">
                <a:latin typeface="+mj-lt"/>
              </a:rPr>
              <a:t>DR.V.ANUSHA</a:t>
            </a: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                   </a:t>
            </a:r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25045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BD69-0032-C54B-D5A7-3F171C86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360C-F96E-F58E-B358-0FE2F48A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Swelling of left </a:t>
            </a:r>
            <a:r>
              <a:rPr lang="en-IN" sz="2400" dirty="0">
                <a:latin typeface="+mj-lt"/>
              </a:rPr>
              <a:t>leg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upto</a:t>
            </a:r>
            <a:r>
              <a:rPr lang="en-US" sz="2400" dirty="0">
                <a:latin typeface="+mj-lt"/>
              </a:rPr>
              <a:t>  midleg</a:t>
            </a:r>
          </a:p>
          <a:p>
            <a:r>
              <a:rPr lang="en-US" sz="2400" dirty="0">
                <a:latin typeface="+mj-lt"/>
              </a:rPr>
              <a:t>Tenderness+</a:t>
            </a:r>
          </a:p>
          <a:p>
            <a:r>
              <a:rPr lang="en-US" sz="2400" dirty="0">
                <a:latin typeface="+mj-lt"/>
              </a:rPr>
              <a:t>Warmth+</a:t>
            </a:r>
          </a:p>
          <a:p>
            <a:r>
              <a:rPr lang="en-US" sz="2400" dirty="0">
                <a:latin typeface="+mj-lt"/>
              </a:rPr>
              <a:t>Distal pulses felt</a:t>
            </a:r>
          </a:p>
        </p:txBody>
      </p:sp>
    </p:spTree>
    <p:extLst>
      <p:ext uri="{BB962C8B-B14F-4D97-AF65-F5344CB8AC3E}">
        <p14:creationId xmlns:p14="http://schemas.microsoft.com/office/powerpoint/2010/main" val="117926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0E10-CC77-9710-0CDA-F3A76FAE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Ecg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3BAA94-F169-6F6F-1B59-29B899AC1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956" y="160812"/>
            <a:ext cx="11269188" cy="6697187"/>
          </a:xfrm>
        </p:spPr>
      </p:pic>
    </p:spTree>
    <p:extLst>
      <p:ext uri="{BB962C8B-B14F-4D97-AF65-F5344CB8AC3E}">
        <p14:creationId xmlns:p14="http://schemas.microsoft.com/office/powerpoint/2010/main" val="278313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6FF7-27B0-93E3-624A-8D36DE46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findings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AC5F8F6-84E2-FEDE-B34A-47F70F498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521785"/>
              </p:ext>
            </p:extLst>
          </p:nvPr>
        </p:nvGraphicFramePr>
        <p:xfrm>
          <a:off x="1450974" y="1686996"/>
          <a:ext cx="8389830" cy="49041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8305">
                  <a:extLst>
                    <a:ext uri="{9D8B030D-6E8A-4147-A177-3AD203B41FA5}">
                      <a16:colId xmlns:a16="http://schemas.microsoft.com/office/drawing/2014/main" val="1895163340"/>
                    </a:ext>
                  </a:extLst>
                </a:gridCol>
                <a:gridCol w="1398305">
                  <a:extLst>
                    <a:ext uri="{9D8B030D-6E8A-4147-A177-3AD203B41FA5}">
                      <a16:colId xmlns:a16="http://schemas.microsoft.com/office/drawing/2014/main" val="556606818"/>
                    </a:ext>
                  </a:extLst>
                </a:gridCol>
                <a:gridCol w="1398305">
                  <a:extLst>
                    <a:ext uri="{9D8B030D-6E8A-4147-A177-3AD203B41FA5}">
                      <a16:colId xmlns:a16="http://schemas.microsoft.com/office/drawing/2014/main" val="3623952983"/>
                    </a:ext>
                  </a:extLst>
                </a:gridCol>
                <a:gridCol w="1398305">
                  <a:extLst>
                    <a:ext uri="{9D8B030D-6E8A-4147-A177-3AD203B41FA5}">
                      <a16:colId xmlns:a16="http://schemas.microsoft.com/office/drawing/2014/main" val="3765367792"/>
                    </a:ext>
                  </a:extLst>
                </a:gridCol>
                <a:gridCol w="1398305">
                  <a:extLst>
                    <a:ext uri="{9D8B030D-6E8A-4147-A177-3AD203B41FA5}">
                      <a16:colId xmlns:a16="http://schemas.microsoft.com/office/drawing/2014/main" val="2120092632"/>
                    </a:ext>
                  </a:extLst>
                </a:gridCol>
                <a:gridCol w="1398305">
                  <a:extLst>
                    <a:ext uri="{9D8B030D-6E8A-4147-A177-3AD203B41FA5}">
                      <a16:colId xmlns:a16="http://schemas.microsoft.com/office/drawing/2014/main" val="2118766173"/>
                    </a:ext>
                  </a:extLst>
                </a:gridCol>
              </a:tblGrid>
              <a:tr h="882164">
                <a:tc>
                  <a:txBody>
                    <a:bodyPr/>
                    <a:lstStyle/>
                    <a:p>
                      <a:r>
                        <a:rPr lang="en-US" sz="2400" dirty="0"/>
                        <a:t>10/2/2023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10/2/23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11/2/23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12/2/23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13/2/23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15/2/23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153072"/>
                  </a:ext>
                </a:extLst>
              </a:tr>
              <a:tr h="752563">
                <a:tc>
                  <a:txBody>
                    <a:bodyPr/>
                    <a:lstStyle/>
                    <a:p>
                      <a:r>
                        <a:rPr lang="en-US" sz="2400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58269"/>
                  </a:ext>
                </a:extLst>
              </a:tr>
              <a:tr h="882164">
                <a:tc>
                  <a:txBody>
                    <a:bodyPr/>
                    <a:lstStyle/>
                    <a:p>
                      <a:r>
                        <a:rPr lang="en-US" sz="2400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52/46/2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92/6/2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89/7/4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76/16/8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74/18/8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36436"/>
                  </a:ext>
                </a:extLst>
              </a:tr>
              <a:tr h="882164">
                <a:tc>
                  <a:txBody>
                    <a:bodyPr/>
                    <a:lstStyle/>
                    <a:p>
                      <a:r>
                        <a:rPr lang="en-US" sz="2400" dirty="0" err="1"/>
                        <a:t>Hb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10.5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IN" sz="2400" dirty="0"/>
                        <a:t>1.2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IN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4858"/>
                  </a:ext>
                </a:extLst>
              </a:tr>
              <a:tr h="752563">
                <a:tc>
                  <a:txBody>
                    <a:bodyPr/>
                    <a:lstStyle/>
                    <a:p>
                      <a:r>
                        <a:rPr lang="en-US" sz="2400" dirty="0" err="1"/>
                        <a:t>Pcv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37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r>
                        <a:rPr lang="en-IN" sz="2400" dirty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07727"/>
                  </a:ext>
                </a:extLst>
              </a:tr>
              <a:tr h="752563">
                <a:tc>
                  <a:txBody>
                    <a:bodyPr/>
                    <a:lstStyle/>
                    <a:p>
                      <a:r>
                        <a:rPr lang="en-US" sz="2400" dirty="0" err="1"/>
                        <a:t>Plt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72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05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E1DC59F-A1EA-537A-B714-0065EB23E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488474"/>
              </p:ext>
            </p:extLst>
          </p:nvPr>
        </p:nvGraphicFramePr>
        <p:xfrm>
          <a:off x="914400" y="2095500"/>
          <a:ext cx="10353672" cy="26226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5612">
                  <a:extLst>
                    <a:ext uri="{9D8B030D-6E8A-4147-A177-3AD203B41FA5}">
                      <a16:colId xmlns:a16="http://schemas.microsoft.com/office/drawing/2014/main" val="2865333631"/>
                    </a:ext>
                  </a:extLst>
                </a:gridCol>
                <a:gridCol w="1725612">
                  <a:extLst>
                    <a:ext uri="{9D8B030D-6E8A-4147-A177-3AD203B41FA5}">
                      <a16:colId xmlns:a16="http://schemas.microsoft.com/office/drawing/2014/main" val="4136636591"/>
                    </a:ext>
                  </a:extLst>
                </a:gridCol>
                <a:gridCol w="1725612">
                  <a:extLst>
                    <a:ext uri="{9D8B030D-6E8A-4147-A177-3AD203B41FA5}">
                      <a16:colId xmlns:a16="http://schemas.microsoft.com/office/drawing/2014/main" val="3896134065"/>
                    </a:ext>
                  </a:extLst>
                </a:gridCol>
                <a:gridCol w="1725612">
                  <a:extLst>
                    <a:ext uri="{9D8B030D-6E8A-4147-A177-3AD203B41FA5}">
                      <a16:colId xmlns:a16="http://schemas.microsoft.com/office/drawing/2014/main" val="2653637969"/>
                    </a:ext>
                  </a:extLst>
                </a:gridCol>
                <a:gridCol w="1725612">
                  <a:extLst>
                    <a:ext uri="{9D8B030D-6E8A-4147-A177-3AD203B41FA5}">
                      <a16:colId xmlns:a16="http://schemas.microsoft.com/office/drawing/2014/main" val="4081684480"/>
                    </a:ext>
                  </a:extLst>
                </a:gridCol>
                <a:gridCol w="1725612">
                  <a:extLst>
                    <a:ext uri="{9D8B030D-6E8A-4147-A177-3AD203B41FA5}">
                      <a16:colId xmlns:a16="http://schemas.microsoft.com/office/drawing/2014/main" val="1325679466"/>
                    </a:ext>
                  </a:extLst>
                </a:gridCol>
              </a:tblGrid>
              <a:tr h="87422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10/2/23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11/2/23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12/2/23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13/2/23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15/2/23</a:t>
                      </a:r>
                    </a:p>
                  </a:txBody>
                  <a:tcPr marL="110134" marR="110134"/>
                </a:tc>
                <a:extLst>
                  <a:ext uri="{0D108BD9-81ED-4DB2-BD59-A6C34878D82A}">
                    <a16:rowId xmlns:a16="http://schemas.microsoft.com/office/drawing/2014/main" val="880866503"/>
                  </a:ext>
                </a:extLst>
              </a:tr>
              <a:tr h="874225">
                <a:tc>
                  <a:txBody>
                    <a:bodyPr/>
                    <a:lstStyle/>
                    <a:p>
                      <a:r>
                        <a:rPr lang="en-US" sz="2400" dirty="0"/>
                        <a:t>Urea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77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81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64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55</a:t>
                      </a:r>
                    </a:p>
                  </a:txBody>
                  <a:tcPr marL="110134" marR="110134"/>
                </a:tc>
                <a:extLst>
                  <a:ext uri="{0D108BD9-81ED-4DB2-BD59-A6C34878D82A}">
                    <a16:rowId xmlns:a16="http://schemas.microsoft.com/office/drawing/2014/main" val="1194875181"/>
                  </a:ext>
                </a:extLst>
              </a:tr>
              <a:tr h="874225">
                <a:tc>
                  <a:txBody>
                    <a:bodyPr/>
                    <a:lstStyle/>
                    <a:p>
                      <a:r>
                        <a:rPr lang="en-US" sz="2400" dirty="0"/>
                        <a:t>Creatinine 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1.0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1.4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1.4</a:t>
                      </a:r>
                    </a:p>
                  </a:txBody>
                  <a:tcPr marL="110134" marR="1101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1.1</a:t>
                      </a:r>
                    </a:p>
                  </a:txBody>
                  <a:tcPr marL="110134" marR="110134"/>
                </a:tc>
                <a:extLst>
                  <a:ext uri="{0D108BD9-81ED-4DB2-BD59-A6C34878D82A}">
                    <a16:rowId xmlns:a16="http://schemas.microsoft.com/office/drawing/2014/main" val="2968194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88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02BFB-EBF6-8375-3BEF-2E694D58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756920"/>
            <a:ext cx="10353762" cy="534416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+mj-lt"/>
              </a:rPr>
              <a:t>CKMB -221</a:t>
            </a:r>
          </a:p>
          <a:p>
            <a:r>
              <a:rPr lang="en-US" sz="2400" b="1" dirty="0">
                <a:solidFill>
                  <a:srgbClr val="FFFF00"/>
                </a:solidFill>
                <a:latin typeface="+mj-lt"/>
              </a:rPr>
              <a:t>TROP </a:t>
            </a:r>
            <a:r>
              <a:rPr lang="en-IN" sz="2400" b="1" dirty="0">
                <a:solidFill>
                  <a:srgbClr val="FFFF00"/>
                </a:solidFill>
                <a:latin typeface="+mj-lt"/>
              </a:rPr>
              <a:t>I 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– </a:t>
            </a:r>
            <a:r>
              <a:rPr lang="en-IN" sz="2400" b="1" dirty="0">
                <a:solidFill>
                  <a:srgbClr val="FFFF00"/>
                </a:solidFill>
                <a:latin typeface="+mj-lt"/>
              </a:rPr>
              <a:t>POSITIVE</a:t>
            </a:r>
          </a:p>
          <a:p>
            <a:r>
              <a:rPr lang="en-IN" sz="2400" dirty="0">
                <a:latin typeface="+mj-lt"/>
              </a:rPr>
              <a:t>WBCT- Less than 20 min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Peripheral smear -NEUTROPHILIC LEUCOCYTOSIS </a:t>
            </a:r>
          </a:p>
        </p:txBody>
      </p:sp>
    </p:spTree>
    <p:extLst>
      <p:ext uri="{BB962C8B-B14F-4D97-AF65-F5344CB8AC3E}">
        <p14:creationId xmlns:p14="http://schemas.microsoft.com/office/powerpoint/2010/main" val="149687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05F2-7377-9166-89DC-D178BDC67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next</a:t>
            </a:r>
            <a:r>
              <a:rPr lang="en-IN" dirty="0"/>
              <a:t>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1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7C66-C795-B806-0BD6-5539E5F5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037"/>
            <a:ext cx="9603275" cy="1049235"/>
          </a:xfrm>
        </p:spPr>
        <p:txBody>
          <a:bodyPr>
            <a:normAutofit/>
          </a:bodyPr>
          <a:lstStyle/>
          <a:p>
            <a:r>
              <a:rPr lang="en-US" sz="4000" dirty="0"/>
              <a:t>Chief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BB4B9-BB36-E0DB-9A5A-72F296E9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1703692"/>
            <a:ext cx="9408160" cy="4727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55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old female presented with alleged history of snake bite of left foot on 10/2/23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H/o swelling and pain over the left foot</a:t>
            </a:r>
          </a:p>
        </p:txBody>
      </p:sp>
    </p:spTree>
    <p:extLst>
      <p:ext uri="{BB962C8B-B14F-4D97-AF65-F5344CB8AC3E}">
        <p14:creationId xmlns:p14="http://schemas.microsoft.com/office/powerpoint/2010/main" val="193447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C851-9152-3800-BB93-8D28B5EB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899" y="155837"/>
            <a:ext cx="9603275" cy="1049235"/>
          </a:xfrm>
        </p:spPr>
        <p:txBody>
          <a:bodyPr/>
          <a:lstStyle/>
          <a:p>
            <a:r>
              <a:rPr lang="en-US" dirty="0"/>
              <a:t>History of 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316D8-103A-6194-025D-8DAF5B14F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914401"/>
            <a:ext cx="10353762" cy="5787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H/o chest pain –acute in onset, progressive in nature ,compressive type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sweating and palpitation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h/o abdominal pain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h/o reduced urine output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h/o blurring of vision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h/o hematuria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h/o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malena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h/o difficulty in lifting head</a:t>
            </a:r>
          </a:p>
        </p:txBody>
      </p:sp>
    </p:spTree>
    <p:extLst>
      <p:ext uri="{BB962C8B-B14F-4D97-AF65-F5344CB8AC3E}">
        <p14:creationId xmlns:p14="http://schemas.microsoft.com/office/powerpoint/2010/main" val="248313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C87E-925A-1D63-98C7-9D3E8B2A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F8E7-248C-AC24-4957-2F61BE9B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No h/o fever</a:t>
            </a:r>
          </a:p>
          <a:p>
            <a:r>
              <a:rPr lang="en-US" sz="2800" dirty="0">
                <a:latin typeface="+mj-lt"/>
              </a:rPr>
              <a:t>No h/o cough with expectoration</a:t>
            </a:r>
          </a:p>
          <a:p>
            <a:r>
              <a:rPr lang="en-US" sz="2800" dirty="0">
                <a:latin typeface="+mj-lt"/>
              </a:rPr>
              <a:t>No h/o breathlessness</a:t>
            </a:r>
          </a:p>
          <a:p>
            <a:r>
              <a:rPr lang="en-US" sz="2800" dirty="0">
                <a:latin typeface="+mj-lt"/>
              </a:rPr>
              <a:t>No h/o</a:t>
            </a:r>
            <a:r>
              <a:rPr lang="en-I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loss of consciousness</a:t>
            </a:r>
          </a:p>
          <a:p>
            <a:r>
              <a:rPr lang="en-US" sz="2800" dirty="0">
                <a:latin typeface="+mj-lt"/>
              </a:rPr>
              <a:t>No h/o seizures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3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8D25-0743-09D5-AAC3-D2162C26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874B-F1F8-B515-3C23-6233F7BA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Not a known case of Type 2 diabetes mellitus, systemic hypertension ,TB ,epilepsy , thyroid disorder</a:t>
            </a:r>
          </a:p>
          <a:p>
            <a:r>
              <a:rPr lang="en-US" sz="2400" dirty="0">
                <a:latin typeface="+mj-lt"/>
              </a:rPr>
              <a:t>No h/o previous surgeries /blood transfusion</a:t>
            </a:r>
          </a:p>
        </p:txBody>
      </p:sp>
    </p:spTree>
    <p:extLst>
      <p:ext uri="{BB962C8B-B14F-4D97-AF65-F5344CB8AC3E}">
        <p14:creationId xmlns:p14="http://schemas.microsoft.com/office/powerpoint/2010/main" val="169161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C2F4-8A6D-3674-8337-D9A612DE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D6EA-9ED0-0BF3-9C85-B1F9FA5CB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Takes mixed diet</a:t>
            </a:r>
          </a:p>
          <a:p>
            <a:r>
              <a:rPr lang="en-US" sz="3200" dirty="0">
                <a:latin typeface="+mj-lt"/>
              </a:rPr>
              <a:t>Normal bowel and bladder habits</a:t>
            </a:r>
          </a:p>
          <a:p>
            <a:r>
              <a:rPr lang="en-US" sz="3200" dirty="0">
                <a:latin typeface="+mj-lt"/>
              </a:rPr>
              <a:t>Normal sleep pattern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91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C4CA-B89E-1E96-32DF-C1CE061E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152400"/>
            <a:ext cx="10353761" cy="1326321"/>
          </a:xfrm>
        </p:spPr>
        <p:txBody>
          <a:bodyPr/>
          <a:lstStyle/>
          <a:p>
            <a:r>
              <a:rPr lang="en-US" dirty="0"/>
              <a:t>General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2D958-7B84-95D0-C1D2-1AC614A56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57680"/>
            <a:ext cx="10353762" cy="40335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Pt conscious ,oriented</a:t>
            </a:r>
          </a:p>
          <a:p>
            <a:r>
              <a:rPr lang="en-US" sz="2400" dirty="0">
                <a:latin typeface="+mj-lt"/>
              </a:rPr>
              <a:t>Afebrile</a:t>
            </a:r>
          </a:p>
          <a:p>
            <a:r>
              <a:rPr lang="en-US" sz="2400" dirty="0">
                <a:latin typeface="+mj-lt"/>
              </a:rPr>
              <a:t>No pallor </a:t>
            </a:r>
          </a:p>
          <a:p>
            <a:r>
              <a:rPr lang="en-US" sz="2400" dirty="0">
                <a:latin typeface="+mj-lt"/>
              </a:rPr>
              <a:t>Not icteric </a:t>
            </a:r>
          </a:p>
          <a:p>
            <a:r>
              <a:rPr lang="en-US" sz="2400" dirty="0">
                <a:latin typeface="+mj-lt"/>
              </a:rPr>
              <a:t>No cyanosis</a:t>
            </a:r>
          </a:p>
          <a:p>
            <a:r>
              <a:rPr lang="en-US" sz="2400" dirty="0">
                <a:latin typeface="+mj-lt"/>
              </a:rPr>
              <a:t>no clubbing</a:t>
            </a:r>
          </a:p>
          <a:p>
            <a:r>
              <a:rPr lang="en-US" sz="2400" dirty="0">
                <a:latin typeface="+mj-lt"/>
              </a:rPr>
              <a:t>No pedal </a:t>
            </a:r>
            <a:r>
              <a:rPr lang="en-IN" sz="2400" dirty="0">
                <a:latin typeface="+mj-lt"/>
              </a:rPr>
              <a:t>edema</a:t>
            </a:r>
          </a:p>
          <a:p>
            <a:r>
              <a:rPr lang="en-IN" sz="2400" dirty="0">
                <a:latin typeface="+mj-lt"/>
              </a:rPr>
              <a:t>No</a:t>
            </a:r>
            <a:r>
              <a:rPr lang="en-US" sz="2400" dirty="0">
                <a:latin typeface="+mj-lt"/>
              </a:rPr>
              <a:t> lymphadenopathy</a:t>
            </a:r>
          </a:p>
        </p:txBody>
      </p:sp>
    </p:spTree>
    <p:extLst>
      <p:ext uri="{BB962C8B-B14F-4D97-AF65-F5344CB8AC3E}">
        <p14:creationId xmlns:p14="http://schemas.microsoft.com/office/powerpoint/2010/main" val="132232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A900-91B1-E42A-E748-E61F1F56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9CA6-328F-0270-7BBF-891325685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Bp-120/70 </a:t>
            </a:r>
            <a:r>
              <a:rPr lang="en-US" sz="2400" dirty="0" err="1">
                <a:latin typeface="+mj-lt"/>
              </a:rPr>
              <a:t>mmhg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PR-88/min</a:t>
            </a:r>
          </a:p>
          <a:p>
            <a:r>
              <a:rPr lang="en-US" sz="2400" dirty="0">
                <a:latin typeface="+mj-lt"/>
              </a:rPr>
              <a:t>Spo2-98% in room air</a:t>
            </a:r>
          </a:p>
        </p:txBody>
      </p:sp>
    </p:spTree>
    <p:extLst>
      <p:ext uri="{BB962C8B-B14F-4D97-AF65-F5344CB8AC3E}">
        <p14:creationId xmlns:p14="http://schemas.microsoft.com/office/powerpoint/2010/main" val="244715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D8C4-B0E3-E9B0-4003-881927E3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29F0-8C64-57CD-AA2E-756355CEC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Cvs-S1 S2 heard , No murmurs</a:t>
            </a:r>
          </a:p>
          <a:p>
            <a:r>
              <a:rPr lang="en-US" sz="2400" dirty="0">
                <a:latin typeface="+mj-lt"/>
              </a:rPr>
              <a:t>Rs- BAE+, No added sounds</a:t>
            </a:r>
          </a:p>
          <a:p>
            <a:r>
              <a:rPr lang="en-US" sz="2400" dirty="0">
                <a:latin typeface="+mj-lt"/>
              </a:rPr>
              <a:t>P/A – soft, bs+</a:t>
            </a:r>
          </a:p>
          <a:p>
            <a:r>
              <a:rPr lang="en-US" sz="2400" dirty="0">
                <a:latin typeface="+mj-lt"/>
              </a:rPr>
              <a:t>CNS – conscious ,oriented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           Moves all 4 limbs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           B/L pupil 3mm </a:t>
            </a:r>
            <a:r>
              <a:rPr lang="en-IN" sz="2400" dirty="0">
                <a:latin typeface="+mj-lt"/>
              </a:rPr>
              <a:t>RTL</a:t>
            </a:r>
          </a:p>
          <a:p>
            <a:pPr marL="0" indent="0">
              <a:buNone/>
            </a:pPr>
            <a:r>
              <a:rPr lang="en-IN" sz="2400" dirty="0">
                <a:latin typeface="+mj-lt"/>
              </a:rPr>
              <a:t>               No ptosis, neck muscle weakness</a:t>
            </a:r>
            <a:endParaRPr lang="en-US" sz="2400" dirty="0">
              <a:latin typeface="+mj-l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649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63</TotalTime>
  <Words>505</Words>
  <Application>Microsoft Office PowerPoint</Application>
  <PresentationFormat>Widescreen</PresentationFormat>
  <Paragraphs>152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Damask</vt:lpstr>
      <vt:lpstr>An atopic monster</vt:lpstr>
      <vt:lpstr>Chief complaints</vt:lpstr>
      <vt:lpstr>History of present illness</vt:lpstr>
      <vt:lpstr>contd..</vt:lpstr>
      <vt:lpstr>Past history </vt:lpstr>
      <vt:lpstr>Personal history </vt:lpstr>
      <vt:lpstr>General examination </vt:lpstr>
      <vt:lpstr>Vitals</vt:lpstr>
      <vt:lpstr>System examination</vt:lpstr>
      <vt:lpstr>Local examination </vt:lpstr>
      <vt:lpstr>Ecg</vt:lpstr>
      <vt:lpstr>Lab findings </vt:lpstr>
      <vt:lpstr>PowerPoint Presentation</vt:lpstr>
      <vt:lpstr>PowerPoint Presentation</vt:lpstr>
      <vt:lpstr>What next??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goldenfalcon001@gmail.com</dc:creator>
  <cp:lastModifiedBy>916381051081</cp:lastModifiedBy>
  <cp:revision>16</cp:revision>
  <dcterms:created xsi:type="dcterms:W3CDTF">2023-05-03T13:36:25Z</dcterms:created>
  <dcterms:modified xsi:type="dcterms:W3CDTF">2023-05-16T15:37:42Z</dcterms:modified>
</cp:coreProperties>
</file>