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1" r:id="rId19"/>
    <p:sldId id="274" r:id="rId20"/>
    <p:sldId id="279" r:id="rId21"/>
    <p:sldId id="272" r:id="rId22"/>
    <p:sldId id="273" r:id="rId23"/>
    <p:sldId id="277" r:id="rId24"/>
    <p:sldId id="283" r:id="rId25"/>
    <p:sldId id="282" r:id="rId26"/>
    <p:sldId id="285" r:id="rId27"/>
    <p:sldId id="281" r:id="rId28"/>
    <p:sldId id="280" r:id="rId29"/>
    <p:sldId id="284" r:id="rId30"/>
    <p:sldId id="275" r:id="rId31"/>
    <p:sldId id="276" r:id="rId32"/>
    <p:sldId id="278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00ADF8-1ED7-4647-8BF7-59B8F4FCC4FF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71AFEB-8B38-440E-80C2-5143C4EBF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SILICO TOXICOSIS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3767862"/>
            <a:ext cx="6858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PROFESSOR DR.J.SANGUMANI M.D.,D.Diab</a:t>
            </a:r>
          </a:p>
          <a:p>
            <a:r>
              <a:rPr lang="en-US" smtClean="0"/>
              <a:t>ASST. PROFESSORS</a:t>
            </a:r>
          </a:p>
          <a:p>
            <a:r>
              <a:rPr lang="en-US" smtClean="0"/>
              <a:t>DR.R.SUNDARAM M.D.,</a:t>
            </a:r>
          </a:p>
          <a:p>
            <a:r>
              <a:rPr lang="en-US" smtClean="0"/>
              <a:t>DR.K.S.RAGHAVAN M.D.,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62000" y="990597"/>
            <a:ext cx="5943603" cy="44196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0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21204" y="811687"/>
            <a:ext cx="612119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828800"/>
            <a:ext cx="41148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Pulse </a:t>
            </a:r>
          </a:p>
          <a:p>
            <a:pPr algn="ctr"/>
            <a:r>
              <a:rPr lang="en-US" sz="2800" dirty="0" smtClean="0"/>
              <a:t>116/min</a:t>
            </a:r>
          </a:p>
          <a:p>
            <a:pPr algn="ctr"/>
            <a:r>
              <a:rPr lang="en-US" dirty="0" smtClean="0"/>
              <a:t>Regular </a:t>
            </a:r>
          </a:p>
          <a:p>
            <a:pPr algn="ctr"/>
            <a:r>
              <a:rPr lang="en-US" dirty="0" smtClean="0"/>
              <a:t>Normal volume</a:t>
            </a:r>
          </a:p>
          <a:p>
            <a:pPr algn="ctr"/>
            <a:r>
              <a:rPr lang="en-US" dirty="0" smtClean="0"/>
              <a:t>Felt equally in all </a:t>
            </a:r>
            <a:r>
              <a:rPr lang="en-US" dirty="0" err="1" smtClean="0"/>
              <a:t>accesible</a:t>
            </a:r>
            <a:r>
              <a:rPr lang="en-US" dirty="0" smtClean="0"/>
              <a:t> peripheral vessels</a:t>
            </a:r>
          </a:p>
          <a:p>
            <a:pPr algn="ctr"/>
            <a:r>
              <a:rPr lang="en-US" dirty="0" smtClean="0"/>
              <a:t>No </a:t>
            </a:r>
            <a:r>
              <a:rPr lang="en-US" dirty="0" err="1" smtClean="0"/>
              <a:t>radioradial</a:t>
            </a:r>
            <a:r>
              <a:rPr lang="en-US" dirty="0" smtClean="0"/>
              <a:t> /radio femoral delay</a:t>
            </a:r>
          </a:p>
          <a:p>
            <a:pPr algn="ctr"/>
            <a:r>
              <a:rPr lang="en-US" dirty="0" err="1" smtClean="0"/>
              <a:t>Conditionn</a:t>
            </a:r>
            <a:r>
              <a:rPr lang="en-US" dirty="0" smtClean="0"/>
              <a:t> of vessel wall normal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4400" y="1828800"/>
            <a:ext cx="44196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BP – 140/90mmhg</a:t>
            </a:r>
          </a:p>
          <a:p>
            <a:pPr algn="ctr"/>
            <a:r>
              <a:rPr lang="en-US" sz="3600" dirty="0" smtClean="0"/>
              <a:t>SpO2-97%</a:t>
            </a:r>
            <a:r>
              <a:rPr lang="en-US" sz="2800" dirty="0" smtClean="0"/>
              <a:t> in room air</a:t>
            </a:r>
            <a:endParaRPr lang="en-US" sz="3600" dirty="0" smtClean="0"/>
          </a:p>
          <a:p>
            <a:pPr algn="ctr"/>
            <a:r>
              <a:rPr lang="en-US" sz="3600" dirty="0" err="1" smtClean="0"/>
              <a:t>Resp.rate</a:t>
            </a:r>
            <a:r>
              <a:rPr lang="en-US" sz="3600" dirty="0" smtClean="0"/>
              <a:t> – 22/min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5257800"/>
            <a:ext cx="6477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Sleeping pulse rate – 106/min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INSPECTION</a:t>
            </a:r>
            <a:endParaRPr lang="en-US" dirty="0"/>
          </a:p>
          <a:p>
            <a:pPr lvl="2"/>
            <a:r>
              <a:rPr lang="en-US" dirty="0" smtClean="0"/>
              <a:t>Trachea seems to be slightly shifted to right side</a:t>
            </a:r>
          </a:p>
          <a:p>
            <a:pPr lvl="2"/>
            <a:r>
              <a:rPr lang="en-US" dirty="0" smtClean="0"/>
              <a:t>Chest wall symmetrical /no spine deformities</a:t>
            </a:r>
          </a:p>
          <a:p>
            <a:pPr lvl="2"/>
            <a:r>
              <a:rPr lang="en-US" dirty="0" smtClean="0"/>
              <a:t>Apical impulse normal in position</a:t>
            </a:r>
          </a:p>
          <a:p>
            <a:pPr lvl="2"/>
            <a:r>
              <a:rPr lang="en-US" dirty="0" smtClean="0"/>
              <a:t>No scar/sinus</a:t>
            </a:r>
          </a:p>
          <a:p>
            <a:pPr lvl="2"/>
            <a:r>
              <a:rPr lang="en-US" dirty="0" smtClean="0"/>
              <a:t>No visible pulsations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PALPATION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INSPECTORY FIDINGS CONFIRMED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Chest wall measurements equal on both sides and normal chest expansion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tactile </a:t>
            </a:r>
            <a:r>
              <a:rPr lang="en-US" dirty="0" err="1" smtClean="0"/>
              <a:t>fremitus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PERUSSION -  Resonant in all areas</a:t>
            </a:r>
          </a:p>
          <a:p>
            <a:pPr>
              <a:buNone/>
            </a:pPr>
            <a:r>
              <a:rPr lang="en-US" dirty="0" smtClean="0"/>
              <a:t>                            </a:t>
            </a:r>
            <a:r>
              <a:rPr lang="en-US" dirty="0" err="1" smtClean="0"/>
              <a:t>sternal</a:t>
            </a:r>
            <a:r>
              <a:rPr lang="en-US" dirty="0" smtClean="0"/>
              <a:t> percussion resonant</a:t>
            </a:r>
          </a:p>
          <a:p>
            <a:pPr>
              <a:buNone/>
            </a:pPr>
            <a:r>
              <a:rPr lang="en-US" dirty="0" smtClean="0"/>
              <a:t>AUSCULTATION </a:t>
            </a:r>
          </a:p>
          <a:p>
            <a:pPr lvl="3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3657600"/>
            <a:ext cx="2743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Bilateral crackles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CVS – s1 s2 present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no murmur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jvp</a:t>
            </a:r>
            <a:r>
              <a:rPr lang="en-US" dirty="0" smtClean="0"/>
              <a:t> not elevated</a:t>
            </a:r>
          </a:p>
          <a:p>
            <a:r>
              <a:rPr lang="en-US" dirty="0" smtClean="0"/>
              <a:t>Abdomen – Soft no </a:t>
            </a:r>
            <a:r>
              <a:rPr lang="en-US" dirty="0" err="1" smtClean="0"/>
              <a:t>organomegaly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bowel sounds present</a:t>
            </a:r>
          </a:p>
          <a:p>
            <a:r>
              <a:rPr lang="en-US" dirty="0" smtClean="0"/>
              <a:t>CNS -  conscious oriented</a:t>
            </a:r>
          </a:p>
          <a:p>
            <a:pPr>
              <a:buNone/>
            </a:pPr>
            <a:r>
              <a:rPr lang="en-US" dirty="0" smtClean="0"/>
              <a:t>                 B/L pupil 3 mm Reacting to light</a:t>
            </a:r>
          </a:p>
          <a:p>
            <a:pPr>
              <a:buNone/>
            </a:pPr>
            <a:r>
              <a:rPr lang="en-US" dirty="0" smtClean="0"/>
              <a:t>                no focal neurological deficit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swelling of thyroid gland present</a:t>
            </a:r>
          </a:p>
          <a:p>
            <a:r>
              <a:rPr lang="en-US" dirty="0" smtClean="0"/>
              <a:t>No  warmth</a:t>
            </a:r>
          </a:p>
          <a:p>
            <a:r>
              <a:rPr lang="en-US" dirty="0" smtClean="0"/>
              <a:t>No tenderness</a:t>
            </a:r>
          </a:p>
          <a:p>
            <a:r>
              <a:rPr lang="en-US" dirty="0" smtClean="0"/>
              <a:t>No bruit</a:t>
            </a:r>
          </a:p>
          <a:p>
            <a:r>
              <a:rPr lang="en-US" dirty="0" smtClean="0"/>
              <a:t>No significant cervical nodes palpable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examination of neck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New folder\IMG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7299" y="419100"/>
            <a:ext cx="685800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DIAGNOSIS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2057400"/>
            <a:ext cx="7315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4000" dirty="0" smtClean="0"/>
              <a:t>? Pulmonary tuberculosis </a:t>
            </a:r>
          </a:p>
          <a:p>
            <a:pPr algn="ctr">
              <a:buFont typeface="Arial" pitchFamily="34" charset="0"/>
              <a:buChar char="•"/>
            </a:pPr>
            <a:r>
              <a:rPr lang="en-US" sz="4000" dirty="0" smtClean="0"/>
              <a:t>Hyperthyroidism/? Grave’s disease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 ray</a:t>
            </a:r>
            <a:endParaRPr lang="en-US" dirty="0"/>
          </a:p>
        </p:txBody>
      </p:sp>
      <p:pic>
        <p:nvPicPr>
          <p:cNvPr id="4" name="Picture 2" descr="C:\Users\Admin\Desktop\New folder\IMG_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040" y="0"/>
            <a:ext cx="5218760" cy="698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yrs old male came with complaints of</a:t>
            </a:r>
          </a:p>
          <a:p>
            <a:pPr>
              <a:buNone/>
            </a:pPr>
            <a:r>
              <a:rPr lang="en-US" dirty="0" smtClean="0"/>
              <a:t>Breathlessness  x 1 yr aggravated</a:t>
            </a:r>
          </a:p>
          <a:p>
            <a:pPr lvl="5"/>
            <a:r>
              <a:rPr lang="en-US" sz="2800" dirty="0" smtClean="0"/>
              <a:t>1 week</a:t>
            </a:r>
          </a:p>
          <a:p>
            <a:pPr lvl="5"/>
            <a:r>
              <a:rPr lang="en-US" sz="2800" dirty="0" smtClean="0"/>
              <a:t>Sudden onset</a:t>
            </a:r>
          </a:p>
          <a:p>
            <a:pPr lvl="5"/>
            <a:r>
              <a:rPr lang="en-US" sz="2800" dirty="0" smtClean="0"/>
              <a:t>MRC grade – I</a:t>
            </a:r>
          </a:p>
          <a:p>
            <a:pPr lvl="5"/>
            <a:r>
              <a:rPr lang="en-US" sz="2800" dirty="0" smtClean="0"/>
              <a:t>Relieved by rest</a:t>
            </a:r>
          </a:p>
          <a:p>
            <a:pPr lvl="5"/>
            <a:r>
              <a:rPr lang="en-US" sz="2800" dirty="0" smtClean="0"/>
              <a:t>No postural/diurnal variation</a:t>
            </a:r>
          </a:p>
          <a:p>
            <a:pPr lvl="5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</a:p>
          <a:p>
            <a:r>
              <a:rPr lang="en-US" dirty="0" smtClean="0"/>
              <a:t>SILICOSIS</a:t>
            </a:r>
          </a:p>
          <a:p>
            <a:r>
              <a:rPr lang="en-US" dirty="0" smtClean="0"/>
              <a:t>SARCOIDOSIS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BILATERAL HILAR CALCIFICATION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</a:t>
            </a:r>
            <a:r>
              <a:rPr lang="en-US" dirty="0" smtClean="0"/>
              <a:t> – 11.7 </a:t>
            </a:r>
            <a:r>
              <a:rPr lang="en-US" dirty="0" err="1" smtClean="0"/>
              <a:t>gms</a:t>
            </a:r>
            <a:endParaRPr lang="en-US" dirty="0" smtClean="0"/>
          </a:p>
          <a:p>
            <a:r>
              <a:rPr lang="en-US" dirty="0" smtClean="0"/>
              <a:t>TC – 10,600 cell/mm3</a:t>
            </a:r>
          </a:p>
          <a:p>
            <a:r>
              <a:rPr lang="en-US" dirty="0" smtClean="0"/>
              <a:t>Differential – P41 L46 M13</a:t>
            </a:r>
          </a:p>
          <a:p>
            <a:r>
              <a:rPr lang="en-US" dirty="0" smtClean="0"/>
              <a:t>Platelets – 2.68 </a:t>
            </a:r>
            <a:r>
              <a:rPr lang="en-US" dirty="0" err="1" smtClean="0"/>
              <a:t>lakhs</a:t>
            </a:r>
            <a:r>
              <a:rPr lang="en-US" dirty="0" smtClean="0"/>
              <a:t>/mm3</a:t>
            </a:r>
          </a:p>
          <a:p>
            <a:r>
              <a:rPr lang="en-US" dirty="0" smtClean="0"/>
              <a:t>ESR – 23mm/ hr</a:t>
            </a:r>
          </a:p>
          <a:p>
            <a:r>
              <a:rPr lang="en-US" dirty="0" smtClean="0"/>
              <a:t>PCV – 34%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investigations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Rbs</a:t>
            </a:r>
            <a:r>
              <a:rPr lang="en-US" dirty="0" smtClean="0"/>
              <a:t> – 87 mg/dl</a:t>
            </a:r>
          </a:p>
          <a:p>
            <a:r>
              <a:rPr lang="en-US" dirty="0" smtClean="0"/>
              <a:t>Urea – 31mg/dl</a:t>
            </a:r>
          </a:p>
          <a:p>
            <a:r>
              <a:rPr lang="en-US" dirty="0" err="1" smtClean="0"/>
              <a:t>Creatinine</a:t>
            </a:r>
            <a:r>
              <a:rPr lang="en-US" dirty="0" smtClean="0"/>
              <a:t> – 0.9mg/dl</a:t>
            </a:r>
          </a:p>
          <a:p>
            <a:r>
              <a:rPr lang="en-US" dirty="0" smtClean="0"/>
              <a:t>LFT – </a:t>
            </a:r>
            <a:r>
              <a:rPr lang="en-US" dirty="0" err="1" smtClean="0"/>
              <a:t>wnl</a:t>
            </a:r>
            <a:endParaRPr lang="en-US" dirty="0" smtClean="0"/>
          </a:p>
          <a:p>
            <a:r>
              <a:rPr lang="en-US" dirty="0" err="1" smtClean="0"/>
              <a:t>Sr.proteins</a:t>
            </a:r>
            <a:r>
              <a:rPr lang="en-US" dirty="0" smtClean="0"/>
              <a:t> total – 5.3g/dl   albumin – 2.3g/dl</a:t>
            </a:r>
          </a:p>
          <a:p>
            <a:r>
              <a:rPr lang="en-US" dirty="0" smtClean="0"/>
              <a:t>CRP – negative</a:t>
            </a:r>
          </a:p>
          <a:p>
            <a:r>
              <a:rPr lang="en-US" dirty="0" smtClean="0"/>
              <a:t>Echo -  normal study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SERUM CALCIUM -  7.8 mg /dl</a:t>
            </a:r>
          </a:p>
          <a:p>
            <a:pPr>
              <a:buNone/>
            </a:pPr>
            <a:r>
              <a:rPr lang="en-US" dirty="0" smtClean="0"/>
              <a:t>CORRECTED SR. CALCIUM – 9.16 mg/dl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? EGG SHELL CALCIFICATION</a:t>
            </a:r>
          </a:p>
          <a:p>
            <a:r>
              <a:rPr lang="en-US" dirty="0" smtClean="0"/>
              <a:t>?TUBERCULOSIS</a:t>
            </a:r>
          </a:p>
          <a:p>
            <a:r>
              <a:rPr lang="en-US" dirty="0" smtClean="0"/>
              <a:t>?SILICOSIS</a:t>
            </a:r>
          </a:p>
          <a:p>
            <a:r>
              <a:rPr lang="en-US" dirty="0" err="1" smtClean="0"/>
              <a:t>Adviced</a:t>
            </a:r>
            <a:r>
              <a:rPr lang="en-US" dirty="0" smtClean="0"/>
              <a:t> CT CHEST</a:t>
            </a:r>
          </a:p>
          <a:p>
            <a:endParaRPr lang="en-US" dirty="0"/>
          </a:p>
          <a:p>
            <a:r>
              <a:rPr lang="en-US" dirty="0" smtClean="0"/>
              <a:t>Sputum AFB – NEGATIVE</a:t>
            </a:r>
          </a:p>
          <a:p>
            <a:r>
              <a:rPr lang="en-US" dirty="0" smtClean="0"/>
              <a:t>BAL – GENE EXPERT NEGATIVE FOR MTB</a:t>
            </a:r>
          </a:p>
          <a:p>
            <a:pPr>
              <a:buNone/>
            </a:pPr>
            <a:r>
              <a:rPr lang="en-US" dirty="0" smtClean="0"/>
              <a:t>                GRAM STAINING – negative  </a:t>
            </a:r>
          </a:p>
          <a:p>
            <a:pPr>
              <a:buNone/>
            </a:pPr>
            <a:r>
              <a:rPr lang="en-US" dirty="0" smtClean="0"/>
              <a:t>NO ACID FAST BACILLI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PHYSICIAN OPINION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CT CHEST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New folder\IMG_0103.JPG"/>
          <p:cNvPicPr>
            <a:picLocks noChangeAspect="1" noChangeArrowheads="1"/>
          </p:cNvPicPr>
          <p:nvPr/>
        </p:nvPicPr>
        <p:blipFill>
          <a:blip r:embed="rId2"/>
          <a:srcRect r="45940" b="36667"/>
          <a:stretch>
            <a:fillRect/>
          </a:stretch>
        </p:blipFill>
        <p:spPr bwMode="auto">
          <a:xfrm>
            <a:off x="0" y="-1"/>
            <a:ext cx="9144000" cy="721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New folder\IMG_0103.JPG"/>
          <p:cNvPicPr>
            <a:picLocks noChangeAspect="1" noChangeArrowheads="1"/>
          </p:cNvPicPr>
          <p:nvPr/>
        </p:nvPicPr>
        <p:blipFill>
          <a:blip r:embed="rId2"/>
          <a:srcRect l="57380" t="33333" r="18553" b="32222"/>
          <a:stretch>
            <a:fillRect/>
          </a:stretch>
        </p:blipFill>
        <p:spPr bwMode="auto">
          <a:xfrm>
            <a:off x="1447800" y="265386"/>
            <a:ext cx="6096000" cy="651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New folder\IMG_0242.JPG"/>
          <p:cNvPicPr>
            <a:picLocks noChangeAspect="1" noChangeArrowheads="1"/>
          </p:cNvPicPr>
          <p:nvPr/>
        </p:nvPicPr>
        <p:blipFill>
          <a:blip r:embed="rId2"/>
          <a:srcRect l="29412" t="48330"/>
          <a:stretch>
            <a:fillRect/>
          </a:stretch>
        </p:blipFill>
        <p:spPr bwMode="auto">
          <a:xfrm>
            <a:off x="914400" y="0"/>
            <a:ext cx="7315200" cy="7169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CHEST</a:t>
            </a:r>
            <a:endParaRPr lang="en-US" dirty="0"/>
          </a:p>
        </p:txBody>
      </p:sp>
      <p:pic>
        <p:nvPicPr>
          <p:cNvPr id="2050" name="Picture 2" descr="C:\Users\Admin\Desktop\New folder\IMG_0243.JPG"/>
          <p:cNvPicPr>
            <a:picLocks noChangeAspect="1" noChangeArrowheads="1"/>
          </p:cNvPicPr>
          <p:nvPr/>
        </p:nvPicPr>
        <p:blipFill>
          <a:blip r:embed="rId2"/>
          <a:srcRect l="8065" t="46993" r="11290"/>
          <a:stretch>
            <a:fillRect/>
          </a:stretch>
        </p:blipFill>
        <p:spPr bwMode="auto">
          <a:xfrm>
            <a:off x="457200" y="0"/>
            <a:ext cx="7924800" cy="6973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76200"/>
            <a:ext cx="7756263" cy="1054250"/>
          </a:xfrm>
        </p:spPr>
        <p:txBody>
          <a:bodyPr/>
          <a:lstStyle/>
          <a:p>
            <a:r>
              <a:rPr lang="en-US" dirty="0" smtClean="0"/>
              <a:t>CT CHEST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1143000"/>
            <a:ext cx="8534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Bilateral </a:t>
            </a:r>
            <a:r>
              <a:rPr lang="en-US" sz="3200" dirty="0" err="1" smtClean="0"/>
              <a:t>hilar</a:t>
            </a:r>
            <a:r>
              <a:rPr lang="en-US" sz="3200" dirty="0" smtClean="0"/>
              <a:t> node calcification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2590800"/>
            <a:ext cx="8534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Plaque like fibrotic strands in bilateral upper lobe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381000" y="3962400"/>
            <a:ext cx="8534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Ground glass opacity in bilateral upper and middle lobe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000" y="5410200"/>
            <a:ext cx="8534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Silicosis </a:t>
            </a:r>
            <a:r>
              <a:rPr lang="en-US" dirty="0" smtClean="0"/>
              <a:t> </a:t>
            </a:r>
            <a:r>
              <a:rPr lang="en-US" sz="2800" dirty="0" smtClean="0"/>
              <a:t>to be considered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H/o diffuse left sided chest pain increased on coughing</a:t>
            </a:r>
          </a:p>
          <a:p>
            <a:r>
              <a:rPr lang="en-US" dirty="0" smtClean="0"/>
              <a:t>H/o  dry cough x 1 week</a:t>
            </a:r>
          </a:p>
          <a:p>
            <a:r>
              <a:rPr lang="en-US" dirty="0" smtClean="0"/>
              <a:t>H/o weight loss </a:t>
            </a:r>
          </a:p>
          <a:p>
            <a:r>
              <a:rPr lang="en-US" dirty="0" smtClean="0"/>
              <a:t>No H/o fever</a:t>
            </a:r>
          </a:p>
          <a:p>
            <a:r>
              <a:rPr lang="en-US" dirty="0" smtClean="0"/>
              <a:t>No H/o loss of appetite</a:t>
            </a:r>
          </a:p>
          <a:p>
            <a:r>
              <a:rPr lang="en-US" dirty="0" smtClean="0"/>
              <a:t>No H/o </a:t>
            </a:r>
            <a:r>
              <a:rPr lang="en-US" dirty="0" err="1" smtClean="0"/>
              <a:t>orthopnea</a:t>
            </a:r>
            <a:r>
              <a:rPr lang="en-US" dirty="0" smtClean="0"/>
              <a:t>/PND</a:t>
            </a:r>
          </a:p>
          <a:p>
            <a:r>
              <a:rPr lang="en-US" dirty="0" smtClean="0"/>
              <a:t>No H/o reduced urine output/</a:t>
            </a:r>
            <a:r>
              <a:rPr lang="en-US" dirty="0" err="1" smtClean="0"/>
              <a:t>abd</a:t>
            </a:r>
            <a:r>
              <a:rPr lang="en-US" dirty="0" smtClean="0"/>
              <a:t> distension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PROFILE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1371600"/>
            <a:ext cx="845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Total T4  - 23.98 mg/dl</a:t>
            </a:r>
          </a:p>
          <a:p>
            <a:pPr algn="ctr"/>
            <a:r>
              <a:rPr lang="en-US" sz="3600" dirty="0" smtClean="0"/>
              <a:t>TSH  - 0.001 IU/ml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3200400"/>
            <a:ext cx="845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ANTI TPO ANTIBODY – POSITIVE IN 1:640 TITRE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4953000"/>
            <a:ext cx="845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USG NECK -  THYROIDITIS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HYPERTHYROIDISM</a:t>
            </a:r>
          </a:p>
          <a:p>
            <a:r>
              <a:rPr lang="en-US" dirty="0" smtClean="0"/>
              <a:t>Adv to start-</a:t>
            </a:r>
          </a:p>
          <a:p>
            <a:pPr lvl="5"/>
            <a:r>
              <a:rPr lang="en-US" sz="3600" dirty="0" smtClean="0"/>
              <a:t>T .</a:t>
            </a:r>
            <a:r>
              <a:rPr lang="en-US" sz="3600" dirty="0" err="1" smtClean="0"/>
              <a:t>carbimazole</a:t>
            </a:r>
            <a:r>
              <a:rPr lang="en-US" sz="3600" dirty="0" smtClean="0"/>
              <a:t> 5 mg 1-1-1</a:t>
            </a:r>
          </a:p>
          <a:p>
            <a:pPr lvl="5"/>
            <a:r>
              <a:rPr lang="en-US" sz="3600" dirty="0" err="1" smtClean="0"/>
              <a:t>T.propranolol</a:t>
            </a:r>
            <a:r>
              <a:rPr lang="en-US" sz="3600" dirty="0" smtClean="0"/>
              <a:t> 40mg 1-0-1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ENDOCRINOLOGIST OPINION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4267200"/>
            <a:ext cx="31242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Silico</a:t>
            </a:r>
            <a:r>
              <a:rPr lang="en-US" sz="4800" dirty="0" smtClean="0"/>
              <a:t> </a:t>
            </a:r>
            <a:r>
              <a:rPr lang="en-US" sz="4800" dirty="0" err="1" smtClean="0"/>
              <a:t>toxicosis</a:t>
            </a:r>
            <a:endParaRPr lang="en-US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914400"/>
            <a:ext cx="2590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Quarry worker  </a:t>
            </a:r>
          </a:p>
          <a:p>
            <a:pPr algn="ctr"/>
            <a:r>
              <a:rPr lang="en-US" sz="4000" dirty="0" smtClean="0"/>
              <a:t>x  6 yrs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0" y="914400"/>
            <a:ext cx="2590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Bilateral hilar calcification</a:t>
            </a:r>
          </a:p>
          <a:p>
            <a:pPr algn="ctr"/>
            <a:r>
              <a:rPr lang="en-US" sz="2400" dirty="0" smtClean="0"/>
              <a:t>Ground glass opacity in upper lobes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172200" y="990600"/>
            <a:ext cx="2971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Autoimmune </a:t>
            </a:r>
            <a:r>
              <a:rPr lang="en-US" sz="3200" dirty="0" err="1" smtClean="0"/>
              <a:t>thyroiditis</a:t>
            </a:r>
            <a:endParaRPr lang="en-US" sz="3200" dirty="0"/>
          </a:p>
        </p:txBody>
      </p:sp>
      <p:sp>
        <p:nvSpPr>
          <p:cNvPr id="11" name="Left-Right-Up Arrow 10"/>
          <p:cNvSpPr/>
          <p:nvPr/>
        </p:nvSpPr>
        <p:spPr>
          <a:xfrm rot="10800000">
            <a:off x="1905000" y="2819400"/>
            <a:ext cx="5334000" cy="838200"/>
          </a:xfrm>
          <a:prstGeom prst="leftRightUpArrow">
            <a:avLst>
              <a:gd name="adj1" fmla="val 25000"/>
              <a:gd name="adj2" fmla="val 105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19600" y="33528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H/o trauma</a:t>
            </a:r>
          </a:p>
          <a:p>
            <a:r>
              <a:rPr lang="en-US" dirty="0" smtClean="0"/>
              <a:t>No H/o blood on coughing</a:t>
            </a:r>
          </a:p>
          <a:p>
            <a:r>
              <a:rPr lang="en-US" dirty="0" smtClean="0"/>
              <a:t>No H/o palpitations</a:t>
            </a:r>
          </a:p>
          <a:p>
            <a:r>
              <a:rPr lang="en-US" dirty="0" smtClean="0"/>
              <a:t>No H/o diaphoresis/giddiness/vomiting</a:t>
            </a:r>
          </a:p>
          <a:p>
            <a:r>
              <a:rPr lang="en-US" dirty="0" smtClean="0"/>
              <a:t>No H/o hoarseness of voice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Not a known case of</a:t>
            </a:r>
          </a:p>
          <a:p>
            <a:pPr lvl="6"/>
            <a:r>
              <a:rPr lang="en-US" sz="2800" dirty="0" smtClean="0"/>
              <a:t>Diabetes</a:t>
            </a:r>
          </a:p>
          <a:p>
            <a:pPr lvl="6"/>
            <a:r>
              <a:rPr lang="en-US" sz="2800" dirty="0" smtClean="0"/>
              <a:t>Hypertension/CAD/COPD</a:t>
            </a:r>
          </a:p>
          <a:p>
            <a:pPr lvl="6"/>
            <a:r>
              <a:rPr lang="en-US" sz="2800" dirty="0" smtClean="0"/>
              <a:t>Asthma</a:t>
            </a:r>
          </a:p>
          <a:p>
            <a:pPr lvl="6"/>
            <a:r>
              <a:rPr lang="en-US" sz="2800" dirty="0" smtClean="0"/>
              <a:t>Tuberculosis</a:t>
            </a:r>
          </a:p>
          <a:p>
            <a:pPr lvl="6"/>
            <a:r>
              <a:rPr lang="en-US" sz="2800" dirty="0" smtClean="0"/>
              <a:t>Thyroid disorder</a:t>
            </a:r>
          </a:p>
          <a:p>
            <a:pPr lvl="6"/>
            <a:r>
              <a:rPr lang="en-US" sz="2800" dirty="0" smtClean="0"/>
              <a:t>Heart disease</a:t>
            </a:r>
          </a:p>
          <a:p>
            <a:pPr lvl="6"/>
            <a:r>
              <a:rPr lang="en-US" sz="2800" dirty="0" smtClean="0"/>
              <a:t>Epilepsy</a:t>
            </a:r>
          </a:p>
          <a:p>
            <a:pPr lvl="6">
              <a:buNone/>
            </a:pPr>
            <a:endParaRPr lang="en-US" sz="2800" dirty="0" smtClean="0"/>
          </a:p>
          <a:p>
            <a:pPr lvl="6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smoker/alcoholic</a:t>
            </a:r>
          </a:p>
          <a:p>
            <a:r>
              <a:rPr lang="en-US" dirty="0" smtClean="0"/>
              <a:t>Takes </a:t>
            </a:r>
            <a:r>
              <a:rPr lang="en-US" dirty="0" err="1" smtClean="0"/>
              <a:t>veg</a:t>
            </a:r>
            <a:r>
              <a:rPr lang="en-US" dirty="0" smtClean="0"/>
              <a:t> &amp; non </a:t>
            </a:r>
            <a:r>
              <a:rPr lang="en-US" dirty="0" err="1" smtClean="0"/>
              <a:t>veg</a:t>
            </a:r>
            <a:r>
              <a:rPr lang="en-US" dirty="0" smtClean="0"/>
              <a:t> diet</a:t>
            </a:r>
          </a:p>
          <a:p>
            <a:r>
              <a:rPr lang="en-US" dirty="0" smtClean="0"/>
              <a:t>No bowel bladder disturbance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H/o similar illness in family members</a:t>
            </a:r>
          </a:p>
          <a:p>
            <a:r>
              <a:rPr lang="en-US" dirty="0" smtClean="0"/>
              <a:t>Married has a son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573959"/>
            <a:ext cx="571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FAMILY </a:t>
            </a:r>
            <a:r>
              <a:rPr lang="en-US" sz="4400" dirty="0"/>
              <a:t>H</a:t>
            </a:r>
            <a:r>
              <a:rPr lang="en-US" sz="4400" dirty="0" smtClean="0"/>
              <a:t>ISTORY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AS A </a:t>
            </a:r>
            <a:r>
              <a:rPr lang="en-US" sz="3600" dirty="0" smtClean="0">
                <a:solidFill>
                  <a:srgbClr val="FF0000"/>
                </a:solidFill>
              </a:rPr>
              <a:t>STONE QUARRY WORKER </a:t>
            </a:r>
            <a:r>
              <a:rPr lang="en-US" dirty="0" smtClean="0"/>
              <a:t>FOR </a:t>
            </a:r>
            <a:r>
              <a:rPr lang="en-US" sz="3200" dirty="0" smtClean="0">
                <a:solidFill>
                  <a:srgbClr val="FF0000"/>
                </a:solidFill>
              </a:rPr>
              <a:t>6 YRS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Conscious </a:t>
            </a:r>
          </a:p>
          <a:p>
            <a:r>
              <a:rPr lang="en-US" dirty="0" smtClean="0"/>
              <a:t>Oriented </a:t>
            </a:r>
          </a:p>
          <a:p>
            <a:r>
              <a:rPr lang="en-US" dirty="0" smtClean="0"/>
              <a:t>No pallor</a:t>
            </a:r>
          </a:p>
          <a:p>
            <a:r>
              <a:rPr lang="en-US" dirty="0" smtClean="0"/>
              <a:t>No cyanosis </a:t>
            </a:r>
          </a:p>
          <a:p>
            <a:r>
              <a:rPr lang="en-US" dirty="0" smtClean="0"/>
              <a:t>No clubbing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icterus</a:t>
            </a:r>
            <a:endParaRPr lang="en-US" dirty="0" smtClean="0"/>
          </a:p>
          <a:p>
            <a:r>
              <a:rPr lang="en-US" dirty="0" smtClean="0"/>
              <a:t>No generalized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r>
              <a:rPr lang="en-US" dirty="0" smtClean="0"/>
              <a:t>No pedal edema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external markers of tuberculosis</a:t>
            </a:r>
          </a:p>
          <a:p>
            <a:r>
              <a:rPr lang="en-US" dirty="0" smtClean="0"/>
              <a:t>PROPTOSIS </a:t>
            </a:r>
          </a:p>
          <a:p>
            <a:r>
              <a:rPr lang="en-US" dirty="0" smtClean="0"/>
              <a:t>STARING LOOK </a:t>
            </a:r>
          </a:p>
          <a:p>
            <a:r>
              <a:rPr lang="en-US" dirty="0" smtClean="0"/>
              <a:t>LID LAG SIGN</a:t>
            </a:r>
          </a:p>
          <a:p>
            <a:r>
              <a:rPr lang="en-US" dirty="0" smtClean="0"/>
              <a:t>FINE TREMORS </a:t>
            </a:r>
            <a:r>
              <a:rPr lang="en-US" dirty="0"/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113</TotalTime>
  <Words>558</Words>
  <Application>Microsoft Office PowerPoint</Application>
  <PresentationFormat>On-screen Show (4:3)</PresentationFormat>
  <Paragraphs>160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Book Antiqua</vt:lpstr>
      <vt:lpstr>Wingdings</vt:lpstr>
      <vt:lpstr>Theme3</vt:lpstr>
      <vt:lpstr>SILICO TOXICOSIS</vt:lpstr>
      <vt:lpstr>PowerPoint Presentation</vt:lpstr>
      <vt:lpstr>PowerPoint Presentation</vt:lpstr>
      <vt:lpstr>PowerPoint Presentation</vt:lpstr>
      <vt:lpstr>PAST HISTORY</vt:lpstr>
      <vt:lpstr>PERSONAL HISTORY</vt:lpstr>
      <vt:lpstr>OCCUPATIONAL HISTORY</vt:lpstr>
      <vt:lpstr>GENERAL EXAMINATION</vt:lpstr>
      <vt:lpstr>PowerPoint Presentation</vt:lpstr>
      <vt:lpstr>PowerPoint Presentation</vt:lpstr>
      <vt:lpstr>VITALS</vt:lpstr>
      <vt:lpstr>RESPIRATORY SYSTEM </vt:lpstr>
      <vt:lpstr>RESPIRATORY SYSTEM</vt:lpstr>
      <vt:lpstr>RESPIRATORY SYSTEM</vt:lpstr>
      <vt:lpstr>Other system examination</vt:lpstr>
      <vt:lpstr>Local examination of neck</vt:lpstr>
      <vt:lpstr>PowerPoint Presentation</vt:lpstr>
      <vt:lpstr>PROVISIONAL DIAGNOSIS</vt:lpstr>
      <vt:lpstr>Chest x ray</vt:lpstr>
      <vt:lpstr>BILATERAL HILAR CALCIFICATION</vt:lpstr>
      <vt:lpstr>Blood investigations</vt:lpstr>
      <vt:lpstr>PowerPoint Presentation</vt:lpstr>
      <vt:lpstr>THORACIC PHYSICIAN OPINION</vt:lpstr>
      <vt:lpstr>CT CHEST</vt:lpstr>
      <vt:lpstr>PowerPoint Presentation</vt:lpstr>
      <vt:lpstr>PowerPoint Presentation</vt:lpstr>
      <vt:lpstr>PowerPoint Presentation</vt:lpstr>
      <vt:lpstr>CT CHEST</vt:lpstr>
      <vt:lpstr>CT CHEST</vt:lpstr>
      <vt:lpstr>THYROID PROFILE</vt:lpstr>
      <vt:lpstr>ENDOCRINOLOGIST OPINION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 TOXICOSIS</dc:title>
  <dc:creator>Admin</dc:creator>
  <cp:lastModifiedBy>Robin Richards</cp:lastModifiedBy>
  <cp:revision>32</cp:revision>
  <dcterms:created xsi:type="dcterms:W3CDTF">2016-10-04T11:57:50Z</dcterms:created>
  <dcterms:modified xsi:type="dcterms:W3CDTF">2016-10-04T17:14:47Z</dcterms:modified>
</cp:coreProperties>
</file>