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p:scale>
          <a:sx n="60" d="100"/>
          <a:sy n="60" d="100"/>
        </p:scale>
        <p:origin x="884" y="88"/>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7" name=""/>
        <p:cNvGrpSpPr/>
        <p:nvPr/>
      </p:nvGrpSpPr>
      <p:grpSpPr>
        <a:xfrm>
          <a:off x="0" y="0"/>
          <a:ext cx="0" cy="0"/>
          <a:chOff x="0" y="0"/>
          <a:chExt cx="0" cy="0"/>
        </a:xfrm>
      </p:grpSpPr>
      <p:sp>
        <p:nvSpPr>
          <p:cNvPr id="104873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3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3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3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4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4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9" name=""/>
        <p:cNvGrpSpPr/>
        <p:nvPr/>
      </p:nvGrpSpPr>
      <p:grpSpPr>
        <a:xfrm>
          <a:off x="0" y="0"/>
          <a:ext cx="0" cy="0"/>
          <a:chOff x="0" y="0"/>
          <a:chExt cx="0" cy="0"/>
        </a:xfrm>
      </p:grpSpPr>
      <p:sp>
        <p:nvSpPr>
          <p:cNvPr id="1048581"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dirty="0" lang="en-US"/>
          </a:p>
        </p:txBody>
      </p:sp>
      <p:sp>
        <p:nvSpPr>
          <p:cNvPr id="1048582" name="Subtitle 2"/>
          <p:cNvSpPr>
            <a:spLocks noGrp="1"/>
          </p:cNvSpPr>
          <p:nvPr>
            <p:ph type="subTitle" idx="1"/>
          </p:nvPr>
        </p:nvSpPr>
        <p:spPr>
          <a:xfrm>
            <a:off x="1370693" y="3598339"/>
            <a:ext cx="9440034" cy="1049867"/>
          </a:xfrm>
        </p:spPr>
        <p:txBody>
          <a:bodyPr anchor="t"/>
          <a:lstStyle>
            <a:lvl1pPr algn="ctr" indent="0" marL="0">
              <a:buNone/>
              <a:defRPr>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3" name="Date Placeholder 3"/>
          <p:cNvSpPr>
            <a:spLocks noGrp="1"/>
          </p:cNvSpPr>
          <p:nvPr>
            <p:ph type="dt" sz="half" idx="10"/>
          </p:nvPr>
        </p:nvSpPr>
        <p:spPr/>
        <p:txBody>
          <a:bodyPr/>
          <a:p>
            <a:fld id="{4AAD347D-5ACD-4C99-B74B-A9C85AD731AF}" type="datetimeFigureOut">
              <a:rPr lang="en-US" smtClean="0"/>
              <a:t>11/24/2024</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91" name=""/>
        <p:cNvGrpSpPr/>
        <p:nvPr/>
      </p:nvGrpSpPr>
      <p:grpSpPr>
        <a:xfrm>
          <a:off x="0" y="0"/>
          <a:ext cx="0" cy="0"/>
          <a:chOff x="0" y="0"/>
          <a:chExt cx="0" cy="0"/>
        </a:xfrm>
      </p:grpSpPr>
      <p:pic>
        <p:nvPicPr>
          <p:cNvPr id="2097164" name="Picture 15" descr="Slate-V2-HD-panoPhotoInset.png"/>
          <p:cNvPicPr>
            <a:picLocks noChangeAspect="1"/>
          </p:cNvPicPr>
          <p:nvPr/>
        </p:nvPicPr>
        <p:blipFill>
          <a:blip xmlns:r="http://schemas.openxmlformats.org/officeDocument/2006/relationships" r:embed="rId1"/>
          <a:stretch>
            <a:fillRect/>
          </a:stretch>
        </p:blipFill>
        <p:spPr>
          <a:xfrm>
            <a:off x="1013883" y="547807"/>
            <a:ext cx="10141799" cy="3816806"/>
          </a:xfrm>
          <a:prstGeom prst="rect"/>
        </p:spPr>
      </p:pic>
      <p:sp>
        <p:nvSpPr>
          <p:cNvPr id="1048703"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dirty="0" lang="en-US"/>
          </a:p>
        </p:txBody>
      </p:sp>
      <p:sp>
        <p:nvSpPr>
          <p:cNvPr id="1048704" name="Picture Placeholder 2"/>
          <p:cNvSpPr>
            <a:spLocks noChangeAspect="1" noGrp="1"/>
          </p:cNvSpPr>
          <p:nvPr>
            <p:ph type="pic" idx="1"/>
          </p:nvPr>
        </p:nvSpPr>
        <p:spPr>
          <a:xfrm>
            <a:off x="1169349" y="695009"/>
            <a:ext cx="9845346" cy="3525671"/>
          </a:xfrm>
          <a:effectLst>
            <a:outerShdw blurRad="38100" dir="4440000" dist="25400">
              <a:srgbClr val="000000">
                <a:alpha val="36000"/>
              </a:srgbClr>
            </a:outerShdw>
          </a:effectLst>
        </p:spPr>
        <p:txBody>
          <a:bodyPr anchor="t">
            <a:normAutofit/>
          </a:bodyPr>
          <a:lstStyle>
            <a:lvl1pPr algn="ctr" indent="0" marL="0">
              <a:buNone/>
              <a:defRPr sz="2000"/>
            </a:lvl1pPr>
            <a:lvl2pPr indent="0" marL="457200">
              <a:buNone/>
              <a:defRPr sz="20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705" name="Text Placeholder 3"/>
          <p:cNvSpPr>
            <a:spLocks noGrp="1"/>
          </p:cNvSpPr>
          <p:nvPr>
            <p:ph type="body" sz="half" idx="2"/>
          </p:nvPr>
        </p:nvSpPr>
        <p:spPr>
          <a:xfrm>
            <a:off x="913795" y="5108728"/>
            <a:ext cx="10353762" cy="682472"/>
          </a:xfrm>
        </p:spPr>
        <p:txBody>
          <a:bodyPr anchor="t"/>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06" name="Date Placeholder 4"/>
          <p:cNvSpPr>
            <a:spLocks noGrp="1"/>
          </p:cNvSpPr>
          <p:nvPr>
            <p:ph type="dt" sz="half" idx="10"/>
          </p:nvPr>
        </p:nvSpPr>
        <p:spPr/>
        <p:txBody>
          <a:bodyPr/>
          <a:p>
            <a:fld id="{4AAD347D-5ACD-4C99-B74B-A9C85AD731AF}" type="datetimeFigureOut">
              <a:rPr lang="en-US" smtClean="0"/>
              <a:t>11/24/2024</a:t>
            </a:fld>
            <a:endParaRPr dirty="0" lang="en-US"/>
          </a:p>
        </p:txBody>
      </p:sp>
      <p:sp>
        <p:nvSpPr>
          <p:cNvPr id="1048707" name="Footer Placeholder 5"/>
          <p:cNvSpPr>
            <a:spLocks noGrp="1"/>
          </p:cNvSpPr>
          <p:nvPr>
            <p:ph type="ftr" sz="quarter" idx="11"/>
          </p:nvPr>
        </p:nvSpPr>
        <p:spPr/>
        <p:txBody>
          <a:bodyPr/>
          <a:p>
            <a:endParaRPr dirty="0" lang="en-US"/>
          </a:p>
        </p:txBody>
      </p:sp>
      <p:sp>
        <p:nvSpPr>
          <p:cNvPr id="1048708"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83" name=""/>
        <p:cNvGrpSpPr/>
        <p:nvPr/>
      </p:nvGrpSpPr>
      <p:grpSpPr>
        <a:xfrm>
          <a:off x="0" y="0"/>
          <a:ext cx="0" cy="0"/>
          <a:chOff x="0" y="0"/>
          <a:chExt cx="0" cy="0"/>
        </a:xfrm>
      </p:grpSpPr>
      <p:sp>
        <p:nvSpPr>
          <p:cNvPr id="1048650"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dirty="0" lang="en-US"/>
          </a:p>
        </p:txBody>
      </p:sp>
      <p:sp>
        <p:nvSpPr>
          <p:cNvPr id="1048651" name="Text Placeholder 3"/>
          <p:cNvSpPr>
            <a:spLocks noGrp="1"/>
          </p:cNvSpPr>
          <p:nvPr>
            <p:ph type="body" sz="half" idx="2"/>
          </p:nvPr>
        </p:nvSpPr>
        <p:spPr>
          <a:xfrm>
            <a:off x="913794" y="4295180"/>
            <a:ext cx="10353763" cy="1501826"/>
          </a:xfrm>
        </p:spPr>
        <p:txBody>
          <a:bodyPr anchor="ct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52" name="Date Placeholder 4"/>
          <p:cNvSpPr>
            <a:spLocks noGrp="1"/>
          </p:cNvSpPr>
          <p:nvPr>
            <p:ph type="dt" sz="half" idx="10"/>
          </p:nvPr>
        </p:nvSpPr>
        <p:spPr/>
        <p:txBody>
          <a:bodyPr/>
          <a:p>
            <a:fld id="{4AAD347D-5ACD-4C99-B74B-A9C85AD731AF}" type="datetimeFigureOut">
              <a:rPr lang="en-US" smtClean="0"/>
              <a:t>11/24/2024</a:t>
            </a:fld>
            <a:endParaRPr dirty="0" lang="en-US"/>
          </a:p>
        </p:txBody>
      </p:sp>
      <p:sp>
        <p:nvSpPr>
          <p:cNvPr id="1048653" name="Footer Placeholder 5"/>
          <p:cNvSpPr>
            <a:spLocks noGrp="1"/>
          </p:cNvSpPr>
          <p:nvPr>
            <p:ph type="ftr" sz="quarter" idx="11"/>
          </p:nvPr>
        </p:nvSpPr>
        <p:spPr/>
        <p:txBody>
          <a:bodyPr/>
          <a:p>
            <a:endParaRPr dirty="0" lang="en-US"/>
          </a:p>
        </p:txBody>
      </p:sp>
      <p:sp>
        <p:nvSpPr>
          <p:cNvPr id="1048654"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90" name=""/>
        <p:cNvGrpSpPr/>
        <p:nvPr/>
      </p:nvGrpSpPr>
      <p:grpSpPr>
        <a:xfrm>
          <a:off x="0" y="0"/>
          <a:ext cx="0" cy="0"/>
          <a:chOff x="0" y="0"/>
          <a:chExt cx="0" cy="0"/>
        </a:xfrm>
      </p:grpSpPr>
      <p:sp>
        <p:nvSpPr>
          <p:cNvPr id="1048695"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dirty="0" lang="en-US"/>
          </a:p>
        </p:txBody>
      </p:sp>
      <p:sp>
        <p:nvSpPr>
          <p:cNvPr id="1048696" name="Text Placeholder 3"/>
          <p:cNvSpPr>
            <a:spLocks noGrp="1"/>
          </p:cNvSpPr>
          <p:nvPr>
            <p:ph type="body" sz="half" idx="13"/>
          </p:nvPr>
        </p:nvSpPr>
        <p:spPr>
          <a:xfrm>
            <a:off x="1720644" y="3610032"/>
            <a:ext cx="8752299" cy="532749"/>
          </a:xfrm>
        </p:spPr>
        <p:txBody>
          <a:bodyPr anchor="t">
            <a:normAutofit/>
          </a:bodyPr>
          <a:lstStyle>
            <a:lvl1pPr algn="r" indent="0" marL="0">
              <a:buNone/>
              <a:defRPr sz="14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97" name="Text Placeholder 3"/>
          <p:cNvSpPr>
            <a:spLocks noGrp="1"/>
          </p:cNvSpPr>
          <p:nvPr>
            <p:ph type="body" sz="half" idx="2"/>
          </p:nvPr>
        </p:nvSpPr>
        <p:spPr>
          <a:xfrm>
            <a:off x="913794" y="4304353"/>
            <a:ext cx="10353763" cy="1489496"/>
          </a:xfrm>
        </p:spPr>
        <p:txBody>
          <a:bodyPr anchor="ctr">
            <a:normAutofit/>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98" name="Date Placeholder 4"/>
          <p:cNvSpPr>
            <a:spLocks noGrp="1"/>
          </p:cNvSpPr>
          <p:nvPr>
            <p:ph type="dt" sz="half" idx="10"/>
          </p:nvPr>
        </p:nvSpPr>
        <p:spPr/>
        <p:txBody>
          <a:bodyPr/>
          <a:p>
            <a:fld id="{4AAD347D-5ACD-4C99-B74B-A9C85AD731AF}" type="datetimeFigureOut">
              <a:rPr lang="en-US" smtClean="0"/>
              <a:t>11/24/2024</a:t>
            </a:fld>
            <a:endParaRPr dirty="0" lang="en-US"/>
          </a:p>
        </p:txBody>
      </p:sp>
      <p:sp>
        <p:nvSpPr>
          <p:cNvPr id="1048699" name="Footer Placeholder 5"/>
          <p:cNvSpPr>
            <a:spLocks noGrp="1"/>
          </p:cNvSpPr>
          <p:nvPr>
            <p:ph type="ftr" sz="quarter" idx="11"/>
          </p:nvPr>
        </p:nvSpPr>
        <p:spPr/>
        <p:txBody>
          <a:bodyPr/>
          <a:p>
            <a:endParaRPr dirty="0" lang="en-US"/>
          </a:p>
        </p:txBody>
      </p:sp>
      <p:sp>
        <p:nvSpPr>
          <p:cNvPr id="1048700" name="Slide Number Placeholder 6"/>
          <p:cNvSpPr>
            <a:spLocks noGrp="1"/>
          </p:cNvSpPr>
          <p:nvPr>
            <p:ph type="sldNum" sz="quarter" idx="12"/>
          </p:nvPr>
        </p:nvSpPr>
        <p:spPr/>
        <p:txBody>
          <a:bodyPr/>
          <a:p>
            <a:fld id="{D57F1E4F-1CFF-5643-939E-02111984F565}" type="slidenum">
              <a:rPr lang="en-US" smtClean="0"/>
              <a:t>‹#›</a:t>
            </a:fld>
            <a:endParaRPr dirty="0" lang="en-US"/>
          </a:p>
        </p:txBody>
      </p:sp>
      <p:sp>
        <p:nvSpPr>
          <p:cNvPr id="1048701" name="TextBox 10"/>
          <p:cNvSpPr txBox="1"/>
          <p:nvPr/>
        </p:nvSpPr>
        <p:spPr>
          <a:xfrm>
            <a:off x="990600" y="884796"/>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702" name="TextBox 12"/>
          <p:cNvSpPr txBox="1"/>
          <p:nvPr/>
        </p:nvSpPr>
        <p:spPr>
          <a:xfrm>
            <a:off x="10504716" y="2928258"/>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Tree>
  </p:cSld>
  <p:clrMapOvr>
    <a:masterClrMapping/>
  </p:clrMapOvr>
  <p:hf dt="0" ftr="0" hdr="0" sldNu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82" name=""/>
        <p:cNvGrpSpPr/>
        <p:nvPr/>
      </p:nvGrpSpPr>
      <p:grpSpPr>
        <a:xfrm>
          <a:off x="0" y="0"/>
          <a:ext cx="0" cy="0"/>
          <a:chOff x="0" y="0"/>
          <a:chExt cx="0" cy="0"/>
        </a:xfrm>
      </p:grpSpPr>
      <p:sp>
        <p:nvSpPr>
          <p:cNvPr id="1048645"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dirty="0" lang="en-US"/>
          </a:p>
        </p:txBody>
      </p:sp>
      <p:sp>
        <p:nvSpPr>
          <p:cNvPr id="1048646" name="Text Placeholder 3"/>
          <p:cNvSpPr>
            <a:spLocks noGrp="1"/>
          </p:cNvSpPr>
          <p:nvPr>
            <p:ph type="body" sz="half" idx="2"/>
          </p:nvPr>
        </p:nvSpPr>
        <p:spPr>
          <a:xfrm>
            <a:off x="913784" y="4650556"/>
            <a:ext cx="10352199" cy="1140644"/>
          </a:xfrm>
        </p:spPr>
        <p:txBody>
          <a:bodyPr anchor="t"/>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47" name="Date Placeholder 4"/>
          <p:cNvSpPr>
            <a:spLocks noGrp="1"/>
          </p:cNvSpPr>
          <p:nvPr>
            <p:ph type="dt" sz="half" idx="10"/>
          </p:nvPr>
        </p:nvSpPr>
        <p:spPr/>
        <p:txBody>
          <a:bodyPr/>
          <a:p>
            <a:fld id="{4AAD347D-5ACD-4C99-B74B-A9C85AD731AF}" type="datetimeFigureOut">
              <a:rPr lang="en-US" smtClean="0"/>
              <a:t>11/24/2024</a:t>
            </a:fld>
            <a:endParaRPr dirty="0" lang="en-US"/>
          </a:p>
        </p:txBody>
      </p:sp>
      <p:sp>
        <p:nvSpPr>
          <p:cNvPr id="1048648" name="Footer Placeholder 5"/>
          <p:cNvSpPr>
            <a:spLocks noGrp="1"/>
          </p:cNvSpPr>
          <p:nvPr>
            <p:ph type="ftr" sz="quarter" idx="11"/>
          </p:nvPr>
        </p:nvSpPr>
        <p:spPr/>
        <p:txBody>
          <a:bodyPr/>
          <a:p>
            <a:endParaRPr dirty="0" lang="en-US"/>
          </a:p>
        </p:txBody>
      </p:sp>
      <p:sp>
        <p:nvSpPr>
          <p:cNvPr id="1048649"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93" name=""/>
        <p:cNvGrpSpPr/>
        <p:nvPr/>
      </p:nvGrpSpPr>
      <p:grpSpPr>
        <a:xfrm>
          <a:off x="0" y="0"/>
          <a:ext cx="0" cy="0"/>
          <a:chOff x="0" y="0"/>
          <a:chExt cx="0" cy="0"/>
        </a:xfrm>
      </p:grpSpPr>
      <p:sp>
        <p:nvSpPr>
          <p:cNvPr id="1048715" name="Title 1"/>
          <p:cNvSpPr>
            <a:spLocks noGrp="1"/>
          </p:cNvSpPr>
          <p:nvPr>
            <p:ph type="title"/>
          </p:nvPr>
        </p:nvSpPr>
        <p:spPr>
          <a:xfrm>
            <a:off x="913795" y="609600"/>
            <a:ext cx="10353762" cy="970450"/>
          </a:xfrm>
        </p:spPr>
        <p:txBody>
          <a:bodyPr/>
          <a:p>
            <a:r>
              <a:rPr lang="en-US"/>
              <a:t>Click to edit Master title style</a:t>
            </a:r>
            <a:endParaRPr dirty="0" lang="en-US"/>
          </a:p>
        </p:txBody>
      </p:sp>
      <p:sp>
        <p:nvSpPr>
          <p:cNvPr id="1048716" name="Text Placeholder 2"/>
          <p:cNvSpPr>
            <a:spLocks noGrp="1"/>
          </p:cNvSpPr>
          <p:nvPr>
            <p:ph type="body" idx="1"/>
          </p:nvPr>
        </p:nvSpPr>
        <p:spPr>
          <a:xfrm>
            <a:off x="913795" y="1885950"/>
            <a:ext cx="3300984" cy="576262"/>
          </a:xfrm>
        </p:spPr>
        <p:txBody>
          <a:bodyPr anchor="b">
            <a:noAutofit/>
          </a:bodyPr>
          <a:lstStyle>
            <a:lvl1pPr algn="ct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17" name="Text Placeholder 3"/>
          <p:cNvSpPr>
            <a:spLocks noGrp="1"/>
          </p:cNvSpPr>
          <p:nvPr>
            <p:ph type="body" sz="half" idx="15"/>
          </p:nvPr>
        </p:nvSpPr>
        <p:spPr>
          <a:xfrm>
            <a:off x="913795" y="2571750"/>
            <a:ext cx="3300984" cy="3219450"/>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18" name="Text Placeholder 4"/>
          <p:cNvSpPr>
            <a:spLocks noGrp="1"/>
          </p:cNvSpPr>
          <p:nvPr>
            <p:ph type="body" sz="quarter" idx="3"/>
          </p:nvPr>
        </p:nvSpPr>
        <p:spPr>
          <a:xfrm>
            <a:off x="4446711" y="1885950"/>
            <a:ext cx="3300984" cy="576262"/>
          </a:xfrm>
        </p:spPr>
        <p:txBody>
          <a:bodyPr anchor="b">
            <a:noAutofit/>
          </a:bodyPr>
          <a:lstStyle>
            <a:lvl1pPr algn="ct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19" name="Text Placeholder 3"/>
          <p:cNvSpPr>
            <a:spLocks noGrp="1"/>
          </p:cNvSpPr>
          <p:nvPr>
            <p:ph type="body" sz="half" idx="16"/>
          </p:nvPr>
        </p:nvSpPr>
        <p:spPr>
          <a:xfrm>
            <a:off x="4441435" y="2571750"/>
            <a:ext cx="3300984" cy="3219450"/>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20" name="Text Placeholder 4"/>
          <p:cNvSpPr>
            <a:spLocks noGrp="1"/>
          </p:cNvSpPr>
          <p:nvPr>
            <p:ph type="body" sz="quarter" idx="13"/>
          </p:nvPr>
        </p:nvSpPr>
        <p:spPr>
          <a:xfrm>
            <a:off x="7966572" y="1885950"/>
            <a:ext cx="3300984" cy="576262"/>
          </a:xfrm>
        </p:spPr>
        <p:txBody>
          <a:bodyPr anchor="b">
            <a:noAutofit/>
          </a:bodyPr>
          <a:lstStyle>
            <a:lvl1pPr algn="ct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21" name="Text Placeholder 3"/>
          <p:cNvSpPr>
            <a:spLocks noGrp="1"/>
          </p:cNvSpPr>
          <p:nvPr>
            <p:ph type="body" sz="half" idx="17"/>
          </p:nvPr>
        </p:nvSpPr>
        <p:spPr>
          <a:xfrm>
            <a:off x="7966572" y="2571750"/>
            <a:ext cx="3300984" cy="3219450"/>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22" name="Date Placeholder 2"/>
          <p:cNvSpPr>
            <a:spLocks noGrp="1"/>
          </p:cNvSpPr>
          <p:nvPr>
            <p:ph type="dt" sz="half" idx="10"/>
          </p:nvPr>
        </p:nvSpPr>
        <p:spPr/>
        <p:txBody>
          <a:bodyPr/>
          <a:p>
            <a:fld id="{4AAD347D-5ACD-4C99-B74B-A9C85AD731AF}" type="datetimeFigureOut">
              <a:rPr lang="en-US" smtClean="0"/>
              <a:t>11/24/2024</a:t>
            </a:fld>
            <a:endParaRPr dirty="0" lang="en-US"/>
          </a:p>
        </p:txBody>
      </p:sp>
      <p:sp>
        <p:nvSpPr>
          <p:cNvPr id="1048723" name="Footer Placeholder 3"/>
          <p:cNvSpPr>
            <a:spLocks noGrp="1"/>
          </p:cNvSpPr>
          <p:nvPr>
            <p:ph type="ftr" sz="quarter" idx="11"/>
          </p:nvPr>
        </p:nvSpPr>
        <p:spPr/>
        <p:txBody>
          <a:bodyPr/>
          <a:p>
            <a:endParaRPr dirty="0" lang="en-US"/>
          </a:p>
        </p:txBody>
      </p:sp>
      <p:sp>
        <p:nvSpPr>
          <p:cNvPr id="1048724" name="Slide Number Placeholder 4"/>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85" name=""/>
        <p:cNvGrpSpPr/>
        <p:nvPr/>
      </p:nvGrpSpPr>
      <p:grpSpPr>
        <a:xfrm>
          <a:off x="0" y="0"/>
          <a:ext cx="0" cy="0"/>
          <a:chOff x="0" y="0"/>
          <a:chExt cx="0" cy="0"/>
        </a:xfrm>
      </p:grpSpPr>
      <p:pic>
        <p:nvPicPr>
          <p:cNvPr id="2097159" name="Picture 1" descr="Slate-V2-HD-3colPhotoInset.png"/>
          <p:cNvPicPr>
            <a:picLocks noChangeAspect="1"/>
          </p:cNvPicPr>
          <p:nvPr/>
        </p:nvPicPr>
        <p:blipFill>
          <a:blip xmlns:r="http://schemas.openxmlformats.org/officeDocument/2006/relationships" r:embed="rId1"/>
          <a:stretch>
            <a:fillRect/>
          </a:stretch>
        </p:blipFill>
        <p:spPr>
          <a:xfrm>
            <a:off x="897962" y="1818214"/>
            <a:ext cx="3339972" cy="1847851"/>
          </a:xfrm>
          <a:prstGeom prst="rect"/>
        </p:spPr>
      </p:pic>
      <p:pic>
        <p:nvPicPr>
          <p:cNvPr id="2097160" name="Picture 35" descr="Slate-V2-HD-3colPhotoInset.png"/>
          <p:cNvPicPr>
            <a:picLocks noChangeAspect="1"/>
          </p:cNvPicPr>
          <p:nvPr/>
        </p:nvPicPr>
        <p:blipFill>
          <a:blip xmlns:r="http://schemas.openxmlformats.org/officeDocument/2006/relationships" r:embed="rId1"/>
          <a:stretch>
            <a:fillRect/>
          </a:stretch>
        </p:blipFill>
        <p:spPr>
          <a:xfrm>
            <a:off x="4403800" y="1818214"/>
            <a:ext cx="3339972" cy="1847851"/>
          </a:xfrm>
          <a:prstGeom prst="rect"/>
        </p:spPr>
      </p:pic>
      <p:pic>
        <p:nvPicPr>
          <p:cNvPr id="2097161" name="Picture 36" descr="Slate-V2-HD-3colPhotoInset.png"/>
          <p:cNvPicPr>
            <a:picLocks noChangeAspect="1"/>
          </p:cNvPicPr>
          <p:nvPr/>
        </p:nvPicPr>
        <p:blipFill>
          <a:blip xmlns:r="http://schemas.openxmlformats.org/officeDocument/2006/relationships" r:embed="rId1"/>
          <a:stretch>
            <a:fillRect/>
          </a:stretch>
        </p:blipFill>
        <p:spPr>
          <a:xfrm>
            <a:off x="7936051" y="1818214"/>
            <a:ext cx="3339972" cy="1847851"/>
          </a:xfrm>
          <a:prstGeom prst="rect"/>
        </p:spPr>
      </p:pic>
      <p:sp>
        <p:nvSpPr>
          <p:cNvPr id="1048661" name="Title 1"/>
          <p:cNvSpPr>
            <a:spLocks noGrp="1"/>
          </p:cNvSpPr>
          <p:nvPr>
            <p:ph type="title"/>
          </p:nvPr>
        </p:nvSpPr>
        <p:spPr>
          <a:xfrm>
            <a:off x="913794" y="609600"/>
            <a:ext cx="10353763" cy="970450"/>
          </a:xfrm>
        </p:spPr>
        <p:txBody>
          <a:bodyPr/>
          <a:p>
            <a:r>
              <a:rPr lang="en-US"/>
              <a:t>Click to edit Master title style</a:t>
            </a:r>
            <a:endParaRPr dirty="0" lang="en-US"/>
          </a:p>
        </p:txBody>
      </p:sp>
      <p:sp>
        <p:nvSpPr>
          <p:cNvPr id="1048662" name="Text Placeholder 2"/>
          <p:cNvSpPr>
            <a:spLocks noGrp="1"/>
          </p:cNvSpPr>
          <p:nvPr>
            <p:ph type="body" idx="1"/>
          </p:nvPr>
        </p:nvSpPr>
        <p:spPr>
          <a:xfrm>
            <a:off x="913795" y="3904106"/>
            <a:ext cx="3300984" cy="576262"/>
          </a:xfrm>
        </p:spPr>
        <p:txBody>
          <a:bodyPr anchor="b">
            <a:noAutofit/>
          </a:bodyPr>
          <a:lstStyle>
            <a:lvl1pPr algn="ctr" indent="0" marL="0">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63" name="Picture Placeholder 2"/>
          <p:cNvSpPr>
            <a:spLocks noChangeAspect="1" noGrp="1"/>
          </p:cNvSpPr>
          <p:nvPr>
            <p:ph type="pic" idx="15"/>
          </p:nvPr>
        </p:nvSpPr>
        <p:spPr>
          <a:xfrm>
            <a:off x="1018102" y="1938918"/>
            <a:ext cx="3092368" cy="1602954"/>
          </a:xfrm>
          <a:prstGeom prst="roundRect">
            <a:avLst>
              <a:gd name="adj" fmla="val 1858"/>
            </a:avLst>
          </a:prstGeom>
          <a:effectLst>
            <a:outerShdw blurRad="38100" dir="4440000" dist="25400">
              <a:srgbClr val="000000">
                <a:alpha val="36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64" name="Text Placeholder 3"/>
          <p:cNvSpPr>
            <a:spLocks noGrp="1"/>
          </p:cNvSpPr>
          <p:nvPr>
            <p:ph type="body" sz="half" idx="18"/>
          </p:nvPr>
        </p:nvSpPr>
        <p:spPr>
          <a:xfrm>
            <a:off x="913795" y="4480368"/>
            <a:ext cx="3300984" cy="1310833"/>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65" name="Text Placeholder 4"/>
          <p:cNvSpPr>
            <a:spLocks noGrp="1"/>
          </p:cNvSpPr>
          <p:nvPr>
            <p:ph type="body" sz="quarter" idx="3"/>
          </p:nvPr>
        </p:nvSpPr>
        <p:spPr>
          <a:xfrm>
            <a:off x="4442788" y="3904106"/>
            <a:ext cx="3300984" cy="576262"/>
          </a:xfrm>
        </p:spPr>
        <p:txBody>
          <a:bodyPr anchor="b">
            <a:noAutofit/>
          </a:bodyPr>
          <a:lstStyle>
            <a:lvl1pPr algn="ctr" indent="0" marL="0">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66" name="Picture Placeholder 2"/>
          <p:cNvSpPr>
            <a:spLocks noChangeAspect="1" noGrp="1"/>
          </p:cNvSpPr>
          <p:nvPr>
            <p:ph type="pic" idx="21"/>
          </p:nvPr>
        </p:nvSpPr>
        <p:spPr>
          <a:xfrm>
            <a:off x="4545743" y="1939094"/>
            <a:ext cx="3092368" cy="1608164"/>
          </a:xfrm>
          <a:prstGeom prst="roundRect">
            <a:avLst>
              <a:gd name="adj" fmla="val 1858"/>
            </a:avLst>
          </a:prstGeom>
          <a:effectLst>
            <a:outerShdw blurRad="38100" dir="4440000" dist="25400">
              <a:srgbClr val="000000">
                <a:alpha val="36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67" name="Text Placeholder 3"/>
          <p:cNvSpPr>
            <a:spLocks noGrp="1"/>
          </p:cNvSpPr>
          <p:nvPr>
            <p:ph type="body" sz="half" idx="19"/>
          </p:nvPr>
        </p:nvSpPr>
        <p:spPr>
          <a:xfrm>
            <a:off x="4441435" y="4480367"/>
            <a:ext cx="3300984" cy="1310833"/>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68" name="Text Placeholder 4"/>
          <p:cNvSpPr>
            <a:spLocks noGrp="1"/>
          </p:cNvSpPr>
          <p:nvPr>
            <p:ph type="body" sz="quarter" idx="13"/>
          </p:nvPr>
        </p:nvSpPr>
        <p:spPr>
          <a:xfrm>
            <a:off x="7966697" y="3904106"/>
            <a:ext cx="3300984" cy="576262"/>
          </a:xfrm>
        </p:spPr>
        <p:txBody>
          <a:bodyPr anchor="b">
            <a:noAutofit/>
          </a:bodyPr>
          <a:lstStyle>
            <a:lvl1pPr algn="ctr" indent="0" marL="0">
              <a:buNone/>
              <a:defRPr b="0" sz="20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69" name="Picture Placeholder 2"/>
          <p:cNvSpPr>
            <a:spLocks noChangeAspect="1" noGrp="1"/>
          </p:cNvSpPr>
          <p:nvPr>
            <p:ph type="pic" idx="22"/>
          </p:nvPr>
        </p:nvSpPr>
        <p:spPr>
          <a:xfrm>
            <a:off x="8075698" y="1934432"/>
            <a:ext cx="3092368" cy="1607294"/>
          </a:xfrm>
          <a:prstGeom prst="roundRect">
            <a:avLst>
              <a:gd name="adj" fmla="val 1858"/>
            </a:avLst>
          </a:prstGeom>
          <a:effectLst>
            <a:outerShdw blurRad="38100" dir="4440000" dist="25400">
              <a:srgbClr val="000000">
                <a:alpha val="36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70" name="Text Placeholder 3"/>
          <p:cNvSpPr>
            <a:spLocks noGrp="1"/>
          </p:cNvSpPr>
          <p:nvPr>
            <p:ph type="body" sz="half" idx="20"/>
          </p:nvPr>
        </p:nvSpPr>
        <p:spPr>
          <a:xfrm>
            <a:off x="7966572" y="4480365"/>
            <a:ext cx="3300984" cy="1310835"/>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71" name="Date Placeholder 2"/>
          <p:cNvSpPr>
            <a:spLocks noGrp="1"/>
          </p:cNvSpPr>
          <p:nvPr>
            <p:ph type="dt" sz="half" idx="10"/>
          </p:nvPr>
        </p:nvSpPr>
        <p:spPr/>
        <p:txBody>
          <a:bodyPr/>
          <a:p>
            <a:fld id="{4AAD347D-5ACD-4C99-B74B-A9C85AD731AF}" type="datetimeFigureOut">
              <a:rPr lang="en-US" smtClean="0"/>
              <a:t>11/24/2024</a:t>
            </a:fld>
            <a:endParaRPr dirty="0" lang="en-US"/>
          </a:p>
        </p:txBody>
      </p:sp>
      <p:sp>
        <p:nvSpPr>
          <p:cNvPr id="1048672" name="Footer Placeholder 3"/>
          <p:cNvSpPr>
            <a:spLocks noGrp="1"/>
          </p:cNvSpPr>
          <p:nvPr>
            <p:ph type="ftr" sz="quarter" idx="11"/>
          </p:nvPr>
        </p:nvSpPr>
        <p:spPr/>
        <p:txBody>
          <a:bodyPr/>
          <a:p>
            <a:endParaRPr dirty="0" lang="en-US"/>
          </a:p>
        </p:txBody>
      </p:sp>
      <p:sp>
        <p:nvSpPr>
          <p:cNvPr id="1048673" name="Slide Number Placeholder 4"/>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5" name=""/>
        <p:cNvGrpSpPr/>
        <p:nvPr/>
      </p:nvGrpSpPr>
      <p:grpSpPr>
        <a:xfrm>
          <a:off x="0" y="0"/>
          <a:ext cx="0" cy="0"/>
          <a:chOff x="0" y="0"/>
          <a:chExt cx="0" cy="0"/>
        </a:xfrm>
      </p:grpSpPr>
      <p:sp>
        <p:nvSpPr>
          <p:cNvPr id="1048731" name="Title 1"/>
          <p:cNvSpPr>
            <a:spLocks noGrp="1"/>
          </p:cNvSpPr>
          <p:nvPr>
            <p:ph type="title"/>
          </p:nvPr>
        </p:nvSpPr>
        <p:spPr/>
        <p:txBody>
          <a:bodyPr/>
          <a:p>
            <a:r>
              <a:rPr lang="en-US"/>
              <a:t>Click to edit Master title style</a:t>
            </a:r>
            <a:endParaRPr dirty="0" lang="en-US"/>
          </a:p>
        </p:txBody>
      </p:sp>
      <p:sp>
        <p:nvSpPr>
          <p:cNvPr id="1048732" name="Vertical Text Placeholder 2"/>
          <p:cNvSpPr>
            <a:spLocks noGrp="1"/>
          </p:cNvSpPr>
          <p:nvPr>
            <p:ph type="body" orient="vert" idx="1"/>
          </p:nvPr>
        </p:nvSpPr>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3" name="Date Placeholder 3"/>
          <p:cNvSpPr>
            <a:spLocks noGrp="1"/>
          </p:cNvSpPr>
          <p:nvPr>
            <p:ph type="dt" sz="half" idx="10"/>
          </p:nvPr>
        </p:nvSpPr>
        <p:spPr/>
        <p:txBody>
          <a:bodyPr/>
          <a:p>
            <a:fld id="{4509A250-FF31-4206-8172-F9D3106AACB1}" type="datetimeFigureOut">
              <a:rPr lang="en-US" smtClean="0"/>
              <a:t>11/24/2024</a:t>
            </a:fld>
            <a:endParaRPr dirty="0" lang="en-US"/>
          </a:p>
        </p:txBody>
      </p:sp>
      <p:sp>
        <p:nvSpPr>
          <p:cNvPr id="1048734" name="Footer Placeholder 4"/>
          <p:cNvSpPr>
            <a:spLocks noGrp="1"/>
          </p:cNvSpPr>
          <p:nvPr>
            <p:ph type="ftr" sz="quarter" idx="11"/>
          </p:nvPr>
        </p:nvSpPr>
        <p:spPr/>
        <p:txBody>
          <a:bodyPr/>
          <a:p>
            <a:endParaRPr dirty="0" lang="en-US"/>
          </a:p>
        </p:txBody>
      </p:sp>
      <p:sp>
        <p:nvSpPr>
          <p:cNvPr id="1048735" name="Slide Number Placeholder 5"/>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9" name=""/>
        <p:cNvGrpSpPr/>
        <p:nvPr/>
      </p:nvGrpSpPr>
      <p:grpSpPr>
        <a:xfrm>
          <a:off x="0" y="0"/>
          <a:ext cx="0" cy="0"/>
          <a:chOff x="0" y="0"/>
          <a:chExt cx="0" cy="0"/>
        </a:xfrm>
      </p:grpSpPr>
      <p:sp>
        <p:nvSpPr>
          <p:cNvPr id="1048690" name="Vertical Title 1"/>
          <p:cNvSpPr>
            <a:spLocks noGrp="1"/>
          </p:cNvSpPr>
          <p:nvPr>
            <p:ph type="title" orient="vert"/>
          </p:nvPr>
        </p:nvSpPr>
        <p:spPr>
          <a:xfrm>
            <a:off x="8983068" y="609599"/>
            <a:ext cx="2284487" cy="5181601"/>
          </a:xfrm>
        </p:spPr>
        <p:txBody>
          <a:bodyPr vert="eaVert"/>
          <a:lstStyle>
            <a:lvl1pPr algn="l"/>
          </a:lstStyle>
          <a:p>
            <a:r>
              <a:rPr lang="en-US"/>
              <a:t>Click to edit Master title style</a:t>
            </a:r>
            <a:endParaRPr dirty="0" lang="en-US"/>
          </a:p>
        </p:txBody>
      </p:sp>
      <p:sp>
        <p:nvSpPr>
          <p:cNvPr id="1048691" name="Vertical Text Placeholder 2"/>
          <p:cNvSpPr>
            <a:spLocks noGrp="1"/>
          </p:cNvSpPr>
          <p:nvPr>
            <p:ph type="body" orient="vert" idx="1"/>
          </p:nvPr>
        </p:nvSpPr>
        <p:spPr>
          <a:xfrm>
            <a:off x="913796" y="609599"/>
            <a:ext cx="7916872" cy="5181601"/>
          </a:xfrm>
        </p:spPr>
        <p:txBody>
          <a:bodyPr anchor="t"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92" name="Date Placeholder 3"/>
          <p:cNvSpPr>
            <a:spLocks noGrp="1"/>
          </p:cNvSpPr>
          <p:nvPr>
            <p:ph type="dt" sz="half" idx="10"/>
          </p:nvPr>
        </p:nvSpPr>
        <p:spPr/>
        <p:txBody>
          <a:bodyPr/>
          <a:p>
            <a:fld id="{4509A250-FF31-4206-8172-F9D3106AACB1}" type="datetimeFigureOut">
              <a:rPr lang="en-US" smtClean="0"/>
              <a:t>11/24/2024</a:t>
            </a:fld>
            <a:endParaRPr dirty="0" lang="en-US"/>
          </a:p>
        </p:txBody>
      </p:sp>
      <p:sp>
        <p:nvSpPr>
          <p:cNvPr id="1048693" name="Footer Placeholder 4"/>
          <p:cNvSpPr>
            <a:spLocks noGrp="1"/>
          </p:cNvSpPr>
          <p:nvPr>
            <p:ph type="ftr" sz="quarter" idx="11"/>
          </p:nvPr>
        </p:nvSpPr>
        <p:spPr/>
        <p:txBody>
          <a:bodyPr/>
          <a:p>
            <a:endParaRPr dirty="0" lang="en-US"/>
          </a:p>
        </p:txBody>
      </p:sp>
      <p:sp>
        <p:nvSpPr>
          <p:cNvPr id="1048694" name="Slide Number Placeholder 5"/>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1" name=""/>
        <p:cNvGrpSpPr/>
        <p:nvPr/>
      </p:nvGrpSpPr>
      <p:grpSpPr>
        <a:xfrm>
          <a:off x="0" y="0"/>
          <a:ext cx="0" cy="0"/>
          <a:chOff x="0" y="0"/>
          <a:chExt cx="0" cy="0"/>
        </a:xfrm>
      </p:grpSpPr>
      <p:sp>
        <p:nvSpPr>
          <p:cNvPr id="1048589" name="Title 1"/>
          <p:cNvSpPr>
            <a:spLocks noGrp="1"/>
          </p:cNvSpPr>
          <p:nvPr>
            <p:ph type="title"/>
          </p:nvPr>
        </p:nvSpPr>
        <p:spPr/>
        <p:txBody>
          <a:bodyPr/>
          <a:p>
            <a:r>
              <a:rPr lang="en-US"/>
              <a:t>Click to edit Master title style</a:t>
            </a:r>
            <a:endParaRPr dirty="0" lang="en-US"/>
          </a:p>
        </p:txBody>
      </p:sp>
      <p:sp>
        <p:nvSpPr>
          <p:cNvPr id="1048590"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1" name="Date Placeholder 3"/>
          <p:cNvSpPr>
            <a:spLocks noGrp="1"/>
          </p:cNvSpPr>
          <p:nvPr>
            <p:ph type="dt" sz="half" idx="10"/>
          </p:nvPr>
        </p:nvSpPr>
        <p:spPr/>
        <p:txBody>
          <a:bodyPr/>
          <a:p>
            <a:fld id="{4509A250-FF31-4206-8172-F9D3106AACB1}" type="datetimeFigureOut">
              <a:rPr lang="en-US" smtClean="0"/>
              <a:t>11/24/2024</a:t>
            </a:fld>
            <a:endParaRPr dirty="0" lang="en-US"/>
          </a:p>
        </p:txBody>
      </p:sp>
      <p:sp>
        <p:nvSpPr>
          <p:cNvPr id="1048592" name="Footer Placeholder 4"/>
          <p:cNvSpPr>
            <a:spLocks noGrp="1"/>
          </p:cNvSpPr>
          <p:nvPr>
            <p:ph type="ftr" sz="quarter" idx="11"/>
          </p:nvPr>
        </p:nvSpPr>
        <p:spPr/>
        <p:txBody>
          <a:bodyPr/>
          <a:p>
            <a:endParaRPr dirty="0" lang="en-US"/>
          </a:p>
        </p:txBody>
      </p:sp>
      <p:sp>
        <p:nvSpPr>
          <p:cNvPr id="1048593" name="Slide Number Placeholder 5"/>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6" name=""/>
        <p:cNvGrpSpPr/>
        <p:nvPr/>
      </p:nvGrpSpPr>
      <p:grpSpPr>
        <a:xfrm>
          <a:off x="0" y="0"/>
          <a:ext cx="0" cy="0"/>
          <a:chOff x="0" y="0"/>
          <a:chExt cx="0" cy="0"/>
        </a:xfrm>
      </p:grpSpPr>
      <p:sp>
        <p:nvSpPr>
          <p:cNvPr id="1048674" name="Title 1"/>
          <p:cNvSpPr>
            <a:spLocks noGrp="1"/>
          </p:cNvSpPr>
          <p:nvPr>
            <p:ph type="title"/>
          </p:nvPr>
        </p:nvSpPr>
        <p:spPr>
          <a:xfrm>
            <a:off x="1295401" y="1761067"/>
            <a:ext cx="9590550" cy="1828813"/>
          </a:xfrm>
        </p:spPr>
        <p:txBody>
          <a:bodyPr anchor="b"/>
          <a:lstStyle>
            <a:lvl1pPr algn="ctr">
              <a:defRPr b="0" cap="none" sz="4000"/>
            </a:lvl1pPr>
          </a:lstStyle>
          <a:p>
            <a:r>
              <a:rPr lang="en-US"/>
              <a:t>Click to edit Master title style</a:t>
            </a:r>
            <a:endParaRPr dirty="0" lang="en-US"/>
          </a:p>
        </p:txBody>
      </p:sp>
      <p:sp>
        <p:nvSpPr>
          <p:cNvPr id="1048675" name="Text Placeholder 2"/>
          <p:cNvSpPr>
            <a:spLocks noGrp="1"/>
          </p:cNvSpPr>
          <p:nvPr>
            <p:ph type="body" idx="1"/>
          </p:nvPr>
        </p:nvSpPr>
        <p:spPr>
          <a:xfrm>
            <a:off x="1295401" y="3589879"/>
            <a:ext cx="9590550" cy="1507054"/>
          </a:xfrm>
        </p:spPr>
        <p:txBody>
          <a:bodyPr anchor="t"/>
          <a:lstStyle>
            <a:lvl1pPr algn="ctr"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76" name="Date Placeholder 3"/>
          <p:cNvSpPr>
            <a:spLocks noGrp="1"/>
          </p:cNvSpPr>
          <p:nvPr>
            <p:ph type="dt" sz="half" idx="10"/>
          </p:nvPr>
        </p:nvSpPr>
        <p:spPr/>
        <p:txBody>
          <a:bodyPr/>
          <a:p>
            <a:fld id="{9796027F-7875-4030-9381-8BD8C4F21935}" type="datetimeFigureOut">
              <a:rPr lang="en-US" smtClean="0"/>
              <a:t>11/24/2024</a:t>
            </a:fld>
            <a:endParaRPr dirty="0" lang="en-US"/>
          </a:p>
        </p:txBody>
      </p:sp>
      <p:sp>
        <p:nvSpPr>
          <p:cNvPr id="1048677" name="Footer Placeholder 4"/>
          <p:cNvSpPr>
            <a:spLocks noGrp="1"/>
          </p:cNvSpPr>
          <p:nvPr>
            <p:ph type="ftr" sz="quarter" idx="11"/>
          </p:nvPr>
        </p:nvSpPr>
        <p:spPr/>
        <p:txBody>
          <a:bodyPr/>
          <a:p>
            <a:endParaRPr dirty="0" lang="en-US"/>
          </a:p>
        </p:txBody>
      </p:sp>
      <p:sp>
        <p:nvSpPr>
          <p:cNvPr id="1048678" name="Slide Number Placeholder 5"/>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92" name=""/>
        <p:cNvGrpSpPr/>
        <p:nvPr/>
      </p:nvGrpSpPr>
      <p:grpSpPr>
        <a:xfrm>
          <a:off x="0" y="0"/>
          <a:ext cx="0" cy="0"/>
          <a:chOff x="0" y="0"/>
          <a:chExt cx="0" cy="0"/>
        </a:xfrm>
      </p:grpSpPr>
      <p:sp>
        <p:nvSpPr>
          <p:cNvPr id="1048709" name="Title 1"/>
          <p:cNvSpPr>
            <a:spLocks noGrp="1"/>
          </p:cNvSpPr>
          <p:nvPr>
            <p:ph type="title"/>
          </p:nvPr>
        </p:nvSpPr>
        <p:spPr/>
        <p:txBody>
          <a:bodyPr/>
          <a:p>
            <a:r>
              <a:rPr lang="en-US"/>
              <a:t>Click to edit Master title style</a:t>
            </a:r>
            <a:endParaRPr dirty="0" lang="en-US"/>
          </a:p>
        </p:txBody>
      </p:sp>
      <p:sp>
        <p:nvSpPr>
          <p:cNvPr id="1048710" name="Content Placeholder 2"/>
          <p:cNvSpPr>
            <a:spLocks noGrp="1"/>
          </p:cNvSpPr>
          <p:nvPr>
            <p:ph sz="half" idx="1"/>
          </p:nvPr>
        </p:nvSpPr>
        <p:spPr>
          <a:xfrm>
            <a:off x="913795" y="1732449"/>
            <a:ext cx="5060497" cy="4058750"/>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1" name="Content Placeholder 3"/>
          <p:cNvSpPr>
            <a:spLocks noGrp="1"/>
          </p:cNvSpPr>
          <p:nvPr>
            <p:ph sz="half" idx="2"/>
          </p:nvPr>
        </p:nvSpPr>
        <p:spPr>
          <a:xfrm>
            <a:off x="6202892" y="1732449"/>
            <a:ext cx="5064665" cy="4058751"/>
          </a:xfrm>
        </p:spPr>
        <p:txBody>
          <a:bodyPr anchor="t">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2" name="Date Placeholder 4"/>
          <p:cNvSpPr>
            <a:spLocks noGrp="1"/>
          </p:cNvSpPr>
          <p:nvPr>
            <p:ph type="dt" sz="half" idx="10"/>
          </p:nvPr>
        </p:nvSpPr>
        <p:spPr/>
        <p:txBody>
          <a:bodyPr/>
          <a:p>
            <a:fld id="{9796027F-7875-4030-9381-8BD8C4F21935}" type="datetimeFigureOut">
              <a:rPr lang="en-US" smtClean="0"/>
              <a:t>11/24/2024</a:t>
            </a:fld>
            <a:endParaRPr dirty="0" lang="en-US"/>
          </a:p>
        </p:txBody>
      </p:sp>
      <p:sp>
        <p:nvSpPr>
          <p:cNvPr id="1048713" name="Footer Placeholder 5"/>
          <p:cNvSpPr>
            <a:spLocks noGrp="1"/>
          </p:cNvSpPr>
          <p:nvPr>
            <p:ph type="ftr" sz="quarter" idx="11"/>
          </p:nvPr>
        </p:nvSpPr>
        <p:spPr/>
        <p:txBody>
          <a:bodyPr/>
          <a:p>
            <a:endParaRPr dirty="0" lang="en-US"/>
          </a:p>
        </p:txBody>
      </p:sp>
      <p:sp>
        <p:nvSpPr>
          <p:cNvPr id="1048714"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7" name=""/>
        <p:cNvGrpSpPr/>
        <p:nvPr/>
      </p:nvGrpSpPr>
      <p:grpSpPr>
        <a:xfrm>
          <a:off x="0" y="0"/>
          <a:ext cx="0" cy="0"/>
          <a:chOff x="0" y="0"/>
          <a:chExt cx="0" cy="0"/>
        </a:xfrm>
      </p:grpSpPr>
      <p:pic>
        <p:nvPicPr>
          <p:cNvPr id="2097162" name="Picture 19" descr="Slate-V2-HD-compPhotoInset.png"/>
          <p:cNvPicPr>
            <a:picLocks noChangeAspect="1"/>
          </p:cNvPicPr>
          <p:nvPr/>
        </p:nvPicPr>
        <p:blipFill>
          <a:blip xmlns:r="http://schemas.openxmlformats.org/officeDocument/2006/relationships" r:embed="rId1"/>
          <a:stretch>
            <a:fillRect/>
          </a:stretch>
        </p:blipFill>
        <p:spPr>
          <a:xfrm>
            <a:off x="913795" y="1734506"/>
            <a:ext cx="5089072" cy="4148769"/>
          </a:xfrm>
          <a:prstGeom prst="rect"/>
        </p:spPr>
      </p:pic>
      <p:pic>
        <p:nvPicPr>
          <p:cNvPr id="2097163" name="Picture 20" descr="Slate-V2-HD-compPhotoInset.png"/>
          <p:cNvPicPr>
            <a:picLocks noChangeAspect="1"/>
          </p:cNvPicPr>
          <p:nvPr/>
        </p:nvPicPr>
        <p:blipFill>
          <a:blip xmlns:r="http://schemas.openxmlformats.org/officeDocument/2006/relationships" r:embed="rId1"/>
          <a:stretch>
            <a:fillRect/>
          </a:stretch>
        </p:blipFill>
        <p:spPr>
          <a:xfrm>
            <a:off x="6178485" y="1734506"/>
            <a:ext cx="5089072" cy="4148769"/>
          </a:xfrm>
          <a:prstGeom prst="rect"/>
        </p:spPr>
      </p:pic>
      <p:sp>
        <p:nvSpPr>
          <p:cNvPr id="1048679" name="Title 1"/>
          <p:cNvSpPr>
            <a:spLocks noGrp="1"/>
          </p:cNvSpPr>
          <p:nvPr>
            <p:ph type="title"/>
          </p:nvPr>
        </p:nvSpPr>
        <p:spPr/>
        <p:txBody>
          <a:bodyPr/>
          <a:p>
            <a:r>
              <a:rPr lang="en-US"/>
              <a:t>Click to edit Master title style</a:t>
            </a:r>
            <a:endParaRPr dirty="0" lang="en-US"/>
          </a:p>
        </p:txBody>
      </p:sp>
      <p:sp>
        <p:nvSpPr>
          <p:cNvPr id="1048680" name="Text Placeholder 2"/>
          <p:cNvSpPr>
            <a:spLocks noGrp="1"/>
          </p:cNvSpPr>
          <p:nvPr>
            <p:ph type="body" idx="1"/>
          </p:nvPr>
        </p:nvSpPr>
        <p:spPr>
          <a:xfrm>
            <a:off x="1005872" y="1835254"/>
            <a:ext cx="4876344" cy="544884"/>
          </a:xfrm>
        </p:spPr>
        <p:txBody>
          <a:bodyPr anchor="b">
            <a:noAutofit/>
          </a:bodyPr>
          <a:lstStyle>
            <a:lvl1pPr algn="ct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81"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2" name="Text Placeholder 4"/>
          <p:cNvSpPr>
            <a:spLocks noGrp="1"/>
          </p:cNvSpPr>
          <p:nvPr>
            <p:ph type="body" sz="quarter" idx="3"/>
          </p:nvPr>
        </p:nvSpPr>
        <p:spPr>
          <a:xfrm>
            <a:off x="6294967" y="1835254"/>
            <a:ext cx="4895330" cy="544883"/>
          </a:xfrm>
        </p:spPr>
        <p:txBody>
          <a:bodyPr anchor="b">
            <a:noAutofit/>
          </a:bodyPr>
          <a:lstStyle>
            <a:lvl1pPr algn="ct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83"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4" name="Date Placeholder 6"/>
          <p:cNvSpPr>
            <a:spLocks noGrp="1"/>
          </p:cNvSpPr>
          <p:nvPr>
            <p:ph type="dt" sz="half" idx="10"/>
          </p:nvPr>
        </p:nvSpPr>
        <p:spPr/>
        <p:txBody>
          <a:bodyPr/>
          <a:p>
            <a:fld id="{4AAD347D-5ACD-4C99-B74B-A9C85AD731AF}" type="datetimeFigureOut">
              <a:rPr lang="en-US" smtClean="0"/>
              <a:t>11/24/2024</a:t>
            </a:fld>
            <a:endParaRPr dirty="0" lang="en-US"/>
          </a:p>
        </p:txBody>
      </p:sp>
      <p:sp>
        <p:nvSpPr>
          <p:cNvPr id="1048685" name="Footer Placeholder 7"/>
          <p:cNvSpPr>
            <a:spLocks noGrp="1"/>
          </p:cNvSpPr>
          <p:nvPr>
            <p:ph type="ftr" sz="quarter" idx="11"/>
          </p:nvPr>
        </p:nvSpPr>
        <p:spPr/>
        <p:txBody>
          <a:bodyPr/>
          <a:p>
            <a:endParaRPr dirty="0" lang="en-US"/>
          </a:p>
        </p:txBody>
      </p:sp>
      <p:sp>
        <p:nvSpPr>
          <p:cNvPr id="1048686" name="Slide Number Placeholder 8"/>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hf dt="0" ftr="0" hdr="0" sldNum="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81" name=""/>
        <p:cNvGrpSpPr/>
        <p:nvPr/>
      </p:nvGrpSpPr>
      <p:grpSpPr>
        <a:xfrm>
          <a:off x="0" y="0"/>
          <a:ext cx="0" cy="0"/>
          <a:chOff x="0" y="0"/>
          <a:chExt cx="0" cy="0"/>
        </a:xfrm>
      </p:grpSpPr>
      <p:sp>
        <p:nvSpPr>
          <p:cNvPr id="1048641" name="Title 1"/>
          <p:cNvSpPr>
            <a:spLocks noGrp="1"/>
          </p:cNvSpPr>
          <p:nvPr>
            <p:ph type="title"/>
          </p:nvPr>
        </p:nvSpPr>
        <p:spPr/>
        <p:txBody>
          <a:bodyPr/>
          <a:p>
            <a:r>
              <a:rPr lang="en-US"/>
              <a:t>Click to edit Master title style</a:t>
            </a:r>
            <a:endParaRPr dirty="0" lang="en-US"/>
          </a:p>
        </p:txBody>
      </p:sp>
      <p:sp>
        <p:nvSpPr>
          <p:cNvPr id="1048642" name="Date Placeholder 2"/>
          <p:cNvSpPr>
            <a:spLocks noGrp="1"/>
          </p:cNvSpPr>
          <p:nvPr>
            <p:ph type="dt" sz="half" idx="10"/>
          </p:nvPr>
        </p:nvSpPr>
        <p:spPr/>
        <p:txBody>
          <a:bodyPr/>
          <a:p>
            <a:fld id="{4509A250-FF31-4206-8172-F9D3106AACB1}" type="datetimeFigureOut">
              <a:rPr lang="en-US" smtClean="0"/>
              <a:t>11/24/2024</a:t>
            </a:fld>
            <a:endParaRPr dirty="0" lang="en-US"/>
          </a:p>
        </p:txBody>
      </p:sp>
      <p:sp>
        <p:nvSpPr>
          <p:cNvPr id="1048643" name="Footer Placeholder 3"/>
          <p:cNvSpPr>
            <a:spLocks noGrp="1"/>
          </p:cNvSpPr>
          <p:nvPr>
            <p:ph type="ftr" sz="quarter" idx="11"/>
          </p:nvPr>
        </p:nvSpPr>
        <p:spPr/>
        <p:txBody>
          <a:bodyPr/>
          <a:p>
            <a:endParaRPr dirty="0" lang="en-US"/>
          </a:p>
        </p:txBody>
      </p:sp>
      <p:sp>
        <p:nvSpPr>
          <p:cNvPr id="1048644" name="Slide Number Placeholder 4"/>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8" name=""/>
        <p:cNvGrpSpPr/>
        <p:nvPr/>
      </p:nvGrpSpPr>
      <p:grpSpPr>
        <a:xfrm>
          <a:off x="0" y="0"/>
          <a:ext cx="0" cy="0"/>
          <a:chOff x="0" y="0"/>
          <a:chExt cx="0" cy="0"/>
        </a:xfrm>
      </p:grpSpPr>
      <p:sp>
        <p:nvSpPr>
          <p:cNvPr id="1048687" name="Date Placeholder 1"/>
          <p:cNvSpPr>
            <a:spLocks noGrp="1"/>
          </p:cNvSpPr>
          <p:nvPr>
            <p:ph type="dt" sz="half" idx="10"/>
          </p:nvPr>
        </p:nvSpPr>
        <p:spPr/>
        <p:txBody>
          <a:bodyPr/>
          <a:p>
            <a:fld id="{4509A250-FF31-4206-8172-F9D3106AACB1}" type="datetimeFigureOut">
              <a:rPr lang="en-US" smtClean="0"/>
              <a:t>11/24/2024</a:t>
            </a:fld>
            <a:endParaRPr dirty="0" lang="en-US"/>
          </a:p>
        </p:txBody>
      </p:sp>
      <p:sp>
        <p:nvSpPr>
          <p:cNvPr id="1048688" name="Footer Placeholder 2"/>
          <p:cNvSpPr>
            <a:spLocks noGrp="1"/>
          </p:cNvSpPr>
          <p:nvPr>
            <p:ph type="ftr" sz="quarter" idx="11"/>
          </p:nvPr>
        </p:nvSpPr>
        <p:spPr/>
        <p:txBody>
          <a:bodyPr/>
          <a:p>
            <a:endParaRPr dirty="0" lang="en-US"/>
          </a:p>
        </p:txBody>
      </p:sp>
      <p:sp>
        <p:nvSpPr>
          <p:cNvPr id="1048689" name="Slide Number Placeholder 3"/>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4" name=""/>
        <p:cNvGrpSpPr/>
        <p:nvPr/>
      </p:nvGrpSpPr>
      <p:grpSpPr>
        <a:xfrm>
          <a:off x="0" y="0"/>
          <a:ext cx="0" cy="0"/>
          <a:chOff x="0" y="0"/>
          <a:chExt cx="0" cy="0"/>
        </a:xfrm>
      </p:grpSpPr>
      <p:sp>
        <p:nvSpPr>
          <p:cNvPr id="1048725" name="Title 1"/>
          <p:cNvSpPr>
            <a:spLocks noGrp="1"/>
          </p:cNvSpPr>
          <p:nvPr>
            <p:ph type="title"/>
          </p:nvPr>
        </p:nvSpPr>
        <p:spPr>
          <a:xfrm>
            <a:off x="913795" y="609600"/>
            <a:ext cx="3706889" cy="1821918"/>
          </a:xfrm>
        </p:spPr>
        <p:txBody>
          <a:bodyPr anchor="b">
            <a:normAutofit/>
          </a:bodyPr>
          <a:lstStyle>
            <a:lvl1pPr algn="ctr">
              <a:defRPr b="0" sz="2400"/>
            </a:lvl1pPr>
          </a:lstStyle>
          <a:p>
            <a:r>
              <a:rPr lang="en-US"/>
              <a:t>Click to edit Master title style</a:t>
            </a:r>
            <a:endParaRPr dirty="0" lang="en-US"/>
          </a:p>
        </p:txBody>
      </p:sp>
      <p:sp>
        <p:nvSpPr>
          <p:cNvPr id="1048726" name="Content Placeholder 2"/>
          <p:cNvSpPr>
            <a:spLocks noGrp="1"/>
          </p:cNvSpPr>
          <p:nvPr>
            <p:ph idx="1"/>
          </p:nvPr>
        </p:nvSpPr>
        <p:spPr>
          <a:xfrm>
            <a:off x="4855633" y="609600"/>
            <a:ext cx="6411924" cy="5181600"/>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7" name="Text Placeholder 3"/>
          <p:cNvSpPr>
            <a:spLocks noGrp="1"/>
          </p:cNvSpPr>
          <p:nvPr>
            <p:ph type="body" sz="half" idx="2"/>
          </p:nvPr>
        </p:nvSpPr>
        <p:spPr>
          <a:xfrm>
            <a:off x="913795" y="2431518"/>
            <a:ext cx="3706889" cy="3359681"/>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28" name="Date Placeholder 4"/>
          <p:cNvSpPr>
            <a:spLocks noGrp="1"/>
          </p:cNvSpPr>
          <p:nvPr>
            <p:ph type="dt" sz="half" idx="10"/>
          </p:nvPr>
        </p:nvSpPr>
        <p:spPr/>
        <p:txBody>
          <a:bodyPr/>
          <a:p>
            <a:fld id="{4509A250-FF31-4206-8172-F9D3106AACB1}" type="datetimeFigureOut">
              <a:rPr lang="en-US" smtClean="0"/>
              <a:t>11/24/2024</a:t>
            </a:fld>
            <a:endParaRPr dirty="0" lang="en-US"/>
          </a:p>
        </p:txBody>
      </p:sp>
      <p:sp>
        <p:nvSpPr>
          <p:cNvPr id="1048729" name="Footer Placeholder 5"/>
          <p:cNvSpPr>
            <a:spLocks noGrp="1"/>
          </p:cNvSpPr>
          <p:nvPr>
            <p:ph type="ftr" sz="quarter" idx="11"/>
          </p:nvPr>
        </p:nvSpPr>
        <p:spPr/>
        <p:txBody>
          <a:bodyPr/>
          <a:p>
            <a:endParaRPr dirty="0" lang="en-US"/>
          </a:p>
        </p:txBody>
      </p:sp>
      <p:sp>
        <p:nvSpPr>
          <p:cNvPr id="1048730"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4" name=""/>
        <p:cNvGrpSpPr/>
        <p:nvPr/>
      </p:nvGrpSpPr>
      <p:grpSpPr>
        <a:xfrm>
          <a:off x="0" y="0"/>
          <a:ext cx="0" cy="0"/>
          <a:chOff x="0" y="0"/>
          <a:chExt cx="0" cy="0"/>
        </a:xfrm>
      </p:grpSpPr>
      <p:pic>
        <p:nvPicPr>
          <p:cNvPr id="2097158" name="Picture 21" descr="Slate-V2-HD-vertPhotoInset.png"/>
          <p:cNvPicPr>
            <a:picLocks noChangeAspect="1"/>
          </p:cNvPicPr>
          <p:nvPr/>
        </p:nvPicPr>
        <p:blipFill>
          <a:blip xmlns:r="http://schemas.openxmlformats.org/officeDocument/2006/relationships" r:embed="rId1"/>
          <a:stretch>
            <a:fillRect/>
          </a:stretch>
        </p:blipFill>
        <p:spPr>
          <a:xfrm>
            <a:off x="7293665" y="609600"/>
            <a:ext cx="3584166" cy="5204832"/>
          </a:xfrm>
          <a:prstGeom prst="rect"/>
        </p:spPr>
      </p:pic>
      <p:sp>
        <p:nvSpPr>
          <p:cNvPr id="1048655" name="Title 1"/>
          <p:cNvSpPr>
            <a:spLocks noGrp="1"/>
          </p:cNvSpPr>
          <p:nvPr>
            <p:ph type="title"/>
          </p:nvPr>
        </p:nvSpPr>
        <p:spPr>
          <a:xfrm>
            <a:off x="913795" y="609923"/>
            <a:ext cx="5934949" cy="1829338"/>
          </a:xfrm>
        </p:spPr>
        <p:txBody>
          <a:bodyPr anchor="b">
            <a:noAutofit/>
          </a:bodyPr>
          <a:lstStyle>
            <a:lvl1pPr algn="ctr">
              <a:defRPr b="0" sz="3200"/>
            </a:lvl1pPr>
          </a:lstStyle>
          <a:p>
            <a:r>
              <a:rPr lang="en-US"/>
              <a:t>Click to edit Master title style</a:t>
            </a:r>
            <a:endParaRPr dirty="0" lang="en-US"/>
          </a:p>
        </p:txBody>
      </p:sp>
      <p:sp>
        <p:nvSpPr>
          <p:cNvPr id="1048656" name="Picture Placeholder 2"/>
          <p:cNvSpPr>
            <a:spLocks noChangeAspect="1" noGrp="1"/>
          </p:cNvSpPr>
          <p:nvPr>
            <p:ph type="pic" idx="1"/>
          </p:nvPr>
        </p:nvSpPr>
        <p:spPr>
          <a:xfrm>
            <a:off x="7442551" y="763702"/>
            <a:ext cx="3275751" cy="4912822"/>
          </a:xfrm>
          <a:effectLst>
            <a:outerShdw blurRad="38100" dir="4440000" dist="25400">
              <a:srgbClr val="000000">
                <a:alpha val="36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57" name="Text Placeholder 3"/>
          <p:cNvSpPr>
            <a:spLocks noGrp="1"/>
          </p:cNvSpPr>
          <p:nvPr>
            <p:ph type="body" sz="half" idx="2"/>
          </p:nvPr>
        </p:nvSpPr>
        <p:spPr>
          <a:xfrm>
            <a:off x="913795" y="2439261"/>
            <a:ext cx="5934949" cy="3376134"/>
          </a:xfrm>
        </p:spPr>
        <p:txBody>
          <a:bodyPr anchor="t">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58" name="Date Placeholder 4"/>
          <p:cNvSpPr>
            <a:spLocks noGrp="1"/>
          </p:cNvSpPr>
          <p:nvPr>
            <p:ph type="dt" sz="half" idx="10"/>
          </p:nvPr>
        </p:nvSpPr>
        <p:spPr/>
        <p:txBody>
          <a:bodyPr/>
          <a:p>
            <a:fld id="{4509A250-FF31-4206-8172-F9D3106AACB1}" type="datetimeFigureOut">
              <a:rPr lang="en-US" smtClean="0"/>
              <a:t>11/24/2024</a:t>
            </a:fld>
            <a:endParaRPr dirty="0" lang="en-US"/>
          </a:p>
        </p:txBody>
      </p:sp>
      <p:sp>
        <p:nvSpPr>
          <p:cNvPr id="1048659" name="Footer Placeholder 5"/>
          <p:cNvSpPr>
            <a:spLocks noGrp="1"/>
          </p:cNvSpPr>
          <p:nvPr>
            <p:ph type="ftr" sz="quarter" idx="11"/>
          </p:nvPr>
        </p:nvSpPr>
        <p:spPr/>
        <p:txBody>
          <a:bodyPr/>
          <a:p>
            <a:endParaRPr dirty="0" lang="en-US"/>
          </a:p>
        </p:txBody>
      </p:sp>
      <p:sp>
        <p:nvSpPr>
          <p:cNvPr id="1048660" name="Slide Number Placeholder 6"/>
          <p:cNvSpPr>
            <a:spLocks noGrp="1"/>
          </p:cNvSpPr>
          <p:nvPr>
            <p:ph type="sldNum" sz="quarter" idx="12"/>
          </p:nvPr>
        </p:nvSpPr>
        <p:spPr/>
        <p:txBody>
          <a:bodyPr/>
          <a:p>
            <a:fld id="{D57F1E4F-1CFF-5643-939E-02111984F565}"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913795" y="609600"/>
            <a:ext cx="10353762" cy="970450"/>
          </a:xfrm>
          <a:prstGeom prst="rect"/>
          <a:effectLst>
            <a:outerShdw blurRad="25400" dir="17880000">
              <a:srgbClr val="000000">
                <a:alpha val="46000"/>
              </a:srgbClr>
            </a:outerShdw>
          </a:effectLs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913795" y="1732449"/>
            <a:ext cx="10353762" cy="4058751"/>
          </a:xfrm>
          <a:prstGeom prst="rect"/>
          <a:effectLst>
            <a:outerShdw blurRad="25400" dir="17880000">
              <a:srgbClr val="000000">
                <a:alpha val="46000"/>
              </a:srgbClr>
            </a:outerShdw>
          </a:effectLst>
        </p:spPr>
        <p:txBody>
          <a:bodyPr anchor="t"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7678736" y="5883275"/>
            <a:ext cx="2743200" cy="365125"/>
          </a:xfrm>
          <a:prstGeom prst="rect"/>
        </p:spPr>
        <p:txBody>
          <a:bodyPr anchor="ctr" bIns="45720" lIns="91440" rIns="91440" rtlCol="0" tIns="45720" vert="horz"/>
          <a:lstStyle>
            <a:lvl1pPr algn="r">
              <a:defRPr sz="1000">
                <a:solidFill>
                  <a:schemeClr val="tx1">
                    <a:lumMod val="95000"/>
                  </a:schemeClr>
                </a:solidFill>
                <a:effectLst>
                  <a:outerShdw algn="tl" blurRad="50800" dir="2700000" dist="38100" rotWithShape="0">
                    <a:schemeClr val="bg1">
                      <a:alpha val="43000"/>
                    </a:schemeClr>
                  </a:outerShdw>
                </a:effectLst>
              </a:defRPr>
            </a:lvl1pPr>
          </a:lstStyle>
          <a:p>
            <a:fld id="{4AAD347D-5ACD-4C99-B74B-A9C85AD731AF}" type="datetimeFigureOut">
              <a:rPr lang="en-US" smtClean="0"/>
              <a:t>11/24/2024</a:t>
            </a:fld>
            <a:endParaRPr dirty="0" lang="en-US"/>
          </a:p>
        </p:txBody>
      </p:sp>
      <p:sp>
        <p:nvSpPr>
          <p:cNvPr id="1048579" name="Footer Placeholder 4"/>
          <p:cNvSpPr>
            <a:spLocks noGrp="1"/>
          </p:cNvSpPr>
          <p:nvPr>
            <p:ph type="ftr" sz="quarter" idx="3"/>
          </p:nvPr>
        </p:nvSpPr>
        <p:spPr>
          <a:xfrm>
            <a:off x="913795" y="5883275"/>
            <a:ext cx="6672865" cy="365125"/>
          </a:xfrm>
          <a:prstGeom prst="rect"/>
        </p:spPr>
        <p:txBody>
          <a:bodyPr anchor="ctr" bIns="45720" lIns="91440" rIns="91440" rtlCol="0" tIns="45720" vert="horz"/>
          <a:lstStyle>
            <a:lvl1pPr algn="l">
              <a:defRPr sz="1000">
                <a:solidFill>
                  <a:schemeClr val="tx1">
                    <a:lumMod val="95000"/>
                  </a:schemeClr>
                </a:solidFill>
                <a:effectLst>
                  <a:outerShdw algn="tl" blurRad="50800" dir="2700000" dist="38100" rotWithShape="0">
                    <a:schemeClr val="bg1">
                      <a:alpha val="43000"/>
                    </a:schemeClr>
                  </a:outerShdw>
                </a:effectLst>
              </a:defRPr>
            </a:lvl1pPr>
          </a:lstStyle>
          <a:p>
            <a:endParaRPr dirty="0" lang="en-US"/>
          </a:p>
        </p:txBody>
      </p:sp>
      <p:sp>
        <p:nvSpPr>
          <p:cNvPr id="1048580" name="Slide Number Placeholder 5"/>
          <p:cNvSpPr>
            <a:spLocks noGrp="1"/>
          </p:cNvSpPr>
          <p:nvPr>
            <p:ph type="sldNum" sz="quarter" idx="4"/>
          </p:nvPr>
        </p:nvSpPr>
        <p:spPr>
          <a:xfrm>
            <a:off x="10514011" y="5883275"/>
            <a:ext cx="753545" cy="365125"/>
          </a:xfrm>
          <a:prstGeom prst="rect"/>
        </p:spPr>
        <p:txBody>
          <a:bodyPr anchor="ctr" bIns="45720" lIns="91440" rIns="91440" rtlCol="0" tIns="45720" vert="horz"/>
          <a:lstStyle>
            <a:lvl1pPr algn="r">
              <a:defRPr sz="1000">
                <a:solidFill>
                  <a:schemeClr val="tx1">
                    <a:lumMod val="95000"/>
                  </a:schemeClr>
                </a:solidFill>
                <a:effectLst>
                  <a:outerShdw algn="tl" blurRad="50800" dir="2700000" dist="38100" rotWithShape="0">
                    <a:schemeClr val="bg1">
                      <a:alpha val="43000"/>
                    </a:schemeClr>
                  </a:outerShdw>
                </a:effectLst>
              </a:defRPr>
            </a:lvl1pPr>
          </a:lstStyle>
          <a:p>
            <a:fld id="{D57F1E4F-1CFF-5643-939E-02111984F565}" type="slidenum">
              <a:rPr lang="en-US" smtClean="0"/>
              <a:t>‹#›</a:t>
            </a:fld>
            <a:endParaRPr dirty="0" lang="en-US"/>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lvl1pPr algn="ctr" defTabSz="457200" eaLnBrk="1" hangingPunct="1" latinLnBrk="0" rtl="0">
        <a:spcBef>
          <a:spcPct val="0"/>
        </a:spcBef>
        <a:buNone/>
        <a:defRPr sz="40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06000" latinLnBrk="0" marL="342900" rtl="0">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1pPr>
      <a:lvl2pPr algn="l" defTabSz="457200" eaLnBrk="1" hangingPunct="1" indent="-270000" latinLnBrk="0" marL="720000" rtl="0">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2pPr>
      <a:lvl3pPr algn="l" defTabSz="457200" eaLnBrk="1" hangingPunct="1" indent="-216000" latinLnBrk="0" marL="1026000" rtl="0">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3pPr>
      <a:lvl4pPr algn="l" defTabSz="457200" eaLnBrk="1" hangingPunct="1" indent="-216000" latinLnBrk="0" marL="13860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4pPr>
      <a:lvl5pPr algn="l" defTabSz="457200" eaLnBrk="1" hangingPunct="1" indent="-216000" latinLnBrk="0" marL="16740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5pPr>
      <a:lvl6pPr algn="l" defTabSz="457200" eaLnBrk="1" hangingPunct="1" indent="-228600" latinLnBrk="0" marL="20146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6pPr>
      <a:lvl7pPr algn="l" defTabSz="457200" eaLnBrk="1" hangingPunct="1" indent="-228600" latinLnBrk="0" marL="24018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7pPr>
      <a:lvl8pPr algn="l" defTabSz="457200" eaLnBrk="1" hangingPunct="1" indent="-228600" latinLnBrk="0" marL="27890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8pPr>
      <a:lvl9pPr algn="l" defTabSz="457200" eaLnBrk="1" hangingPunct="1" indent="-228600" latinLnBrk="0" marL="3106200" rtl="0">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algn="tl" blurRad="9525" dir="14640000" dist="25400" rotWithShape="0">
              <a:schemeClr val="bg1">
                <a:alpha val="30000"/>
              </a:schemeClr>
            </a:outerShdw>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86" name="Title 1"/>
          <p:cNvSpPr>
            <a:spLocks noGrp="1"/>
          </p:cNvSpPr>
          <p:nvPr>
            <p:ph type="ctrTitle"/>
          </p:nvPr>
        </p:nvSpPr>
        <p:spPr>
          <a:xfrm>
            <a:off x="663388" y="432921"/>
            <a:ext cx="10865224" cy="3127471"/>
          </a:xfrm>
        </p:spPr>
        <p:txBody>
          <a:bodyPr>
            <a:normAutofit/>
          </a:bodyPr>
          <a:p>
            <a:r>
              <a:rPr b="1" dirty="0" sz="6000" lang="en-US">
                <a:latin typeface="Times New Roman" panose="02020603050405020304" pitchFamily="18" charset="0"/>
                <a:cs typeface="Times New Roman" panose="02020603050405020304" pitchFamily="18" charset="0"/>
              </a:rPr>
              <a:t>JOURNAL CLUB   </a:t>
            </a:r>
            <a:br>
              <a:rPr b="1" dirty="0" sz="4400" lang="en-US">
                <a:latin typeface="Times New Roman" panose="02020603050405020304" pitchFamily="18" charset="0"/>
                <a:cs typeface="Times New Roman" panose="02020603050405020304" pitchFamily="18" charset="0"/>
              </a:rPr>
            </a:br>
            <a:r>
              <a:rPr b="1" dirty="0" sz="4400" lang="en-US">
                <a:latin typeface="Times New Roman" panose="02020603050405020304" pitchFamily="18" charset="0"/>
                <a:cs typeface="Times New Roman" panose="02020603050405020304" pitchFamily="18" charset="0"/>
              </a:rPr>
              <a:t>3</a:t>
            </a:r>
            <a:r>
              <a:rPr b="1" dirty="0" sz="4400" lang="en-US">
                <a:latin typeface="Times New Roman" panose="02020603050405020304" pitchFamily="18" charset="0"/>
                <a:cs typeface="Times New Roman" panose="02020603050405020304" pitchFamily="18" charset="0"/>
              </a:rPr>
              <a:t>r</a:t>
            </a:r>
            <a:r>
              <a:rPr b="1" dirty="0" sz="4400" lang="en-US">
                <a:latin typeface="Times New Roman" panose="02020603050405020304" pitchFamily="18" charset="0"/>
                <a:cs typeface="Times New Roman" panose="02020603050405020304" pitchFamily="18" charset="0"/>
              </a:rPr>
              <a:t>d</a:t>
            </a:r>
            <a:r>
              <a:rPr b="1" dirty="0" sz="4400" lang="en-US">
                <a:latin typeface="Times New Roman" panose="02020603050405020304" pitchFamily="18" charset="0"/>
                <a:cs typeface="Times New Roman" panose="02020603050405020304" pitchFamily="18" charset="0"/>
              </a:rPr>
              <a:t> MEDICAL UNIT</a:t>
            </a:r>
            <a:br>
              <a:rPr b="1" dirty="0" sz="4400" lang="en-US">
                <a:latin typeface="Times New Roman" panose="02020603050405020304" pitchFamily="18" charset="0"/>
                <a:cs typeface="Times New Roman" panose="02020603050405020304" pitchFamily="18" charset="0"/>
              </a:rPr>
            </a:br>
            <a:br>
              <a:rPr b="1" dirty="0" sz="4400" lang="en-US">
                <a:latin typeface="Times New Roman" panose="02020603050405020304" pitchFamily="18" charset="0"/>
                <a:cs typeface="Times New Roman" panose="02020603050405020304" pitchFamily="18" charset="0"/>
              </a:rPr>
            </a:br>
            <a:endParaRPr b="1" dirty="0" sz="4400" lang="en-US">
              <a:latin typeface="Times New Roman" panose="02020603050405020304" pitchFamily="18" charset="0"/>
              <a:cs typeface="Times New Roman" panose="02020603050405020304" pitchFamily="18" charset="0"/>
            </a:endParaRPr>
          </a:p>
        </p:txBody>
      </p:sp>
      <p:sp>
        <p:nvSpPr>
          <p:cNvPr id="1048587" name="Subtitle 2"/>
          <p:cNvSpPr>
            <a:spLocks noGrp="1"/>
          </p:cNvSpPr>
          <p:nvPr>
            <p:ph type="subTitle" idx="1"/>
          </p:nvPr>
        </p:nvSpPr>
        <p:spPr>
          <a:xfrm>
            <a:off x="7555755" y="5559329"/>
            <a:ext cx="8825658" cy="3127471"/>
          </a:xfrm>
        </p:spPr>
        <p:txBody>
          <a:bodyPr>
            <a:normAutofit/>
          </a:bodyPr>
          <a:p>
            <a:endParaRPr b="1" dirty="0" sz="3200" lang="en-US">
              <a:solidFill>
                <a:schemeClr val="tx1"/>
              </a:solidFill>
              <a:latin typeface="Times New Roman" panose="02020603050405020304" pitchFamily="18" charset="0"/>
              <a:cs typeface="Times New Roman" panose="02020603050405020304" pitchFamily="18" charset="0"/>
            </a:endParaRPr>
          </a:p>
          <a:p>
            <a:endParaRPr b="1" dirty="0" sz="3200" lang="en-US">
              <a:solidFill>
                <a:schemeClr val="tx1"/>
              </a:solidFill>
              <a:latin typeface="Times New Roman" panose="02020603050405020304" pitchFamily="18" charset="0"/>
              <a:cs typeface="Times New Roman" panose="02020603050405020304" pitchFamily="18" charset="0"/>
            </a:endParaRPr>
          </a:p>
          <a:p>
            <a:endParaRPr b="1" dirty="0" sz="3200" lang="en-US">
              <a:solidFill>
                <a:schemeClr val="tx1"/>
              </a:solidFill>
              <a:latin typeface="Times New Roman" panose="02020603050405020304" pitchFamily="18" charset="0"/>
              <a:cs typeface="Times New Roman" panose="02020603050405020304" pitchFamily="18" charset="0"/>
            </a:endParaRPr>
          </a:p>
        </p:txBody>
      </p:sp>
      <p:sp>
        <p:nvSpPr>
          <p:cNvPr id="1048588" name="TextBox 3"/>
          <p:cNvSpPr txBox="1"/>
          <p:nvPr/>
        </p:nvSpPr>
        <p:spPr>
          <a:xfrm rot="10800000" flipV="1">
            <a:off x="2801574" y="2627319"/>
            <a:ext cx="8362612" cy="3850640"/>
          </a:xfrm>
          <a:prstGeom prst="rect"/>
          <a:noFill/>
        </p:spPr>
        <p:txBody>
          <a:bodyPr rtlCol="0" wrap="square">
            <a:spAutoFit/>
          </a:bodyPr>
          <a:p>
            <a:pPr algn="l"/>
            <a:r>
              <a:rPr b="1" dirty="0" sz="2800" lang="en-US">
                <a:latin typeface="Times New Roman" panose="02020603050405020304" pitchFamily="18" charset="0"/>
                <a:cs typeface="Times New Roman" panose="02020603050405020304" pitchFamily="18" charset="0"/>
              </a:rPr>
              <a:t>CHIEF: PROF.DR.K.SENTHIL MD.,</a:t>
            </a:r>
          </a:p>
          <a:p>
            <a:pPr algn="l"/>
            <a:r>
              <a:rPr b="1" dirty="0" sz="2800" lang="en-US">
                <a:latin typeface="Times New Roman" panose="02020603050405020304" pitchFamily="18" charset="0"/>
                <a:cs typeface="Times New Roman" panose="02020603050405020304" pitchFamily="18" charset="0"/>
              </a:rPr>
              <a:t>ASSISTANT PROFESSORS:</a:t>
            </a:r>
          </a:p>
          <a:p>
            <a:pPr algn="l"/>
            <a:r>
              <a:rPr b="1" dirty="0" sz="2800" lang="en-US">
                <a:latin typeface="Times New Roman" panose="02020603050405020304" pitchFamily="18" charset="0"/>
                <a:cs typeface="Times New Roman" panose="02020603050405020304" pitchFamily="18" charset="0"/>
              </a:rPr>
              <a:t>               DR.MANIKANDAN MD.,</a:t>
            </a:r>
          </a:p>
          <a:p>
            <a:pPr algn="l"/>
            <a:r>
              <a:rPr b="1" dirty="0" sz="2800" lang="en-US">
                <a:latin typeface="Times New Roman" panose="02020603050405020304" pitchFamily="18" charset="0"/>
                <a:cs typeface="Times New Roman" panose="02020603050405020304" pitchFamily="18" charset="0"/>
              </a:rPr>
              <a:t>               DR.SARAVANA MADHAV MD.,</a:t>
            </a:r>
          </a:p>
          <a:p>
            <a:pPr algn="l"/>
            <a:r>
              <a:rPr b="1" dirty="0" sz="2800" lang="en-US">
                <a:latin typeface="Times New Roman" panose="02020603050405020304" pitchFamily="18" charset="0"/>
                <a:cs typeface="Times New Roman" panose="02020603050405020304" pitchFamily="18" charset="0"/>
              </a:rPr>
              <a:t>               DR.ILAMARAN MD.,DM.,</a:t>
            </a:r>
          </a:p>
          <a:p>
            <a:pPr algn="l"/>
            <a:endParaRPr b="1" dirty="0" sz="2800" lang="en-US">
              <a:latin typeface="Times New Roman" panose="02020603050405020304" pitchFamily="18" charset="0"/>
              <a:cs typeface="Times New Roman" panose="02020603050405020304" pitchFamily="18" charset="0"/>
            </a:endParaRPr>
          </a:p>
          <a:p>
            <a:pPr algn="l"/>
            <a:r>
              <a:rPr b="1" dirty="0" sz="2800" lang="en-US">
                <a:latin typeface="Times New Roman" panose="02020603050405020304" pitchFamily="18" charset="0"/>
                <a:cs typeface="Times New Roman" panose="02020603050405020304" pitchFamily="18" charset="0"/>
              </a:rPr>
              <a:t>PRESENTOR:</a:t>
            </a:r>
          </a:p>
          <a:p>
            <a:pPr algn="l"/>
            <a:r>
              <a:rPr b="1" dirty="0" sz="2800" lang="en-US">
                <a:latin typeface="Times New Roman" panose="02020603050405020304" pitchFamily="18" charset="0"/>
                <a:cs typeface="Times New Roman" panose="02020603050405020304" pitchFamily="18" charset="0"/>
              </a:rPr>
              <a:t>               DR.RANJITH M (1</a:t>
            </a:r>
            <a:r>
              <a:rPr baseline="30000" b="1" dirty="0" sz="2800" lang="en-US">
                <a:latin typeface="Times New Roman" panose="02020603050405020304" pitchFamily="18" charset="0"/>
                <a:cs typeface="Times New Roman" panose="02020603050405020304" pitchFamily="18" charset="0"/>
              </a:rPr>
              <a:t>ST</a:t>
            </a:r>
            <a:r>
              <a:rPr b="1" dirty="0" sz="2800" lang="en-US">
                <a:latin typeface="Times New Roman" panose="02020603050405020304" pitchFamily="18" charset="0"/>
                <a:cs typeface="Times New Roman" panose="02020603050405020304" pitchFamily="18" charset="0"/>
              </a:rPr>
              <a:t> YEAR PG)</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10" name="Callout: Right Arrow 4"/>
          <p:cNvSpPr/>
          <p:nvPr/>
        </p:nvSpPr>
        <p:spPr>
          <a:xfrm>
            <a:off x="986118" y="1716741"/>
            <a:ext cx="3944471" cy="3424517"/>
          </a:xfrm>
          <a:prstGeom prst="rightArrowCallout">
            <a:avLst>
              <a:gd name="adj1" fmla="val 0"/>
              <a:gd name="adj2" fmla="val 23365"/>
              <a:gd name="adj3" fmla="val 29712"/>
              <a:gd name="adj4" fmla="val 75000"/>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r>
              <a:rPr b="1" dirty="0" sz="3600" lang="en-US">
                <a:solidFill>
                  <a:schemeClr val="bg1"/>
                </a:solidFill>
                <a:latin typeface="Times New Roman" panose="02020603050405020304" pitchFamily="18" charset="0"/>
                <a:cs typeface="Times New Roman" panose="02020603050405020304" pitchFamily="18" charset="0"/>
              </a:rPr>
              <a:t>EXCLUSION CRITERIA </a:t>
            </a:r>
          </a:p>
        </p:txBody>
      </p:sp>
      <p:sp>
        <p:nvSpPr>
          <p:cNvPr id="1048611" name="Rectangle: Rounded Corners 5"/>
          <p:cNvSpPr/>
          <p:nvPr/>
        </p:nvSpPr>
        <p:spPr>
          <a:xfrm>
            <a:off x="5079445" y="271130"/>
            <a:ext cx="6807755" cy="6315739"/>
          </a:xfrm>
          <a:prstGeom prst="roundRect"/>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t" rtlCol="0"/>
          <a:p>
            <a:pPr indent="-342900" marL="342900">
              <a:buFont typeface="Arial" panose="020B0604020202020204" pitchFamily="34" charset="0"/>
              <a:buChar char="•"/>
            </a:pPr>
            <a:r>
              <a:rPr dirty="0" sz="2400" lang="en-US">
                <a:solidFill>
                  <a:schemeClr val="bg1"/>
                </a:solidFill>
                <a:latin typeface="Times New Roman" panose="02020603050405020304" pitchFamily="18" charset="0"/>
                <a:cs typeface="Times New Roman" panose="02020603050405020304" pitchFamily="18" charset="0"/>
              </a:rPr>
              <a:t>Cardiogenic cerebral embolism, patients with any definite source of cardiac </a:t>
            </a:r>
            <a:r>
              <a:rPr dirty="0" sz="2400" lang="en-US" err="1">
                <a:solidFill>
                  <a:schemeClr val="bg1"/>
                </a:solidFill>
                <a:latin typeface="Times New Roman" panose="02020603050405020304" pitchFamily="18" charset="0"/>
                <a:cs typeface="Times New Roman" panose="02020603050405020304" pitchFamily="18" charset="0"/>
              </a:rPr>
              <a:t>embolism,chronic</a:t>
            </a:r>
            <a:r>
              <a:rPr dirty="0" sz="2400" lang="en-US">
                <a:solidFill>
                  <a:schemeClr val="bg1"/>
                </a:solidFill>
                <a:latin typeface="Times New Roman" panose="02020603050405020304" pitchFamily="18" charset="0"/>
                <a:cs typeface="Times New Roman" panose="02020603050405020304" pitchFamily="18" charset="0"/>
              </a:rPr>
              <a:t> or paroxysmal atrial fibrillation, sick sinus syndrome, mitral stenosis, mechanical valve, endocarditis, </a:t>
            </a:r>
            <a:r>
              <a:rPr dirty="0" sz="2400" lang="en-US" err="1">
                <a:solidFill>
                  <a:schemeClr val="bg1"/>
                </a:solidFill>
                <a:latin typeface="Times New Roman" panose="02020603050405020304" pitchFamily="18" charset="0"/>
                <a:cs typeface="Times New Roman" panose="02020603050405020304" pitchFamily="18" charset="0"/>
              </a:rPr>
              <a:t>intracardiac</a:t>
            </a:r>
            <a:r>
              <a:rPr dirty="0" sz="2400" lang="en-US">
                <a:solidFill>
                  <a:schemeClr val="bg1"/>
                </a:solidFill>
                <a:latin typeface="Times New Roman" panose="02020603050405020304" pitchFamily="18" charset="0"/>
                <a:cs typeface="Times New Roman" panose="02020603050405020304" pitchFamily="18" charset="0"/>
              </a:rPr>
              <a:t> clot or vegetation, myocardial infarction within three months, dilated cardiomyopathy, left atrial spontaneous echo contrast, ejection fraction less than 30%. </a:t>
            </a:r>
          </a:p>
          <a:p>
            <a:pPr indent="-342900" marL="342900">
              <a:buFont typeface="Arial" panose="020B0604020202020204" pitchFamily="34" charset="0"/>
              <a:buChar char="•"/>
            </a:pPr>
            <a:r>
              <a:rPr dirty="0" sz="2400" lang="en-US">
                <a:solidFill>
                  <a:schemeClr val="bg1"/>
                </a:solidFill>
                <a:latin typeface="Times New Roman" panose="02020603050405020304" pitchFamily="18" charset="0"/>
                <a:cs typeface="Times New Roman" panose="02020603050405020304" pitchFamily="18" charset="0"/>
              </a:rPr>
              <a:t>Intracranial hemorrhage or lesions larger than two thirds of the territory of the middle cerebral artery shown on CT</a:t>
            </a:r>
          </a:p>
          <a:p>
            <a:pPr indent="-342900" marL="342900">
              <a:buFont typeface="Arial" panose="020B0604020202020204" pitchFamily="34" charset="0"/>
              <a:buChar char="•"/>
            </a:pPr>
            <a:r>
              <a:rPr dirty="0" sz="2400" lang="en-US">
                <a:solidFill>
                  <a:schemeClr val="bg1"/>
                </a:solidFill>
                <a:latin typeface="Times New Roman" panose="02020603050405020304" pitchFamily="18" charset="0"/>
                <a:cs typeface="Times New Roman" panose="02020603050405020304" pitchFamily="18" charset="0"/>
              </a:rPr>
              <a:t>Pre-stroke </a:t>
            </a:r>
            <a:r>
              <a:rPr dirty="0" sz="2400" lang="en-US" err="1">
                <a:solidFill>
                  <a:schemeClr val="bg1"/>
                </a:solidFill>
                <a:latin typeface="Times New Roman" panose="02020603050405020304" pitchFamily="18" charset="0"/>
                <a:cs typeface="Times New Roman" panose="02020603050405020304" pitchFamily="18" charset="0"/>
              </a:rPr>
              <a:t>mRS</a:t>
            </a:r>
            <a:r>
              <a:rPr dirty="0" sz="2400" lang="en-US">
                <a:solidFill>
                  <a:schemeClr val="bg1"/>
                </a:solidFill>
                <a:latin typeface="Times New Roman" panose="02020603050405020304" pitchFamily="18" charset="0"/>
                <a:cs typeface="Times New Roman" panose="02020603050405020304" pitchFamily="18" charset="0"/>
              </a:rPr>
              <a:t> score of &gt; 1</a:t>
            </a:r>
          </a:p>
          <a:p>
            <a:pPr indent="-342900" marL="342900">
              <a:buFont typeface="Arial" panose="020B0604020202020204" pitchFamily="34" charset="0"/>
              <a:buChar char="•"/>
            </a:pPr>
            <a:r>
              <a:rPr dirty="0" sz="2400" lang="en-US">
                <a:solidFill>
                  <a:schemeClr val="bg1"/>
                </a:solidFill>
                <a:latin typeface="Times New Roman" panose="02020603050405020304" pitchFamily="18" charset="0"/>
                <a:cs typeface="Times New Roman" panose="02020603050405020304" pitchFamily="18" charset="0"/>
              </a:rPr>
              <a:t> Contraindication for </a:t>
            </a:r>
            <a:r>
              <a:rPr dirty="0" sz="2400" lang="en-US" err="1">
                <a:solidFill>
                  <a:schemeClr val="bg1"/>
                </a:solidFill>
                <a:latin typeface="Times New Roman" panose="02020603050405020304" pitchFamily="18" charset="0"/>
                <a:cs typeface="Times New Roman" panose="02020603050405020304" pitchFamily="18" charset="0"/>
              </a:rPr>
              <a:t>argatraban</a:t>
            </a:r>
            <a:endParaRPr dirty="0" sz="2400" lang="en-US">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2" name="Callout: Right Arrow 3"/>
          <p:cNvSpPr/>
          <p:nvPr/>
        </p:nvSpPr>
        <p:spPr>
          <a:xfrm>
            <a:off x="1075764" y="1562100"/>
            <a:ext cx="3818966" cy="3482788"/>
          </a:xfrm>
          <a:prstGeom prst="rightArrowCallout">
            <a:avLst>
              <a:gd name="adj1" fmla="val 30148"/>
              <a:gd name="adj2" fmla="val 25000"/>
              <a:gd name="adj3" fmla="val 25000"/>
              <a:gd name="adj4" fmla="val 77406"/>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r>
              <a:rPr b="1" dirty="0" sz="3600" lang="en-US">
                <a:solidFill>
                  <a:schemeClr val="bg1"/>
                </a:solidFill>
                <a:latin typeface="Times New Roman" panose="02020603050405020304" pitchFamily="18" charset="0"/>
                <a:cs typeface="Times New Roman" panose="02020603050405020304" pitchFamily="18" charset="0"/>
              </a:rPr>
              <a:t>EXCLUSION CRITERIA </a:t>
            </a:r>
          </a:p>
        </p:txBody>
      </p:sp>
      <p:sp>
        <p:nvSpPr>
          <p:cNvPr id="1048613" name="Rectangle: Rounded Corners 4"/>
          <p:cNvSpPr/>
          <p:nvPr/>
        </p:nvSpPr>
        <p:spPr>
          <a:xfrm>
            <a:off x="5203074" y="254556"/>
            <a:ext cx="6801084" cy="6241312"/>
          </a:xfrm>
          <a:prstGeom prst="roundRect"/>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t" rtlCol="0"/>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Current treatment with </a:t>
            </a:r>
            <a:r>
              <a:rPr b="1" dirty="0" sz="2800" lang="en-US" err="1">
                <a:solidFill>
                  <a:schemeClr val="bg1"/>
                </a:solidFill>
                <a:latin typeface="Times New Roman" panose="02020603050405020304" pitchFamily="18" charset="0"/>
                <a:cs typeface="Times New Roman" panose="02020603050405020304" pitchFamily="18" charset="0"/>
              </a:rPr>
              <a:t>tirofiban</a:t>
            </a:r>
            <a:endParaRPr b="1" dirty="0" sz="2800" lang="en-US">
              <a:solidFill>
                <a:schemeClr val="bg1"/>
              </a:solidFill>
              <a:latin typeface="Times New Roman" panose="02020603050405020304" pitchFamily="18" charset="0"/>
              <a:cs typeface="Times New Roman" panose="02020603050405020304" pitchFamily="18" charset="0"/>
            </a:endParaRP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 </a:t>
            </a:r>
            <a:r>
              <a:rPr b="1" dirty="0" sz="2800" lang="en-US">
                <a:solidFill>
                  <a:schemeClr val="bg1"/>
                </a:solidFill>
                <a:latin typeface="Times New Roman" panose="02020603050405020304" pitchFamily="18" charset="0"/>
                <a:cs typeface="Times New Roman" panose="02020603050405020304" pitchFamily="18" charset="0"/>
              </a:rPr>
              <a:t>Severe heart, liver or kidney dysfunction,</a:t>
            </a:r>
            <a:r>
              <a:rPr dirty="0" sz="2800" lang="en-US">
                <a:solidFill>
                  <a:schemeClr val="bg1"/>
                </a:solidFill>
                <a:latin typeface="Times New Roman" panose="02020603050405020304" pitchFamily="18" charset="0"/>
                <a:cs typeface="Times New Roman" panose="02020603050405020304" pitchFamily="18" charset="0"/>
              </a:rPr>
              <a:t> defined as left ventricular ejection fraction &lt;40%; glutamic-pyruvic transaminase or glutamic </a:t>
            </a:r>
            <a:r>
              <a:rPr dirty="0" sz="2800" lang="en-US" err="1">
                <a:solidFill>
                  <a:schemeClr val="bg1"/>
                </a:solidFill>
                <a:latin typeface="Times New Roman" panose="02020603050405020304" pitchFamily="18" charset="0"/>
                <a:cs typeface="Times New Roman" panose="02020603050405020304" pitchFamily="18" charset="0"/>
              </a:rPr>
              <a:t>oxalacetic</a:t>
            </a:r>
            <a:r>
              <a:rPr dirty="0" sz="2800" lang="en-US">
                <a:solidFill>
                  <a:schemeClr val="bg1"/>
                </a:solidFill>
                <a:latin typeface="Times New Roman" panose="02020603050405020304" pitchFamily="18" charset="0"/>
                <a:cs typeface="Times New Roman" panose="02020603050405020304" pitchFamily="18" charset="0"/>
              </a:rPr>
              <a:t> transaminase increased to three times 164 of the upper limit of normal; creatinine clearance &lt; 30ml/min</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Severe disease</a:t>
            </a:r>
            <a:r>
              <a:rPr dirty="0" sz="2800" lang="en-US">
                <a:solidFill>
                  <a:schemeClr val="bg1"/>
                </a:solidFill>
                <a:latin typeface="Times New Roman" panose="02020603050405020304" pitchFamily="18" charset="0"/>
                <a:cs typeface="Times New Roman" panose="02020603050405020304" pitchFamily="18" charset="0"/>
              </a:rPr>
              <a:t> with a life expectancy of less than 3 months</a:t>
            </a: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Any condition that could impose hazards to the patient if study therapy is initiated</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4" name="Title 1"/>
          <p:cNvSpPr>
            <a:spLocks noGrp="1"/>
          </p:cNvSpPr>
          <p:nvPr>
            <p:ph type="title"/>
          </p:nvPr>
        </p:nvSpPr>
        <p:spPr>
          <a:xfrm>
            <a:off x="-1218340" y="-231236"/>
            <a:ext cx="9404723" cy="1400530"/>
          </a:xfrm>
        </p:spPr>
        <p:txBody>
          <a:bodyPr/>
          <a:p>
            <a:r>
              <a:rPr b="1" dirty="0" lang="en-US" u="sng">
                <a:latin typeface="Times New Roman" panose="02020603050405020304" pitchFamily="18" charset="0"/>
                <a:cs typeface="Times New Roman" panose="02020603050405020304" pitchFamily="18" charset="0"/>
              </a:rPr>
              <a:t>SAMPLE SIZE:</a:t>
            </a:r>
          </a:p>
        </p:txBody>
      </p:sp>
      <p:sp>
        <p:nvSpPr>
          <p:cNvPr id="1048615" name="Content Placeholder 2"/>
          <p:cNvSpPr>
            <a:spLocks noGrp="1"/>
          </p:cNvSpPr>
          <p:nvPr>
            <p:ph idx="1"/>
          </p:nvPr>
        </p:nvSpPr>
        <p:spPr>
          <a:xfrm>
            <a:off x="1354324" y="724106"/>
            <a:ext cx="8946541" cy="4195481"/>
          </a:xfrm>
        </p:spPr>
        <p:txBody>
          <a:bodyPr>
            <a:noAutofit/>
          </a:bodyPr>
          <a:p>
            <a:r>
              <a:rPr b="1" dirty="0" sz="2800" lang="en-US">
                <a:latin typeface="Times New Roman" panose="02020603050405020304" pitchFamily="18" charset="0"/>
                <a:cs typeface="Times New Roman" panose="02020603050405020304" pitchFamily="18" charset="0"/>
              </a:rPr>
              <a:t>The sample size was estimated according to the results of the previous observational cohort at the study center, with 33 patients in the experimental group and 66 patients in the control group. </a:t>
            </a:r>
          </a:p>
          <a:p>
            <a:r>
              <a:rPr b="1" dirty="0" sz="2800" lang="en-US">
                <a:latin typeface="Times New Roman" panose="02020603050405020304" pitchFamily="18" charset="0"/>
                <a:cs typeface="Times New Roman" panose="02020603050405020304" pitchFamily="18" charset="0"/>
              </a:rPr>
              <a:t>There were no significant differences in age and NIHSS score (baseline and progressive time), and the proportion of patients with an </a:t>
            </a:r>
            <a:r>
              <a:rPr b="1" dirty="0" sz="2800" lang="en-US" err="1">
                <a:latin typeface="Times New Roman" panose="02020603050405020304" pitchFamily="18" charset="0"/>
                <a:cs typeface="Times New Roman" panose="02020603050405020304" pitchFamily="18" charset="0"/>
              </a:rPr>
              <a:t>mRS</a:t>
            </a:r>
            <a:r>
              <a:rPr b="1" dirty="0" sz="2800" lang="en-US">
                <a:latin typeface="Times New Roman" panose="02020603050405020304" pitchFamily="18" charset="0"/>
                <a:cs typeface="Times New Roman" panose="02020603050405020304" pitchFamily="18" charset="0"/>
              </a:rPr>
              <a:t> score of 0 to 3 at day 90 in the experimental group and the control group was 80%and69.6%,respectively.</a:t>
            </a:r>
          </a:p>
          <a:p>
            <a:r>
              <a:rPr b="1" dirty="0" sz="2800" lang="en-US">
                <a:latin typeface="Times New Roman" panose="02020603050405020304" pitchFamily="18" charset="0"/>
                <a:cs typeface="Times New Roman" panose="02020603050405020304" pitchFamily="18" charset="0"/>
              </a:rPr>
              <a:t>Based on 0.8 power to detect a significant difference (2-sided P = .05)and to compensate for non evaluable patients of 15%,a total sample size of </a:t>
            </a:r>
            <a:r>
              <a:rPr b="1" dirty="0" sz="2800" lang="en-US" err="1">
                <a:latin typeface="Times New Roman" panose="02020603050405020304" pitchFamily="18" charset="0"/>
                <a:cs typeface="Times New Roman" panose="02020603050405020304" pitchFamily="18" charset="0"/>
              </a:rPr>
              <a:t>upto</a:t>
            </a:r>
            <a:r>
              <a:rPr b="1" dirty="0" sz="2800" lang="en-US">
                <a:latin typeface="Times New Roman" panose="02020603050405020304" pitchFamily="18" charset="0"/>
                <a:cs typeface="Times New Roman" panose="02020603050405020304" pitchFamily="18" charset="0"/>
              </a:rPr>
              <a:t> 630 patients would be required.</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6" name="Title 1"/>
          <p:cNvSpPr>
            <a:spLocks noGrp="1"/>
          </p:cNvSpPr>
          <p:nvPr>
            <p:ph type="title"/>
          </p:nvPr>
        </p:nvSpPr>
        <p:spPr>
          <a:xfrm>
            <a:off x="-916875" y="0"/>
            <a:ext cx="9404723" cy="926624"/>
          </a:xfrm>
        </p:spPr>
        <p:txBody>
          <a:bodyPr/>
          <a:p>
            <a:r>
              <a:rPr b="1" dirty="0" lang="en-US" u="sng">
                <a:latin typeface="Times New Roman" panose="02020603050405020304" pitchFamily="18" charset="0"/>
                <a:cs typeface="Times New Roman" panose="02020603050405020304" pitchFamily="18" charset="0"/>
              </a:rPr>
              <a:t>RANDOMIZATION:</a:t>
            </a:r>
          </a:p>
        </p:txBody>
      </p:sp>
      <p:sp>
        <p:nvSpPr>
          <p:cNvPr id="1048617" name="Content Placeholder 2"/>
          <p:cNvSpPr>
            <a:spLocks noGrp="1"/>
          </p:cNvSpPr>
          <p:nvPr>
            <p:ph idx="1"/>
          </p:nvPr>
        </p:nvSpPr>
        <p:spPr>
          <a:xfrm>
            <a:off x="1107958" y="926624"/>
            <a:ext cx="9976083" cy="6015318"/>
          </a:xfrm>
        </p:spPr>
        <p:txBody>
          <a:bodyPr>
            <a:noAutofit/>
          </a:bodyPr>
          <a:p>
            <a:r>
              <a:rPr b="1" dirty="0" sz="2800" lang="en-US">
                <a:latin typeface="Times New Roman" panose="02020603050405020304" pitchFamily="18" charset="0"/>
                <a:cs typeface="Times New Roman" panose="02020603050405020304" pitchFamily="18" charset="0"/>
              </a:rPr>
              <a:t>Patients were randomly assigned to either treatment or control arms using a secure, web-based randomization system. </a:t>
            </a:r>
          </a:p>
          <a:p>
            <a:r>
              <a:rPr b="1" dirty="0" sz="2800" lang="en-US">
                <a:latin typeface="Times New Roman" panose="02020603050405020304" pitchFamily="18" charset="0"/>
                <a:cs typeface="Times New Roman" panose="02020603050405020304" pitchFamily="18" charset="0"/>
              </a:rPr>
              <a:t>The randomization algorithm uses biased-coin minimization and the variance method with stratification weights. </a:t>
            </a:r>
          </a:p>
          <a:p>
            <a:r>
              <a:rPr b="1" dirty="0" sz="2800" lang="en-US">
                <a:latin typeface="Times New Roman" panose="02020603050405020304" pitchFamily="18" charset="0"/>
                <a:cs typeface="Times New Roman" panose="02020603050405020304" pitchFamily="18" charset="0"/>
              </a:rPr>
              <a:t>The strategy was to balance treatment assignment along the marginal distribution of each stratification factor. The stratification factors used and their hierarchy were as follows: (1) age, (2) sex, and (3) NIHSS score at randomization. </a:t>
            </a:r>
          </a:p>
          <a:p>
            <a:r>
              <a:rPr b="1" dirty="0" sz="2800" lang="en-US">
                <a:latin typeface="Times New Roman" panose="02020603050405020304" pitchFamily="18" charset="0"/>
                <a:cs typeface="Times New Roman" panose="02020603050405020304" pitchFamily="18" charset="0"/>
              </a:rPr>
              <a:t>Patients and treating physicians were not blinded to treatment assignment, but study outcomes assessors were blinded to treatment assignment.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8" name="Title 1"/>
          <p:cNvSpPr>
            <a:spLocks noGrp="1"/>
          </p:cNvSpPr>
          <p:nvPr>
            <p:ph type="title"/>
          </p:nvPr>
        </p:nvSpPr>
        <p:spPr>
          <a:xfrm>
            <a:off x="-1582320" y="0"/>
            <a:ext cx="9404723" cy="754912"/>
          </a:xfrm>
        </p:spPr>
        <p:txBody>
          <a:bodyPr/>
          <a:p>
            <a:r>
              <a:rPr b="1" dirty="0" sz="4000" lang="en-US" u="sng">
                <a:latin typeface="Times New Roman" panose="02020603050405020304" pitchFamily="18" charset="0"/>
                <a:cs typeface="Times New Roman" panose="02020603050405020304" pitchFamily="18" charset="0"/>
              </a:rPr>
              <a:t>INTERVENTIONS:</a:t>
            </a:r>
          </a:p>
        </p:txBody>
      </p:sp>
      <p:sp>
        <p:nvSpPr>
          <p:cNvPr id="1048619" name="Content Placeholder 2"/>
          <p:cNvSpPr>
            <a:spLocks noGrp="1"/>
          </p:cNvSpPr>
          <p:nvPr>
            <p:ph idx="1"/>
          </p:nvPr>
        </p:nvSpPr>
        <p:spPr>
          <a:xfrm>
            <a:off x="484093" y="597274"/>
            <a:ext cx="11295529" cy="5663452"/>
          </a:xfrm>
        </p:spPr>
        <p:txBody>
          <a:bodyPr/>
          <a:p>
            <a:r>
              <a:rPr b="1" dirty="0" sz="2800" lang="en-US">
                <a:latin typeface="Times New Roman" panose="02020603050405020304" pitchFamily="18" charset="0"/>
                <a:cs typeface="Times New Roman" panose="02020603050405020304" pitchFamily="18" charset="0"/>
              </a:rPr>
              <a:t>Patients were randomly assigned to the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group and control group within 48 hours of symptom onset.</a:t>
            </a:r>
          </a:p>
          <a:p>
            <a:r>
              <a:rPr b="1" dirty="0" sz="2800" lang="en-US">
                <a:latin typeface="Times New Roman" panose="02020603050405020304" pitchFamily="18" charset="0"/>
                <a:cs typeface="Times New Roman" panose="02020603050405020304" pitchFamily="18" charset="0"/>
              </a:rPr>
              <a:t>Both groups received standard therapy based on guidelines, including oral mono or dual antiplatelet therapy</a:t>
            </a:r>
          </a:p>
        </p:txBody>
      </p:sp>
      <p:sp>
        <p:nvSpPr>
          <p:cNvPr id="1048620" name="Rectangle: Rounded Corners 3"/>
          <p:cNvSpPr/>
          <p:nvPr/>
        </p:nvSpPr>
        <p:spPr>
          <a:xfrm>
            <a:off x="108226" y="2552495"/>
            <a:ext cx="6023632" cy="4298579"/>
          </a:xfrm>
          <a:prstGeom prst="roundRect"/>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t" rtlCol="0"/>
          <a:p>
            <a:r>
              <a:rPr b="1" dirty="0" sz="2800" lang="en-US">
                <a:solidFill>
                  <a:schemeClr val="bg1"/>
                </a:solidFill>
                <a:latin typeface="Times New Roman" panose="02020603050405020304" pitchFamily="18" charset="0"/>
                <a:cs typeface="Times New Roman" panose="02020603050405020304" pitchFamily="18" charset="0"/>
              </a:rPr>
              <a:t>ARGATROBAN GROUP</a:t>
            </a: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314 patients were randomized</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Intravenous </a:t>
            </a:r>
            <a:r>
              <a:rPr b="1" dirty="0" sz="2800" lang="en-US" err="1">
                <a:solidFill>
                  <a:schemeClr val="bg1"/>
                </a:solidFill>
                <a:latin typeface="Times New Roman" panose="02020603050405020304" pitchFamily="18" charset="0"/>
                <a:cs typeface="Times New Roman" panose="02020603050405020304" pitchFamily="18" charset="0"/>
              </a:rPr>
              <a:t>argatroban</a:t>
            </a:r>
            <a:r>
              <a:rPr b="1" dirty="0" sz="2800" lang="en-US">
                <a:solidFill>
                  <a:schemeClr val="bg1"/>
                </a:solidFill>
                <a:latin typeface="Times New Roman" panose="02020603050405020304" pitchFamily="18" charset="0"/>
                <a:cs typeface="Times New Roman" panose="02020603050405020304" pitchFamily="18" charset="0"/>
              </a:rPr>
              <a:t> for 7days-continuous infusion at a dose of 60mg per day for 2 </a:t>
            </a:r>
            <a:r>
              <a:rPr b="1" dirty="0" sz="2800" lang="en-US" err="1">
                <a:solidFill>
                  <a:schemeClr val="bg1"/>
                </a:solidFill>
                <a:latin typeface="Times New Roman" panose="02020603050405020304" pitchFamily="18" charset="0"/>
                <a:cs typeface="Times New Roman" panose="02020603050405020304" pitchFamily="18" charset="0"/>
              </a:rPr>
              <a:t>days,followed</a:t>
            </a:r>
            <a:r>
              <a:rPr b="1" dirty="0" sz="2800" lang="en-US">
                <a:solidFill>
                  <a:schemeClr val="bg1"/>
                </a:solidFill>
                <a:latin typeface="Times New Roman" panose="02020603050405020304" pitchFamily="18" charset="0"/>
                <a:cs typeface="Times New Roman" panose="02020603050405020304" pitchFamily="18" charset="0"/>
              </a:rPr>
              <a:t> by 20mg per day for 5 days</a:t>
            </a:r>
          </a:p>
          <a:p>
            <a:r>
              <a:rPr dirty="0" sz="2800" lang="en-US">
                <a:solidFill>
                  <a:schemeClr val="bg1"/>
                </a:solidFill>
                <a:latin typeface="Times New Roman" panose="02020603050405020304" pitchFamily="18" charset="0"/>
                <a:cs typeface="Times New Roman" panose="02020603050405020304" pitchFamily="18" charset="0"/>
              </a:rPr>
              <a:t>                  +</a:t>
            </a:r>
          </a:p>
          <a:p>
            <a:r>
              <a:rPr dirty="0" sz="2800" lang="en-US">
                <a:solidFill>
                  <a:schemeClr val="bg1"/>
                </a:solidFill>
                <a:latin typeface="Times New Roman" panose="02020603050405020304" pitchFamily="18" charset="0"/>
                <a:cs typeface="Times New Roman" panose="02020603050405020304" pitchFamily="18" charset="0"/>
              </a:rPr>
              <a:t>      standard therapy</a:t>
            </a:r>
          </a:p>
        </p:txBody>
      </p:sp>
      <p:sp>
        <p:nvSpPr>
          <p:cNvPr id="1048621" name="Rectangle: Rounded Corners 4"/>
          <p:cNvSpPr/>
          <p:nvPr/>
        </p:nvSpPr>
        <p:spPr>
          <a:xfrm>
            <a:off x="6507726" y="2552495"/>
            <a:ext cx="5684274" cy="4305505"/>
          </a:xfrm>
          <a:prstGeom prst="roundRect"/>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t" rtlCol="0"/>
          <a:p>
            <a:r>
              <a:rPr b="1" dirty="0" sz="3200" lang="en-US">
                <a:latin typeface="Times New Roman" panose="02020603050405020304" pitchFamily="18" charset="0"/>
                <a:cs typeface="Times New Roman" panose="02020603050405020304" pitchFamily="18" charset="0"/>
              </a:rPr>
              <a:t>C</a:t>
            </a:r>
            <a:r>
              <a:rPr b="1" dirty="0" sz="3200" lang="en-US">
                <a:solidFill>
                  <a:schemeClr val="bg1"/>
                </a:solidFill>
                <a:latin typeface="Times New Roman" panose="02020603050405020304" pitchFamily="18" charset="0"/>
                <a:cs typeface="Times New Roman" panose="02020603050405020304" pitchFamily="18" charset="0"/>
              </a:rPr>
              <a:t>CONTROL GROUP</a:t>
            </a: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314 patients were randomized</a:t>
            </a: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Received standard therapy</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54" name="Picture 3"/>
          <p:cNvPicPr>
            <a:picLocks noChangeAspect="1"/>
          </p:cNvPicPr>
          <p:nvPr/>
        </p:nvPicPr>
        <p:blipFill>
          <a:blip xmlns:r="http://schemas.openxmlformats.org/officeDocument/2006/relationships" r:embed="rId1"/>
          <a:stretch>
            <a:fillRect/>
          </a:stretch>
        </p:blipFill>
        <p:spPr>
          <a:xfrm>
            <a:off x="834135" y="150194"/>
            <a:ext cx="10149297" cy="655761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22" name="Title 1"/>
          <p:cNvSpPr>
            <a:spLocks noGrp="1"/>
          </p:cNvSpPr>
          <p:nvPr>
            <p:ph type="title"/>
          </p:nvPr>
        </p:nvSpPr>
        <p:spPr/>
        <p:txBody>
          <a:bodyPr/>
          <a:p>
            <a:r>
              <a:rPr b="1" dirty="0" sz="4000" lang="en-US">
                <a:latin typeface="Times New Roman" panose="02020603050405020304" pitchFamily="18" charset="0"/>
                <a:cs typeface="Times New Roman" panose="02020603050405020304" pitchFamily="18" charset="0"/>
              </a:rPr>
              <a:t>OUTCOMES:</a:t>
            </a:r>
          </a:p>
        </p:txBody>
      </p:sp>
      <p:sp>
        <p:nvSpPr>
          <p:cNvPr id="1048623" name="Content Placeholder 2"/>
          <p:cNvSpPr>
            <a:spLocks noGrp="1"/>
          </p:cNvSpPr>
          <p:nvPr>
            <p:ph idx="1"/>
          </p:nvPr>
        </p:nvSpPr>
        <p:spPr/>
        <p:txBody>
          <a:bodyPr>
            <a:normAutofit/>
          </a:bodyPr>
          <a:p>
            <a:r>
              <a:rPr b="1" dirty="0" sz="2800" lang="en-US">
                <a:latin typeface="Times New Roman" panose="02020603050405020304" pitchFamily="18" charset="0"/>
                <a:cs typeface="Times New Roman" panose="02020603050405020304" pitchFamily="18" charset="0"/>
              </a:rPr>
              <a:t>Primary </a:t>
            </a:r>
            <a:r>
              <a:rPr b="1" dirty="0" sz="2800" lang="en-US" err="1">
                <a:latin typeface="Times New Roman" panose="02020603050405020304" pitchFamily="18" charset="0"/>
                <a:cs typeface="Times New Roman" panose="02020603050405020304" pitchFamily="18" charset="0"/>
              </a:rPr>
              <a:t>outcome:The</a:t>
            </a:r>
            <a:r>
              <a:rPr b="1" dirty="0" sz="2800" lang="en-US">
                <a:latin typeface="Times New Roman" panose="02020603050405020304" pitchFamily="18" charset="0"/>
                <a:cs typeface="Times New Roman" panose="02020603050405020304" pitchFamily="18" charset="0"/>
              </a:rPr>
              <a:t> primary end point was good functional outcome at 90 days, defined as a score of 0 to 3 on the modified Rankin Scale (</a:t>
            </a:r>
            <a:r>
              <a:rPr b="1" dirty="0" sz="2800" lang="en-US" err="1">
                <a:latin typeface="Times New Roman" panose="02020603050405020304" pitchFamily="18" charset="0"/>
                <a:cs typeface="Times New Roman" panose="02020603050405020304" pitchFamily="18" charset="0"/>
              </a:rPr>
              <a:t>mRS</a:t>
            </a:r>
            <a:r>
              <a:rPr b="1" dirty="0" sz="2800" lang="en-US">
                <a:latin typeface="Times New Roman" panose="02020603050405020304" pitchFamily="18" charset="0"/>
                <a:cs typeface="Times New Roman" panose="02020603050405020304" pitchFamily="18" charset="0"/>
              </a:rPr>
              <a:t>) for the evaluation of neurological disability, through a structured interview for telephone assessment by personnel certified in the scoring of the </a:t>
            </a:r>
            <a:r>
              <a:rPr b="1" dirty="0" sz="2800" lang="en-US" err="1">
                <a:latin typeface="Times New Roman" panose="02020603050405020304" pitchFamily="18" charset="0"/>
                <a:cs typeface="Times New Roman" panose="02020603050405020304" pitchFamily="18" charset="0"/>
              </a:rPr>
              <a:t>mRS</a:t>
            </a:r>
            <a:r>
              <a:rPr b="1" dirty="0" sz="2800" lang="en-US">
                <a:latin typeface="Times New Roman" panose="02020603050405020304" pitchFamily="18" charset="0"/>
                <a:cs typeface="Times New Roman" panose="02020603050405020304" pitchFamily="18" charset="0"/>
              </a:rPr>
              <a:t> 90 days after randomization</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4" name="Title 1"/>
          <p:cNvSpPr>
            <a:spLocks noGrp="1"/>
          </p:cNvSpPr>
          <p:nvPr>
            <p:ph type="title"/>
          </p:nvPr>
        </p:nvSpPr>
        <p:spPr>
          <a:xfrm rot="10800000" flipV="1">
            <a:off x="646109" y="96528"/>
            <a:ext cx="9404723" cy="1381397"/>
          </a:xfrm>
        </p:spPr>
        <p:txBody>
          <a:bodyPr/>
          <a:p>
            <a:r>
              <a:rPr b="1" dirty="0" sz="3200" lang="en-US">
                <a:latin typeface="Times New Roman" panose="02020603050405020304" pitchFamily="18" charset="0"/>
                <a:cs typeface="Times New Roman" panose="02020603050405020304" pitchFamily="18" charset="0"/>
              </a:rPr>
              <a:t>SECONDARY OUTCOMES</a:t>
            </a:r>
          </a:p>
        </p:txBody>
      </p:sp>
      <p:sp>
        <p:nvSpPr>
          <p:cNvPr id="1048625" name="Content Placeholder 2"/>
          <p:cNvSpPr>
            <a:spLocks noGrp="1"/>
          </p:cNvSpPr>
          <p:nvPr>
            <p:ph idx="1"/>
          </p:nvPr>
        </p:nvSpPr>
        <p:spPr>
          <a:xfrm>
            <a:off x="1247339" y="1230980"/>
            <a:ext cx="8946541" cy="4396040"/>
          </a:xfrm>
        </p:spPr>
        <p:txBody>
          <a:bodyPr>
            <a:noAutofit/>
          </a:bodyPr>
          <a:p>
            <a:r>
              <a:rPr b="1" dirty="0" sz="2800" lang="en-US">
                <a:latin typeface="Times New Roman" panose="02020603050405020304" pitchFamily="18" charset="0"/>
                <a:cs typeface="Times New Roman" panose="02020603050405020304" pitchFamily="18" charset="0"/>
              </a:rPr>
              <a:t>Favorable functional outcome(</a:t>
            </a:r>
            <a:r>
              <a:rPr b="1" dirty="0" sz="2800" lang="en-US" err="1">
                <a:latin typeface="Times New Roman" panose="02020603050405020304" pitchFamily="18" charset="0"/>
                <a:cs typeface="Times New Roman" panose="02020603050405020304" pitchFamily="18" charset="0"/>
              </a:rPr>
              <a:t>mRS</a:t>
            </a:r>
            <a:r>
              <a:rPr b="1" dirty="0" sz="2800" lang="en-US">
                <a:latin typeface="Times New Roman" panose="02020603050405020304" pitchFamily="18" charset="0"/>
                <a:cs typeface="Times New Roman" panose="02020603050405020304" pitchFamily="18" charset="0"/>
              </a:rPr>
              <a:t> score of 0-2) at 90 days</a:t>
            </a:r>
          </a:p>
          <a:p>
            <a:r>
              <a:rPr b="1" dirty="0" sz="2800" lang="en-US">
                <a:latin typeface="Times New Roman" panose="02020603050405020304" pitchFamily="18" charset="0"/>
                <a:cs typeface="Times New Roman" panose="02020603050405020304" pitchFamily="18" charset="0"/>
              </a:rPr>
              <a:t>Recovery assessed by categorical shift in </a:t>
            </a:r>
            <a:r>
              <a:rPr b="1" dirty="0" sz="2800" lang="en-US" err="1">
                <a:latin typeface="Times New Roman" panose="02020603050405020304" pitchFamily="18" charset="0"/>
                <a:cs typeface="Times New Roman" panose="02020603050405020304" pitchFamily="18" charset="0"/>
              </a:rPr>
              <a:t>mRS</a:t>
            </a:r>
            <a:r>
              <a:rPr b="1" dirty="0" sz="2800" lang="en-US">
                <a:latin typeface="Times New Roman" panose="02020603050405020304" pitchFamily="18" charset="0"/>
                <a:cs typeface="Times New Roman" panose="02020603050405020304" pitchFamily="18" charset="0"/>
              </a:rPr>
              <a:t> at 90 days</a:t>
            </a:r>
          </a:p>
          <a:p>
            <a:r>
              <a:rPr b="1" dirty="0" sz="2800" lang="en-US">
                <a:latin typeface="Times New Roman" panose="02020603050405020304" pitchFamily="18" charset="0"/>
                <a:cs typeface="Times New Roman" panose="02020603050405020304" pitchFamily="18" charset="0"/>
              </a:rPr>
              <a:t>NIHSS score at 7 days and 90 ±3days after randomization</a:t>
            </a:r>
          </a:p>
          <a:p>
            <a:r>
              <a:rPr b="1" dirty="0" sz="2800" lang="en-US" err="1">
                <a:latin typeface="Times New Roman" panose="02020603050405020304" pitchFamily="18" charset="0"/>
                <a:cs typeface="Times New Roman" panose="02020603050405020304" pitchFamily="18" charset="0"/>
              </a:rPr>
              <a:t>Barthel</a:t>
            </a:r>
            <a:r>
              <a:rPr b="1" dirty="0" sz="2800" lang="en-US">
                <a:latin typeface="Times New Roman" panose="02020603050405020304" pitchFamily="18" charset="0"/>
                <a:cs typeface="Times New Roman" panose="02020603050405020304" pitchFamily="18" charset="0"/>
              </a:rPr>
              <a:t> scale score at 90 ± 3 days</a:t>
            </a:r>
          </a:p>
          <a:p>
            <a:r>
              <a:rPr b="1" dirty="0" sz="2800" lang="en-US">
                <a:latin typeface="Times New Roman" panose="02020603050405020304" pitchFamily="18" charset="0"/>
                <a:cs typeface="Times New Roman" panose="02020603050405020304" pitchFamily="18" charset="0"/>
              </a:rPr>
              <a:t>The rate of composite cardiovascular events at 90 ± 3 days, including cerebrovascular events, myocardial infarction, angina pectoris, and systemic embolism.</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26" name="Title 1"/>
          <p:cNvSpPr>
            <a:spLocks noGrp="1"/>
          </p:cNvSpPr>
          <p:nvPr>
            <p:ph type="title"/>
          </p:nvPr>
        </p:nvSpPr>
        <p:spPr>
          <a:xfrm>
            <a:off x="734926" y="124376"/>
            <a:ext cx="10353762" cy="970450"/>
          </a:xfrm>
        </p:spPr>
        <p:txBody>
          <a:bodyPr/>
          <a:p>
            <a:r>
              <a:rPr b="1" dirty="0" sz="3600" lang="en-US" u="sng">
                <a:latin typeface="Times New Roman" panose="02020603050405020304" pitchFamily="18" charset="0"/>
                <a:cs typeface="Times New Roman" panose="02020603050405020304" pitchFamily="18" charset="0"/>
              </a:rPr>
              <a:t>STATISTICAL ANALYSIS</a:t>
            </a:r>
            <a:r>
              <a:rPr b="1" dirty="0" sz="3600" lang="en-US">
                <a:latin typeface="Times New Roman" panose="02020603050405020304" pitchFamily="18" charset="0"/>
                <a:cs typeface="Times New Roman" panose="02020603050405020304" pitchFamily="18" charset="0"/>
              </a:rPr>
              <a:t>:</a:t>
            </a:r>
          </a:p>
        </p:txBody>
      </p:sp>
      <p:sp>
        <p:nvSpPr>
          <p:cNvPr id="1048627" name="Content Placeholder 2"/>
          <p:cNvSpPr>
            <a:spLocks noGrp="1"/>
          </p:cNvSpPr>
          <p:nvPr>
            <p:ph idx="1"/>
          </p:nvPr>
        </p:nvSpPr>
        <p:spPr>
          <a:xfrm>
            <a:off x="1103312" y="1093694"/>
            <a:ext cx="8946541" cy="5154705"/>
          </a:xfrm>
        </p:spPr>
        <p:txBody>
          <a:bodyPr>
            <a:normAutofit lnSpcReduction="10000"/>
          </a:bodyPr>
          <a:p>
            <a:r>
              <a:rPr b="1" dirty="0" sz="2600" lang="en-US">
                <a:latin typeface="Times New Roman" panose="02020603050405020304" pitchFamily="18" charset="0"/>
                <a:cs typeface="Times New Roman" panose="02020603050405020304" pitchFamily="18" charset="0"/>
              </a:rPr>
              <a:t>The modified intention-to-treat analyses were performed on the full analysis </a:t>
            </a:r>
            <a:r>
              <a:rPr b="1" dirty="0" sz="2600" lang="en-US" err="1">
                <a:latin typeface="Times New Roman" panose="02020603050405020304" pitchFamily="18" charset="0"/>
                <a:cs typeface="Times New Roman" panose="02020603050405020304" pitchFamily="18" charset="0"/>
              </a:rPr>
              <a:t>set,which</a:t>
            </a:r>
            <a:r>
              <a:rPr b="1" dirty="0" sz="2600" lang="en-US">
                <a:latin typeface="Times New Roman" panose="02020603050405020304" pitchFamily="18" charset="0"/>
                <a:cs typeface="Times New Roman" panose="02020603050405020304" pitchFamily="18" charset="0"/>
              </a:rPr>
              <a:t> included all patients who received </a:t>
            </a:r>
            <a:r>
              <a:rPr b="1" dirty="0" sz="2600" lang="en-US" err="1">
                <a:latin typeface="Times New Roman" panose="02020603050405020304" pitchFamily="18" charset="0"/>
                <a:cs typeface="Times New Roman" panose="02020603050405020304" pitchFamily="18" charset="0"/>
              </a:rPr>
              <a:t>atleast</a:t>
            </a:r>
            <a:r>
              <a:rPr b="1" dirty="0" sz="2600" lang="en-US">
                <a:latin typeface="Times New Roman" panose="02020603050405020304" pitchFamily="18" charset="0"/>
                <a:cs typeface="Times New Roman" panose="02020603050405020304" pitchFamily="18" charset="0"/>
              </a:rPr>
              <a:t> 1 study protocol treatment and </a:t>
            </a:r>
            <a:r>
              <a:rPr b="1" dirty="0" sz="2600" lang="en-US" err="1">
                <a:latin typeface="Times New Roman" panose="02020603050405020304" pitchFamily="18" charset="0"/>
                <a:cs typeface="Times New Roman" panose="02020603050405020304" pitchFamily="18" charset="0"/>
              </a:rPr>
              <a:t>atleast</a:t>
            </a:r>
            <a:r>
              <a:rPr b="1" dirty="0" sz="2600" lang="en-US">
                <a:latin typeface="Times New Roman" panose="02020603050405020304" pitchFamily="18" charset="0"/>
                <a:cs typeface="Times New Roman" panose="02020603050405020304" pitchFamily="18" charset="0"/>
              </a:rPr>
              <a:t> 1 efficacy evaluation after baseline.</a:t>
            </a:r>
          </a:p>
          <a:p>
            <a:r>
              <a:rPr b="1" dirty="0" sz="2600" lang="en-US">
                <a:latin typeface="Times New Roman" panose="02020603050405020304" pitchFamily="18" charset="0"/>
                <a:cs typeface="Times New Roman" panose="02020603050405020304" pitchFamily="18" charset="0"/>
              </a:rPr>
              <a:t>Generalized linear models(GLMs) were performed for the analyses of the primary and secondary outcomes of good functional outcome at 90 </a:t>
            </a:r>
            <a:r>
              <a:rPr b="1" dirty="0" sz="2600" lang="en-US" err="1">
                <a:latin typeface="Times New Roman" panose="02020603050405020304" pitchFamily="18" charset="0"/>
                <a:cs typeface="Times New Roman" panose="02020603050405020304" pitchFamily="18" charset="0"/>
              </a:rPr>
              <a:t>days,favorable</a:t>
            </a:r>
            <a:r>
              <a:rPr b="1" dirty="0" sz="2600" lang="en-US">
                <a:latin typeface="Times New Roman" panose="02020603050405020304" pitchFamily="18" charset="0"/>
                <a:cs typeface="Times New Roman" panose="02020603050405020304" pitchFamily="18" charset="0"/>
              </a:rPr>
              <a:t> functional outcome at 90 </a:t>
            </a:r>
            <a:r>
              <a:rPr b="1" dirty="0" sz="2600" lang="en-US" err="1">
                <a:latin typeface="Times New Roman" panose="02020603050405020304" pitchFamily="18" charset="0"/>
                <a:cs typeface="Times New Roman" panose="02020603050405020304" pitchFamily="18" charset="0"/>
              </a:rPr>
              <a:t>days,NIHSS</a:t>
            </a:r>
            <a:r>
              <a:rPr b="1" dirty="0" sz="2600" lang="en-US">
                <a:latin typeface="Times New Roman" panose="02020603050405020304" pitchFamily="18" charset="0"/>
                <a:cs typeface="Times New Roman" panose="02020603050405020304" pitchFamily="18" charset="0"/>
              </a:rPr>
              <a:t> score at 90 </a:t>
            </a:r>
            <a:r>
              <a:rPr b="1" dirty="0" sz="2600" lang="en-US" err="1">
                <a:latin typeface="Times New Roman" panose="02020603050405020304" pitchFamily="18" charset="0"/>
                <a:cs typeface="Times New Roman" panose="02020603050405020304" pitchFamily="18" charset="0"/>
              </a:rPr>
              <a:t>days,Barthel</a:t>
            </a:r>
            <a:r>
              <a:rPr b="1" dirty="0" sz="2600" lang="en-US">
                <a:latin typeface="Times New Roman" panose="02020603050405020304" pitchFamily="18" charset="0"/>
                <a:cs typeface="Times New Roman" panose="02020603050405020304" pitchFamily="18" charset="0"/>
              </a:rPr>
              <a:t> scale score at 90 days, and stroke or other vascular events within 90 days.</a:t>
            </a:r>
          </a:p>
          <a:p>
            <a:r>
              <a:rPr b="1" dirty="0" sz="2600" lang="en-US">
                <a:latin typeface="Times New Roman" panose="02020603050405020304" pitchFamily="18" charset="0"/>
                <a:cs typeface="Times New Roman" panose="02020603050405020304" pitchFamily="18" charset="0"/>
              </a:rPr>
              <a:t>The treatment effects for these outcomes are presented as risk ratios (RRs) and risk differences (RDs) with their 95% CIs.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8" name="Title 1"/>
          <p:cNvSpPr>
            <a:spLocks noGrp="1"/>
          </p:cNvSpPr>
          <p:nvPr>
            <p:ph type="title"/>
          </p:nvPr>
        </p:nvSpPr>
        <p:spPr>
          <a:xfrm>
            <a:off x="318372" y="-67668"/>
            <a:ext cx="10353762" cy="970450"/>
          </a:xfrm>
        </p:spPr>
        <p:txBody>
          <a:bodyPr/>
          <a:p>
            <a:r>
              <a:rPr b="1" dirty="0" sz="4000" lang="en-US">
                <a:latin typeface="Times New Roman" panose="02020603050405020304" pitchFamily="18" charset="0"/>
                <a:cs typeface="Times New Roman" panose="02020603050405020304" pitchFamily="18" charset="0"/>
              </a:rPr>
              <a:t>RESULTS</a:t>
            </a:r>
          </a:p>
        </p:txBody>
      </p:sp>
      <p:pic>
        <p:nvPicPr>
          <p:cNvPr id="2097155" name="Content Placeholder 3"/>
          <p:cNvPicPr>
            <a:picLocks noChangeAspect="1" noGrp="1"/>
          </p:cNvPicPr>
          <p:nvPr>
            <p:ph idx="1"/>
          </p:nvPr>
        </p:nvPicPr>
        <p:blipFill>
          <a:blip xmlns:r="http://schemas.openxmlformats.org/officeDocument/2006/relationships" r:embed="rId1"/>
          <a:stretch>
            <a:fillRect/>
          </a:stretch>
        </p:blipFill>
        <p:spPr>
          <a:xfrm>
            <a:off x="824753" y="986534"/>
            <a:ext cx="10291482" cy="5531224"/>
          </a:xfrm>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4" name="Title 1"/>
          <p:cNvSpPr>
            <a:spLocks noGrp="1"/>
          </p:cNvSpPr>
          <p:nvPr>
            <p:ph type="title"/>
          </p:nvPr>
        </p:nvSpPr>
        <p:spPr>
          <a:xfrm>
            <a:off x="224117" y="0"/>
            <a:ext cx="11241741" cy="1595718"/>
          </a:xfrm>
        </p:spPr>
        <p:txBody>
          <a:bodyPr/>
          <a:p>
            <a:r>
              <a:rPr b="1" dirty="0" sz="3600" lang="en-US" u="sng">
                <a:latin typeface="Times New Roman" panose="02020603050405020304" pitchFamily="18" charset="0"/>
                <a:cs typeface="Times New Roman" panose="02020603050405020304" pitchFamily="18" charset="0"/>
              </a:rPr>
              <a:t>EARLY NEUROLOGICAL DETORIATION(END)</a:t>
            </a:r>
          </a:p>
        </p:txBody>
      </p:sp>
      <p:sp>
        <p:nvSpPr>
          <p:cNvPr id="1048595" name="Content Placeholder 2"/>
          <p:cNvSpPr>
            <a:spLocks noGrp="1"/>
          </p:cNvSpPr>
          <p:nvPr>
            <p:ph idx="1"/>
          </p:nvPr>
        </p:nvSpPr>
        <p:spPr>
          <a:xfrm>
            <a:off x="403411" y="1156449"/>
            <a:ext cx="11062447" cy="5154706"/>
          </a:xfrm>
        </p:spPr>
        <p:txBody>
          <a:bodyPr>
            <a:normAutofit lnSpcReduction="10000"/>
          </a:bodyPr>
          <a:p>
            <a:r>
              <a:rPr b="1" dirty="0" sz="3200" lang="en-US">
                <a:latin typeface="Times New Roman" panose="02020603050405020304" pitchFamily="18" charset="0"/>
                <a:cs typeface="Times New Roman" panose="02020603050405020304" pitchFamily="18" charset="0"/>
              </a:rPr>
              <a:t>Early neurological deterioration (END)  refers to the decline in neurological function that occurs within a few hours or days of the onset of acute ischemic stroke.</a:t>
            </a:r>
          </a:p>
          <a:p>
            <a:r>
              <a:rPr b="1" dirty="0" sz="3200" lang="en-US">
                <a:latin typeface="Times New Roman" panose="02020603050405020304" pitchFamily="18" charset="0"/>
                <a:cs typeface="Times New Roman" panose="02020603050405020304" pitchFamily="18" charset="0"/>
              </a:rPr>
              <a:t>It is defined as an increase of  &gt;/= 2 points in total National Institutes of Health Stroke Scale (NIHSS) score or &gt;/= 1 point in the motor items of the NIHSS within 7 days after admission.</a:t>
            </a:r>
          </a:p>
          <a:p>
            <a:r>
              <a:rPr b="1" dirty="0" sz="3200" lang="en-US">
                <a:latin typeface="Times New Roman" panose="02020603050405020304" pitchFamily="18" charset="0"/>
                <a:cs typeface="Times New Roman" panose="02020603050405020304" pitchFamily="18" charset="0"/>
              </a:rPr>
              <a:t>It may be attributed to thrombus </a:t>
            </a:r>
            <a:r>
              <a:rPr b="1" dirty="0" sz="3200" lang="en-US" err="1">
                <a:latin typeface="Times New Roman" panose="02020603050405020304" pitchFamily="18" charset="0"/>
                <a:cs typeface="Times New Roman" panose="02020603050405020304" pitchFamily="18" charset="0"/>
              </a:rPr>
              <a:t>extension,hemodynamic</a:t>
            </a:r>
            <a:r>
              <a:rPr b="1" dirty="0" sz="3200" lang="en-US">
                <a:latin typeface="Times New Roman" panose="02020603050405020304" pitchFamily="18" charset="0"/>
                <a:cs typeface="Times New Roman" panose="02020603050405020304" pitchFamily="18" charset="0"/>
              </a:rPr>
              <a:t> compromise and incomplete response to the antiplatelet therapy.</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992166" y="738312"/>
            <a:ext cx="9879104" cy="5122311"/>
          </a:xfrm>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29" name="Content Placeholder 2"/>
          <p:cNvSpPr>
            <a:spLocks noGrp="1"/>
          </p:cNvSpPr>
          <p:nvPr>
            <p:ph idx="1"/>
          </p:nvPr>
        </p:nvSpPr>
        <p:spPr>
          <a:xfrm>
            <a:off x="1026785" y="726141"/>
            <a:ext cx="10138429" cy="5405717"/>
          </a:xfrm>
        </p:spPr>
        <p:txBody>
          <a:bodyPr>
            <a:normAutofit/>
          </a:bodyPr>
          <a:p>
            <a:r>
              <a:rPr b="1" dirty="0" sz="3200" lang="en-US">
                <a:latin typeface="Times New Roman" panose="02020603050405020304" pitchFamily="18" charset="0"/>
                <a:cs typeface="Times New Roman" panose="02020603050405020304" pitchFamily="18" charset="0"/>
              </a:rPr>
              <a:t>The percentage of patients with </a:t>
            </a:r>
            <a:r>
              <a:rPr b="1" dirty="0" sz="3200" lang="en-US" err="1">
                <a:latin typeface="Times New Roman" panose="02020603050405020304" pitchFamily="18" charset="0"/>
                <a:cs typeface="Times New Roman" panose="02020603050405020304" pitchFamily="18" charset="0"/>
              </a:rPr>
              <a:t>mRS</a:t>
            </a:r>
            <a:r>
              <a:rPr b="1" dirty="0" sz="3200" lang="en-US">
                <a:latin typeface="Times New Roman" panose="02020603050405020304" pitchFamily="18" charset="0"/>
                <a:cs typeface="Times New Roman" panose="02020603050405020304" pitchFamily="18" charset="0"/>
              </a:rPr>
              <a:t> scores of 0 to 3 at 90 days was 80.5% (240 of 298) in the </a:t>
            </a:r>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group and 73.3% (222 of 303) in the control group.</a:t>
            </a:r>
          </a:p>
          <a:p>
            <a:r>
              <a:rPr b="1" dirty="0" sz="3200" lang="en-US">
                <a:latin typeface="Times New Roman" panose="02020603050405020304" pitchFamily="18" charset="0"/>
                <a:cs typeface="Times New Roman" panose="02020603050405020304" pitchFamily="18" charset="0"/>
              </a:rPr>
              <a:t>In the full analysis set </a:t>
            </a:r>
            <a:r>
              <a:rPr b="1" dirty="0" sz="3200" lang="en-US" err="1">
                <a:latin typeface="Times New Roman" panose="02020603050405020304" pitchFamily="18" charset="0"/>
                <a:cs typeface="Times New Roman" panose="02020603050405020304" pitchFamily="18" charset="0"/>
              </a:rPr>
              <a:t>population,the</a:t>
            </a:r>
            <a:r>
              <a:rPr b="1" dirty="0" sz="3200" lang="en-US">
                <a:latin typeface="Times New Roman" panose="02020603050405020304" pitchFamily="18" charset="0"/>
                <a:cs typeface="Times New Roman" panose="02020603050405020304" pitchFamily="18" charset="0"/>
              </a:rPr>
              <a:t> risk of having a good outcome showed a significant difference between the </a:t>
            </a:r>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and control groups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30" name="Content Placeholder 2"/>
          <p:cNvSpPr>
            <a:spLocks noGrp="1"/>
          </p:cNvSpPr>
          <p:nvPr>
            <p:ph idx="1"/>
          </p:nvPr>
        </p:nvSpPr>
        <p:spPr>
          <a:xfrm>
            <a:off x="1264677" y="887507"/>
            <a:ext cx="8946541" cy="4518210"/>
          </a:xfrm>
        </p:spPr>
        <p:txBody>
          <a:bodyPr>
            <a:normAutofit lnSpcReduction="10000"/>
          </a:bodyPr>
          <a:p>
            <a:r>
              <a:rPr b="1" dirty="0" sz="3200" lang="en-US">
                <a:latin typeface="Times New Roman" panose="02020603050405020304" pitchFamily="18" charset="0"/>
                <a:cs typeface="Times New Roman" panose="02020603050405020304" pitchFamily="18" charset="0"/>
              </a:rPr>
              <a:t>Significant differences were observed in the secondary outcomes of the </a:t>
            </a:r>
            <a:r>
              <a:rPr b="1" dirty="0" sz="3200" lang="en-US" err="1">
                <a:latin typeface="Times New Roman" panose="02020603050405020304" pitchFamily="18" charset="0"/>
                <a:cs typeface="Times New Roman" panose="02020603050405020304" pitchFamily="18" charset="0"/>
              </a:rPr>
              <a:t>mRS</a:t>
            </a:r>
            <a:r>
              <a:rPr b="1" dirty="0" sz="3200" lang="en-US">
                <a:latin typeface="Times New Roman" panose="02020603050405020304" pitchFamily="18" charset="0"/>
                <a:cs typeface="Times New Roman" panose="02020603050405020304" pitchFamily="18" charset="0"/>
              </a:rPr>
              <a:t> score distribution at 90days in both the unadjusted and adjusted analysis.</a:t>
            </a:r>
          </a:p>
          <a:p>
            <a:r>
              <a:rPr b="1" dirty="0" sz="3200" lang="en-US">
                <a:latin typeface="Times New Roman" panose="02020603050405020304" pitchFamily="18" charset="0"/>
                <a:cs typeface="Times New Roman" panose="02020603050405020304" pitchFamily="18" charset="0"/>
              </a:rPr>
              <a:t>No significant differences were observed in the other secondary </a:t>
            </a:r>
            <a:r>
              <a:rPr b="1" dirty="0" sz="3200" lang="en-US" err="1">
                <a:latin typeface="Times New Roman" panose="02020603050405020304" pitchFamily="18" charset="0"/>
                <a:cs typeface="Times New Roman" panose="02020603050405020304" pitchFamily="18" charset="0"/>
              </a:rPr>
              <a:t>outcomes,including</a:t>
            </a:r>
            <a:r>
              <a:rPr b="1" dirty="0" sz="3200" lang="en-US">
                <a:latin typeface="Times New Roman" panose="02020603050405020304" pitchFamily="18" charset="0"/>
                <a:cs typeface="Times New Roman" panose="02020603050405020304" pitchFamily="18" charset="0"/>
              </a:rPr>
              <a:t> the rate of having an </a:t>
            </a:r>
            <a:r>
              <a:rPr b="1" dirty="0" sz="3200" lang="en-US" err="1">
                <a:latin typeface="Times New Roman" panose="02020603050405020304" pitchFamily="18" charset="0"/>
                <a:cs typeface="Times New Roman" panose="02020603050405020304" pitchFamily="18" charset="0"/>
              </a:rPr>
              <a:t>mRS</a:t>
            </a:r>
            <a:r>
              <a:rPr b="1" dirty="0" sz="3200" lang="en-US">
                <a:latin typeface="Times New Roman" panose="02020603050405020304" pitchFamily="18" charset="0"/>
                <a:cs typeface="Times New Roman" panose="02020603050405020304" pitchFamily="18" charset="0"/>
              </a:rPr>
              <a:t> score of 0 to 2,NIHSS score at 90days,Barthel scale score at 90 </a:t>
            </a:r>
            <a:r>
              <a:rPr b="1" dirty="0" sz="3200" lang="en-US" err="1">
                <a:latin typeface="Times New Roman" panose="02020603050405020304" pitchFamily="18" charset="0"/>
                <a:cs typeface="Times New Roman" panose="02020603050405020304" pitchFamily="18" charset="0"/>
              </a:rPr>
              <a:t>days,and</a:t>
            </a:r>
            <a:r>
              <a:rPr b="1" dirty="0" sz="3200" lang="en-US">
                <a:latin typeface="Times New Roman" panose="02020603050405020304" pitchFamily="18" charset="0"/>
                <a:cs typeface="Times New Roman" panose="02020603050405020304" pitchFamily="18" charset="0"/>
              </a:rPr>
              <a:t> stroke or other vascular events within 90days.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31" name="Content Placeholder 2"/>
          <p:cNvSpPr>
            <a:spLocks noGrp="1"/>
          </p:cNvSpPr>
          <p:nvPr>
            <p:ph idx="1"/>
          </p:nvPr>
        </p:nvSpPr>
        <p:spPr>
          <a:xfrm>
            <a:off x="1103312" y="770966"/>
            <a:ext cx="8946541" cy="5477434"/>
          </a:xfrm>
        </p:spPr>
        <p:txBody>
          <a:bodyPr>
            <a:normAutofit/>
          </a:bodyPr>
          <a:p>
            <a:r>
              <a:rPr b="1" dirty="0" sz="2800" lang="en-US">
                <a:latin typeface="Times New Roman" panose="02020603050405020304" pitchFamily="18" charset="0"/>
                <a:cs typeface="Times New Roman" panose="02020603050405020304" pitchFamily="18" charset="0"/>
              </a:rPr>
              <a:t>A </a:t>
            </a:r>
            <a:r>
              <a:rPr b="1" dirty="0" sz="2800" lang="en-US" err="1">
                <a:latin typeface="Times New Roman" panose="02020603050405020304" pitchFamily="18" charset="0"/>
                <a:cs typeface="Times New Roman" panose="02020603050405020304" pitchFamily="18" charset="0"/>
              </a:rPr>
              <a:t>prespecified</a:t>
            </a:r>
            <a:r>
              <a:rPr b="1" dirty="0" sz="2800" lang="en-US">
                <a:latin typeface="Times New Roman" panose="02020603050405020304" pitchFamily="18" charset="0"/>
                <a:cs typeface="Times New Roman" panose="02020603050405020304" pitchFamily="18" charset="0"/>
              </a:rPr>
              <a:t> subgroup analysis demonstrated a potentially stronger effect of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among female patients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vs </a:t>
            </a:r>
            <a:r>
              <a:rPr b="1" dirty="0" sz="2800" lang="en-US" err="1">
                <a:latin typeface="Times New Roman" panose="02020603050405020304" pitchFamily="18" charset="0"/>
                <a:cs typeface="Times New Roman" panose="02020603050405020304" pitchFamily="18" charset="0"/>
              </a:rPr>
              <a:t>control:female</a:t>
            </a:r>
            <a:r>
              <a:rPr b="1" dirty="0" sz="2800" lang="en-US">
                <a:latin typeface="Times New Roman" panose="02020603050405020304" pitchFamily="18" charset="0"/>
                <a:cs typeface="Times New Roman" panose="02020603050405020304" pitchFamily="18" charset="0"/>
              </a:rPr>
              <a:t>, 81.7%[89of109] vs65.5%[72 of 110]; male, 79.9% [151 of 189] vs 77.7% [150 of 193]; interaction P=0.046</a:t>
            </a:r>
          </a:p>
          <a:p>
            <a:r>
              <a:rPr b="1" dirty="0" sz="2800" lang="en-US">
                <a:latin typeface="Times New Roman" panose="02020603050405020304" pitchFamily="18" charset="0"/>
                <a:cs typeface="Times New Roman" panose="02020603050405020304" pitchFamily="18" charset="0"/>
              </a:rPr>
              <a:t>Other subgroup analysis showed characteristics, such as age, NIHSS score at randomization reperfusion </a:t>
            </a:r>
            <a:r>
              <a:rPr b="1" dirty="0" sz="2800" lang="en-US" err="1">
                <a:latin typeface="Times New Roman" panose="02020603050405020304" pitchFamily="18" charset="0"/>
                <a:cs typeface="Times New Roman" panose="02020603050405020304" pitchFamily="18" charset="0"/>
              </a:rPr>
              <a:t>therapy,and</a:t>
            </a:r>
            <a:r>
              <a:rPr b="1" dirty="0" sz="2800" lang="en-US">
                <a:latin typeface="Times New Roman" panose="02020603050405020304" pitchFamily="18" charset="0"/>
                <a:cs typeface="Times New Roman" panose="02020603050405020304" pitchFamily="18" charset="0"/>
              </a:rPr>
              <a:t> time from the onset of symptom to randomization, did not have a significant </a:t>
            </a:r>
            <a:r>
              <a:rPr b="1" dirty="0" sz="2800" lang="en-US" err="1">
                <a:latin typeface="Times New Roman" panose="02020603050405020304" pitchFamily="18" charset="0"/>
                <a:cs typeface="Times New Roman" panose="02020603050405020304" pitchFamily="18" charset="0"/>
              </a:rPr>
              <a:t>impactvon</a:t>
            </a:r>
            <a:r>
              <a:rPr b="1" dirty="0" sz="2800" lang="en-US">
                <a:latin typeface="Times New Roman" panose="02020603050405020304" pitchFamily="18" charset="0"/>
                <a:cs typeface="Times New Roman" panose="02020603050405020304" pitchFamily="18" charset="0"/>
              </a:rPr>
              <a:t> the effectiveness of the intervention of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in reducing the risks of the primary outcome.</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2" name="Title 1"/>
          <p:cNvSpPr>
            <a:spLocks noGrp="1"/>
          </p:cNvSpPr>
          <p:nvPr>
            <p:ph type="title"/>
          </p:nvPr>
        </p:nvSpPr>
        <p:spPr>
          <a:xfrm>
            <a:off x="528646" y="0"/>
            <a:ext cx="10353762" cy="970450"/>
          </a:xfrm>
        </p:spPr>
        <p:txBody>
          <a:bodyPr/>
          <a:p>
            <a:r>
              <a:rPr b="1" dirty="0" sz="4000" lang="en-US">
                <a:latin typeface="Times New Roman" panose="02020603050405020304" pitchFamily="18" charset="0"/>
                <a:cs typeface="Times New Roman" panose="02020603050405020304" pitchFamily="18" charset="0"/>
              </a:rPr>
              <a:t>ADVERSE EFFECTS</a:t>
            </a:r>
          </a:p>
        </p:txBody>
      </p:sp>
      <p:pic>
        <p:nvPicPr>
          <p:cNvPr id="2097157" name="Content Placeholder 3"/>
          <p:cNvPicPr>
            <a:picLocks noChangeAspect="1" noGrp="1"/>
          </p:cNvPicPr>
          <p:nvPr>
            <p:ph idx="1"/>
          </p:nvPr>
        </p:nvPicPr>
        <p:blipFill>
          <a:blip xmlns:r="http://schemas.openxmlformats.org/officeDocument/2006/relationships" r:embed="rId1"/>
          <a:stretch>
            <a:fillRect/>
          </a:stretch>
        </p:blipFill>
        <p:spPr>
          <a:xfrm>
            <a:off x="1358494" y="970450"/>
            <a:ext cx="9672263" cy="5127812"/>
          </a:xfrm>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33" name="Content Placeholder 2"/>
          <p:cNvSpPr>
            <a:spLocks noGrp="1"/>
          </p:cNvSpPr>
          <p:nvPr>
            <p:ph idx="1"/>
          </p:nvPr>
        </p:nvSpPr>
        <p:spPr>
          <a:xfrm>
            <a:off x="1300503" y="1513006"/>
            <a:ext cx="8946541" cy="4195481"/>
          </a:xfrm>
        </p:spPr>
        <p:txBody>
          <a:bodyPr>
            <a:normAutofit/>
          </a:bodyPr>
          <a:p>
            <a:r>
              <a:rPr b="1" dirty="0" sz="3200" lang="en-US">
                <a:latin typeface="Times New Roman" panose="02020603050405020304" pitchFamily="18" charset="0"/>
                <a:cs typeface="Times New Roman" panose="02020603050405020304" pitchFamily="18" charset="0"/>
              </a:rPr>
              <a:t>This randomized clinical trial shows that the combination of </a:t>
            </a:r>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and antiplatelet therapy resulted in a significantly greater likelihood of good functional outcome at 90 days in patients with END after AIS, with no additional risk of major intracranial or </a:t>
            </a:r>
            <a:r>
              <a:rPr b="1" dirty="0" sz="3200" lang="en-US" err="1">
                <a:latin typeface="Times New Roman" panose="02020603050405020304" pitchFamily="18" charset="0"/>
                <a:cs typeface="Times New Roman" panose="02020603050405020304" pitchFamily="18" charset="0"/>
              </a:rPr>
              <a:t>extracranial</a:t>
            </a:r>
            <a:r>
              <a:rPr b="1" dirty="0" sz="3200" lang="en-US">
                <a:latin typeface="Times New Roman" panose="02020603050405020304" pitchFamily="18" charset="0"/>
                <a:cs typeface="Times New Roman" panose="02020603050405020304" pitchFamily="18" charset="0"/>
              </a:rPr>
              <a:t> hemorrhage.</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34" name="Content Placeholder 2"/>
          <p:cNvSpPr>
            <a:spLocks noGrp="1"/>
          </p:cNvSpPr>
          <p:nvPr>
            <p:ph idx="1"/>
          </p:nvPr>
        </p:nvSpPr>
        <p:spPr>
          <a:xfrm>
            <a:off x="1292229" y="977829"/>
            <a:ext cx="9140893" cy="4902341"/>
          </a:xfrm>
        </p:spPr>
        <p:txBody>
          <a:bodyPr>
            <a:normAutofit/>
          </a:bodyPr>
          <a:p>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is a direct thrombin </a:t>
            </a:r>
            <a:r>
              <a:rPr b="1" dirty="0" sz="3200" lang="en-US" err="1">
                <a:latin typeface="Times New Roman" panose="02020603050405020304" pitchFamily="18" charset="0"/>
                <a:cs typeface="Times New Roman" panose="02020603050405020304" pitchFamily="18" charset="0"/>
              </a:rPr>
              <a:t>inhibitor,which</a:t>
            </a:r>
            <a:r>
              <a:rPr b="1" dirty="0" sz="3200" lang="en-US">
                <a:latin typeface="Times New Roman" panose="02020603050405020304" pitchFamily="18" charset="0"/>
                <a:cs typeface="Times New Roman" panose="02020603050405020304" pitchFamily="18" charset="0"/>
              </a:rPr>
              <a:t> is rapid acting, short acting, and has low bleeding rates, which is useful in preventing thrombus propagation and providing additional benefit after stroke/TIA.</a:t>
            </a:r>
          </a:p>
          <a:p>
            <a:r>
              <a:rPr b="1" dirty="0" sz="3200" lang="en-US">
                <a:latin typeface="Times New Roman" panose="02020603050405020304" pitchFamily="18" charset="0"/>
                <a:cs typeface="Times New Roman" panose="02020603050405020304" pitchFamily="18" charset="0"/>
              </a:rPr>
              <a:t>Thrombin inhibition by </a:t>
            </a:r>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also prevents injury to the vascular </a:t>
            </a:r>
            <a:r>
              <a:rPr b="1" dirty="0" sz="3200" lang="en-US" err="1">
                <a:latin typeface="Times New Roman" panose="02020603050405020304" pitchFamily="18" charset="0"/>
                <a:cs typeface="Times New Roman" panose="02020603050405020304" pitchFamily="18" charset="0"/>
              </a:rPr>
              <a:t>endothelium,thus</a:t>
            </a:r>
            <a:r>
              <a:rPr b="1" dirty="0" sz="3200" lang="en-US">
                <a:latin typeface="Times New Roman" panose="02020603050405020304" pitchFamily="18" charset="0"/>
                <a:cs typeface="Times New Roman" panose="02020603050405020304" pitchFamily="18" charset="0"/>
              </a:rPr>
              <a:t> facilitating endogenous plasminogen activator </a:t>
            </a:r>
            <a:r>
              <a:rPr b="1" dirty="0" sz="3200" lang="en-US" err="1">
                <a:latin typeface="Times New Roman" panose="02020603050405020304" pitchFamily="18" charset="0"/>
                <a:cs typeface="Times New Roman" panose="02020603050405020304" pitchFamily="18" charset="0"/>
              </a:rPr>
              <a:t>production,Preventing</a:t>
            </a:r>
            <a:r>
              <a:rPr b="1" dirty="0" sz="3200" lang="en-US">
                <a:latin typeface="Times New Roman" panose="02020603050405020304" pitchFamily="18" charset="0"/>
                <a:cs typeface="Times New Roman" panose="02020603050405020304" pitchFamily="18" charset="0"/>
              </a:rPr>
              <a:t> clot formation</a:t>
            </a:r>
            <a:r>
              <a:rPr b="1" dirty="0" sz="2800" lang="en-US">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35" name="Title 1"/>
          <p:cNvSpPr>
            <a:spLocks noGrp="1"/>
          </p:cNvSpPr>
          <p:nvPr>
            <p:ph type="title"/>
          </p:nvPr>
        </p:nvSpPr>
        <p:spPr>
          <a:xfrm>
            <a:off x="359241" y="0"/>
            <a:ext cx="9404723" cy="808074"/>
          </a:xfrm>
        </p:spPr>
        <p:txBody>
          <a:bodyPr/>
          <a:p>
            <a:r>
              <a:rPr b="1" dirty="0" lang="en-US">
                <a:latin typeface="Times New Roman" panose="02020603050405020304" pitchFamily="18" charset="0"/>
                <a:cs typeface="Times New Roman" panose="02020603050405020304" pitchFamily="18" charset="0"/>
              </a:rPr>
              <a:t>CRITICAL APPRAISAL:</a:t>
            </a:r>
          </a:p>
        </p:txBody>
      </p:sp>
      <p:sp>
        <p:nvSpPr>
          <p:cNvPr id="1048636" name="Content Placeholder 3"/>
          <p:cNvSpPr txBox="1">
            <a:spLocks noGrp="1"/>
          </p:cNvSpPr>
          <p:nvPr>
            <p:ph idx="1"/>
          </p:nvPr>
        </p:nvSpPr>
        <p:spPr>
          <a:xfrm>
            <a:off x="982452" y="675064"/>
            <a:ext cx="10227095" cy="4742328"/>
          </a:xfrm>
          <a:prstGeom prst="rect"/>
        </p:spPr>
        <p:txBody>
          <a:bodyPr bIns="45720" lIns="91440" rIns="91440" rtlCol="0" tIns="45720" vert="horz" wrap="square">
            <a:noAutofit/>
          </a:bodyPr>
          <a:lst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a:lstStyle>
          <a:p>
            <a:pPr algn="just"/>
            <a:r>
              <a:rPr b="1" dirty="0" sz="2800" lang="en-US">
                <a:latin typeface="Times New Roman" panose="02020603050405020304" pitchFamily="18" charset="0"/>
                <a:cs typeface="Times New Roman" panose="02020603050405020304" pitchFamily="18" charset="0"/>
              </a:rPr>
              <a:t>Does this study address a relevant, focused research question?</a:t>
            </a:r>
          </a:p>
          <a:p>
            <a:pPr algn="just" indent="0" marL="0">
              <a:buNone/>
            </a:pPr>
            <a:r>
              <a:rPr b="1" dirty="0" sz="2800" lang="en-US">
                <a:latin typeface="Times New Roman" panose="02020603050405020304" pitchFamily="18" charset="0"/>
                <a:cs typeface="Times New Roman" panose="02020603050405020304" pitchFamily="18" charset="0"/>
              </a:rPr>
              <a:t>          </a:t>
            </a:r>
            <a:r>
              <a:rPr b="1" dirty="0" sz="2800" lang="en-US" err="1">
                <a:latin typeface="Times New Roman" panose="02020603050405020304" pitchFamily="18" charset="0"/>
                <a:cs typeface="Times New Roman" panose="02020603050405020304" pitchFamily="18" charset="0"/>
              </a:rPr>
              <a:t>Yes,this</a:t>
            </a:r>
            <a:r>
              <a:rPr b="1" dirty="0" sz="2800" lang="en-US">
                <a:latin typeface="Times New Roman" panose="02020603050405020304" pitchFamily="18" charset="0"/>
                <a:cs typeface="Times New Roman" panose="02020603050405020304" pitchFamily="18" charset="0"/>
              </a:rPr>
              <a:t> study shows that combination of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and antiplatelet therapy resulted in a significantly greater likelihood of good functional outcome at 90 days in patients with END after AIS,</a:t>
            </a:r>
          </a:p>
          <a:p>
            <a:pPr algn="just"/>
            <a:r>
              <a:rPr b="1" dirty="0" sz="2800" lang="en-US">
                <a:latin typeface="Times New Roman" panose="02020603050405020304" pitchFamily="18" charset="0"/>
                <a:cs typeface="Times New Roman" panose="02020603050405020304" pitchFamily="18" charset="0"/>
              </a:rPr>
              <a:t>Was assignment of participants to intervention </a:t>
            </a:r>
            <a:r>
              <a:rPr b="1" dirty="0" sz="2800" lang="en-US" err="1">
                <a:latin typeface="Times New Roman" panose="02020603050405020304" pitchFamily="18" charset="0"/>
                <a:cs typeface="Times New Roman" panose="02020603050405020304" pitchFamily="18" charset="0"/>
              </a:rPr>
              <a:t>randomised</a:t>
            </a:r>
            <a:r>
              <a:rPr b="1" dirty="0" sz="2800" lang="en-US">
                <a:latin typeface="Times New Roman" panose="02020603050405020304" pitchFamily="18" charset="0"/>
                <a:cs typeface="Times New Roman" panose="02020603050405020304" pitchFamily="18" charset="0"/>
              </a:rPr>
              <a:t>?</a:t>
            </a:r>
          </a:p>
          <a:p>
            <a:pPr algn="just"/>
            <a:r>
              <a:rPr b="1" dirty="0" sz="2800" lang="en-US">
                <a:latin typeface="Times New Roman" panose="02020603050405020304" pitchFamily="18" charset="0"/>
                <a:cs typeface="Times New Roman" panose="02020603050405020304" pitchFamily="18" charset="0"/>
              </a:rPr>
              <a:t>      Eligible patients were assigned in a 1:1 ratio by centralized computer randomization
Did each study group received same level of care were treated equally?
     Baseline characteristics were similar in both groups were treated equally</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37" name="Content Placeholder 32"/>
          <p:cNvSpPr txBox="1">
            <a:spLocks noGrp="1"/>
          </p:cNvSpPr>
          <p:nvPr>
            <p:ph idx="1"/>
          </p:nvPr>
        </p:nvSpPr>
        <p:spPr>
          <a:xfrm>
            <a:off x="1103312" y="1004048"/>
            <a:ext cx="8946541" cy="5244352"/>
          </a:xfrm>
          <a:prstGeom prst="rect"/>
        </p:spPr>
        <p:txBody>
          <a:bodyPr>
            <a:normAutofit/>
          </a:bodyPr>
          <a:lstStyle>
            <a:lvl1pPr algn="l" defTabSz="914400" eaLnBrk="1" hangingPunct="1" indent="0" latinLnBrk="0" marL="0" rtl="0">
              <a:lnSpc>
                <a:spcPct val="90000"/>
              </a:lnSpc>
              <a:spcBef>
                <a:spcPts val="1000"/>
              </a:spcBef>
              <a:buFont typeface="Arial" panose="020B0604020202020204" pitchFamily="34" charset="0"/>
              <a:buNone/>
              <a:defRPr b="1" sz="2400" kern="1200">
                <a:gradFill>
                  <a:gsLst>
                    <a:gs pos="15000">
                      <a:schemeClr val="tx1"/>
                    </a:gs>
                    <a:gs pos="47000">
                      <a:schemeClr val="tx1"/>
                    </a:gs>
                  </a:gsLst>
                  <a:lin ang="5400000" scaled="1"/>
                </a:gradFill>
                <a:latin typeface="+mn-lt"/>
                <a:ea typeface="+mn-ea"/>
                <a:cs typeface="+mn-cs"/>
              </a:defRPr>
            </a:lvl1pPr>
            <a:lvl2pPr algn="l" defTabSz="914400" eaLnBrk="1" hangingPunct="1" indent="0" latinLnBrk="0" marL="0" rtl="0">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algn="l" defTabSz="914400" eaLnBrk="1" hangingPunct="1" indent="0" latinLnBrk="0" marL="0" rtl="0">
              <a:lnSpc>
                <a:spcPct val="90000"/>
              </a:lnSpc>
              <a:spcBef>
                <a:spcPts val="1200"/>
              </a:spcBef>
              <a:spcAft>
                <a:spcPts val="1200"/>
              </a:spcAft>
              <a:buFont typeface="Arial" panose="020B0604020202020204" pitchFamily="34" charset="0"/>
              <a:buNone/>
              <a:defRPr b="1" sz="2000" kern="1200">
                <a:solidFill>
                  <a:schemeClr val="tx2"/>
                </a:solidFill>
                <a:latin typeface="+mn-lt"/>
                <a:ea typeface="+mn-ea"/>
                <a:cs typeface="+mn-cs"/>
              </a:defRPr>
            </a:lvl3pPr>
            <a:lvl4pPr algn="l" defTabSz="914400" eaLnBrk="1" hangingPunct="1" indent="0" latinLnBrk="0" marL="0" rtl="0">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algn="l" defTabSz="914400" eaLnBrk="1" hangingPunct="1" indent="0" latinLnBrk="0" marL="0" rtl="0">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indent="-457200" marL="457200">
              <a:buFont typeface="Arial" panose="020B0604020202020204" pitchFamily="34" charset="0"/>
              <a:buChar char="•"/>
            </a:pPr>
            <a:r>
              <a:rPr dirty="0" sz="3200" lang="en-US">
                <a:latin typeface="Times New Roman" panose="02020603050405020304" pitchFamily="18" charset="0"/>
                <a:cs typeface="Times New Roman" panose="02020603050405020304" pitchFamily="18" charset="0"/>
              </a:rPr>
              <a:t>Does the </a:t>
            </a:r>
            <a:r>
              <a:rPr dirty="0" sz="3200" lang="en-US" err="1">
                <a:latin typeface="Times New Roman" panose="02020603050405020304" pitchFamily="18" charset="0"/>
                <a:cs typeface="Times New Roman" panose="02020603050405020304" pitchFamily="18" charset="0"/>
              </a:rPr>
              <a:t>novelity</a:t>
            </a:r>
            <a:r>
              <a:rPr dirty="0" sz="3200" lang="en-US">
                <a:latin typeface="Times New Roman" panose="02020603050405020304" pitchFamily="18" charset="0"/>
                <a:cs typeface="Times New Roman" panose="02020603050405020304" pitchFamily="18" charset="0"/>
              </a:rPr>
              <a:t> of the study pertain to current crisis in need?</a:t>
            </a:r>
          </a:p>
          <a:p>
            <a:pPr algn="just" indent="-457200" marL="457200">
              <a:buFont typeface="Arial" panose="020B0604020202020204" pitchFamily="34" charset="0"/>
              <a:buChar char="•"/>
            </a:pPr>
            <a:r>
              <a:rPr b="0" dirty="0" sz="3200" lang="en-US">
                <a:latin typeface="Times New Roman" panose="02020603050405020304" pitchFamily="18" charset="0"/>
                <a:cs typeface="Times New Roman" panose="02020603050405020304" pitchFamily="18" charset="0"/>
              </a:rPr>
              <a:t>Yes</a:t>
            </a:r>
          </a:p>
          <a:p>
            <a:pPr algn="just" indent="-457200" marL="457200">
              <a:buFont typeface="Arial" panose="020B0604020202020204" pitchFamily="34" charset="0"/>
              <a:buChar char="•"/>
            </a:pPr>
            <a:r>
              <a:rPr dirty="0" sz="3200" lang="en-US">
                <a:latin typeface="Times New Roman" panose="02020603050405020304" pitchFamily="18" charset="0"/>
                <a:cs typeface="Times New Roman" panose="02020603050405020304" pitchFamily="18" charset="0"/>
              </a:rPr>
              <a:t>Is the study </a:t>
            </a:r>
            <a:r>
              <a:rPr dirty="0" sz="3200" lang="en-US" err="1">
                <a:latin typeface="Times New Roman" panose="02020603050405020304" pitchFamily="18" charset="0"/>
                <a:cs typeface="Times New Roman" panose="02020603050405020304" pitchFamily="18" charset="0"/>
              </a:rPr>
              <a:t>generalisable</a:t>
            </a:r>
            <a:r>
              <a:rPr dirty="0" sz="3200" lang="en-US">
                <a:latin typeface="Times New Roman" panose="02020603050405020304" pitchFamily="18" charset="0"/>
                <a:cs typeface="Times New Roman" panose="02020603050405020304" pitchFamily="18" charset="0"/>
              </a:rPr>
              <a:t>?</a:t>
            </a:r>
          </a:p>
          <a:p>
            <a:pPr algn="just" indent="-457200" marL="457200">
              <a:buFont typeface="Arial" panose="020B0604020202020204" pitchFamily="34" charset="0"/>
              <a:buChar char="•"/>
            </a:pPr>
            <a:r>
              <a:rPr b="0" dirty="0" sz="3200" lang="en-US">
                <a:latin typeface="Times New Roman" panose="02020603050405020304" pitchFamily="18" charset="0"/>
                <a:cs typeface="Times New Roman" panose="02020603050405020304" pitchFamily="18" charset="0"/>
              </a:rPr>
              <a:t>Further </a:t>
            </a:r>
            <a:r>
              <a:rPr b="0" dirty="0" sz="3200" lang="en-US" err="1">
                <a:latin typeface="Times New Roman" panose="02020603050405020304" pitchFamily="18" charset="0"/>
                <a:cs typeface="Times New Roman" panose="02020603050405020304" pitchFamily="18" charset="0"/>
              </a:rPr>
              <a:t>reseasrch</a:t>
            </a:r>
            <a:r>
              <a:rPr b="0" dirty="0" sz="3200" lang="en-US">
                <a:latin typeface="Times New Roman" panose="02020603050405020304" pitchFamily="18" charset="0"/>
                <a:cs typeface="Times New Roman" panose="02020603050405020304" pitchFamily="18" charset="0"/>
              </a:rPr>
              <a:t> needed.</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38" name="Title 1"/>
          <p:cNvSpPr>
            <a:spLocks noGrp="1"/>
          </p:cNvSpPr>
          <p:nvPr>
            <p:ph type="title"/>
          </p:nvPr>
        </p:nvSpPr>
        <p:spPr>
          <a:xfrm>
            <a:off x="448887" y="-90664"/>
            <a:ext cx="9404723" cy="951276"/>
          </a:xfrm>
        </p:spPr>
        <p:txBody>
          <a:bodyPr/>
          <a:p>
            <a:r>
              <a:rPr b="1" dirty="0" lang="en-US">
                <a:latin typeface="Times New Roman" panose="02020603050405020304" pitchFamily="18" charset="0"/>
                <a:cs typeface="Times New Roman" panose="02020603050405020304" pitchFamily="18" charset="0"/>
              </a:rPr>
              <a:t>LIMITATIONS</a:t>
            </a:r>
          </a:p>
        </p:txBody>
      </p:sp>
      <p:sp>
        <p:nvSpPr>
          <p:cNvPr id="1048639" name="Content Placeholder 2"/>
          <p:cNvSpPr>
            <a:spLocks noGrp="1"/>
          </p:cNvSpPr>
          <p:nvPr>
            <p:ph idx="1"/>
          </p:nvPr>
        </p:nvSpPr>
        <p:spPr>
          <a:xfrm>
            <a:off x="1103312" y="860612"/>
            <a:ext cx="10639801" cy="5387787"/>
          </a:xfrm>
        </p:spPr>
        <p:txBody>
          <a:bodyPr>
            <a:noAutofit/>
          </a:bodyPr>
          <a:p>
            <a:r>
              <a:rPr b="1" dirty="0" sz="2800" lang="en-US">
                <a:latin typeface="Times New Roman" panose="02020603050405020304" pitchFamily="18" charset="0"/>
                <a:cs typeface="Times New Roman" panose="02020603050405020304" pitchFamily="18" charset="0"/>
              </a:rPr>
              <a:t>There were more crossover patients in the control group than in the </a:t>
            </a:r>
            <a:r>
              <a:rPr b="1" dirty="0" sz="2800" lang="en-US" err="1">
                <a:latin typeface="Times New Roman" panose="02020603050405020304" pitchFamily="18" charset="0"/>
                <a:cs typeface="Times New Roman" panose="02020603050405020304" pitchFamily="18" charset="0"/>
              </a:rPr>
              <a:t>argatroban</a:t>
            </a:r>
            <a:r>
              <a:rPr b="1" dirty="0" sz="2800" lang="en-US">
                <a:latin typeface="Times New Roman" panose="02020603050405020304" pitchFamily="18" charset="0"/>
                <a:cs typeface="Times New Roman" panose="02020603050405020304" pitchFamily="18" charset="0"/>
              </a:rPr>
              <a:t> group, primarily due to the open-label design, which may have biased the study; although, the per-protocol analysis yielded similar results to the full analysis. </a:t>
            </a:r>
          </a:p>
          <a:p>
            <a:r>
              <a:rPr b="1" dirty="0" sz="2800" lang="en-US">
                <a:latin typeface="Times New Roman" panose="02020603050405020304" pitchFamily="18" charset="0"/>
                <a:cs typeface="Times New Roman" panose="02020603050405020304" pitchFamily="18" charset="0"/>
              </a:rPr>
              <a:t>The current investigation did not conceal the allocated treatment from the participants and physicians because of the </a:t>
            </a:r>
            <a:r>
              <a:rPr b="1" dirty="0" sz="2800" lang="en-US" err="1">
                <a:latin typeface="Times New Roman" panose="02020603050405020304" pitchFamily="18" charset="0"/>
                <a:cs typeface="Times New Roman" panose="02020603050405020304" pitchFamily="18" charset="0"/>
              </a:rPr>
              <a:t>openlabel</a:t>
            </a:r>
            <a:r>
              <a:rPr b="1" dirty="0" sz="2800" lang="en-US">
                <a:latin typeface="Times New Roman" panose="02020603050405020304" pitchFamily="18" charset="0"/>
                <a:cs typeface="Times New Roman" panose="02020603050405020304" pitchFamily="18" charset="0"/>
              </a:rPr>
              <a:t> design. Nevertheless, blinded–end point assessments were used to mitigate measurement bias and guarantee objective measurement of the primary end point.</a:t>
            </a:r>
          </a:p>
          <a:p>
            <a:r>
              <a:rPr b="1" dirty="0" sz="2800" lang="en-US">
                <a:latin typeface="Times New Roman" panose="02020603050405020304" pitchFamily="18" charset="0"/>
                <a:cs typeface="Times New Roman" panose="02020603050405020304" pitchFamily="18" charset="0"/>
              </a:rPr>
              <a:t>Further confirmation of these conclusions in non-Chinese populations would be welcome, considering the variations in comorbidities and etiology among patients with AIS.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96" name="Content Placeholder 6"/>
          <p:cNvSpPr>
            <a:spLocks noGrp="1"/>
          </p:cNvSpPr>
          <p:nvPr>
            <p:ph idx="1"/>
          </p:nvPr>
        </p:nvSpPr>
        <p:spPr>
          <a:xfrm>
            <a:off x="214942" y="1954306"/>
            <a:ext cx="11762113" cy="4670612"/>
          </a:xfrm>
        </p:spPr>
        <p:txBody>
          <a:bodyPr>
            <a:noAutofit/>
          </a:bodyPr>
          <a:p>
            <a:r>
              <a:rPr b="1" dirty="0" sz="2800" lang="en-US">
                <a:latin typeface="Times New Roman" panose="02020603050405020304" pitchFamily="18" charset="0"/>
                <a:cs typeface="Times New Roman" panose="02020603050405020304" pitchFamily="18" charset="0"/>
              </a:rPr>
              <a:t>END was observed in approximately one in seven patients hospitalized with AIS. </a:t>
            </a:r>
          </a:p>
          <a:p>
            <a:r>
              <a:rPr b="1" dirty="0" sz="2800" lang="en-US">
                <a:latin typeface="Times New Roman" panose="02020603050405020304" pitchFamily="18" charset="0"/>
                <a:cs typeface="Times New Roman" panose="02020603050405020304" pitchFamily="18" charset="0"/>
              </a:rPr>
              <a:t>The highest incidence of END occurred within 24 h of admission and decreased steeply as time progressed.</a:t>
            </a:r>
          </a:p>
          <a:p>
            <a:r>
              <a:rPr b="1" dirty="0" sz="2800" lang="en-US">
                <a:latin typeface="Times New Roman" panose="02020603050405020304" pitchFamily="18" charset="0"/>
                <a:cs typeface="Times New Roman" panose="02020603050405020304" pitchFamily="18" charset="0"/>
              </a:rPr>
              <a:t> Older age, BMI, WHR, SBP, baseline NIHSS, neutrophil, uric acid, and TG levels, lower lymphocyte count, history of diabetes mellitus and atrial fibrillation, and infarct location in the </a:t>
            </a:r>
            <a:r>
              <a:rPr b="1" dirty="0" sz="2800" lang="en-US" err="1">
                <a:latin typeface="Times New Roman" panose="02020603050405020304" pitchFamily="18" charset="0"/>
                <a:cs typeface="Times New Roman" panose="02020603050405020304" pitchFamily="18" charset="0"/>
              </a:rPr>
              <a:t>lenticulostriate</a:t>
            </a:r>
            <a:r>
              <a:rPr b="1" dirty="0" sz="2800" lang="en-US">
                <a:latin typeface="Times New Roman" panose="02020603050405020304" pitchFamily="18" charset="0"/>
                <a:cs typeface="Times New Roman" panose="02020603050405020304" pitchFamily="18" charset="0"/>
              </a:rPr>
              <a:t> artery area and cerebral watershed were predictive of END</a:t>
            </a:r>
          </a:p>
          <a:p>
            <a:r>
              <a:rPr b="1" dirty="0" sz="2800" lang="en-US">
                <a:latin typeface="Times New Roman" panose="02020603050405020304" pitchFamily="18" charset="0"/>
                <a:cs typeface="Times New Roman" panose="02020603050405020304" pitchFamily="18" charset="0"/>
              </a:rPr>
              <a:t>END was associated with a risk of poor outcome at 3 months in patients with AIS.</a:t>
            </a:r>
          </a:p>
        </p:txBody>
      </p:sp>
      <p:pic>
        <p:nvPicPr>
          <p:cNvPr id="2097152" name="Picture 7"/>
          <p:cNvPicPr>
            <a:picLocks noChangeAspect="1"/>
          </p:cNvPicPr>
          <p:nvPr/>
        </p:nvPicPr>
        <p:blipFill>
          <a:blip xmlns:r="http://schemas.openxmlformats.org/officeDocument/2006/relationships" r:embed="rId1"/>
          <a:stretch>
            <a:fillRect/>
          </a:stretch>
        </p:blipFill>
        <p:spPr>
          <a:xfrm>
            <a:off x="429885" y="0"/>
            <a:ext cx="11332225" cy="180753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40" name="Content Placeholder 2"/>
          <p:cNvSpPr>
            <a:spLocks noGrp="1"/>
          </p:cNvSpPr>
          <p:nvPr>
            <p:ph idx="1"/>
          </p:nvPr>
        </p:nvSpPr>
        <p:spPr>
          <a:xfrm>
            <a:off x="2358343" y="2434856"/>
            <a:ext cx="7795750" cy="3505199"/>
          </a:xfrm>
        </p:spPr>
        <p:txBody>
          <a:bodyPr>
            <a:normAutofit/>
          </a:bodyPr>
          <a:p>
            <a:pPr indent="0" marL="0">
              <a:buNone/>
            </a:pPr>
            <a:r>
              <a:rPr b="1" dirty="0" sz="9600" lang="en-US">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597" name="Content Placeholder 2"/>
          <p:cNvSpPr>
            <a:spLocks noGrp="1"/>
          </p:cNvSpPr>
          <p:nvPr>
            <p:ph idx="1"/>
          </p:nvPr>
        </p:nvSpPr>
        <p:spPr>
          <a:xfrm>
            <a:off x="1622729" y="1331259"/>
            <a:ext cx="8946541" cy="4195481"/>
          </a:xfrm>
        </p:spPr>
        <p:txBody>
          <a:bodyPr>
            <a:normAutofit/>
          </a:bodyPr>
          <a:p>
            <a:r>
              <a:rPr b="1" dirty="0" sz="3200" lang="en-US">
                <a:latin typeface="Times New Roman" panose="02020603050405020304" pitchFamily="18" charset="0"/>
                <a:cs typeface="Times New Roman" panose="02020603050405020304" pitchFamily="18" charset="0"/>
              </a:rPr>
              <a:t>One in seven patients with END who received standard antiplatelet therapy died within 3 months of treatment.</a:t>
            </a:r>
          </a:p>
          <a:p>
            <a:r>
              <a:rPr b="1" dirty="0" sz="3200" lang="en-US">
                <a:latin typeface="Times New Roman" panose="02020603050405020304" pitchFamily="18" charset="0"/>
                <a:cs typeface="Times New Roman" panose="02020603050405020304" pitchFamily="18" charset="0"/>
              </a:rPr>
              <a:t>There have been no large sample studies </a:t>
            </a:r>
            <a:r>
              <a:rPr b="1" dirty="0" sz="3200" lang="en-US" err="1">
                <a:latin typeface="Times New Roman" panose="02020603050405020304" pitchFamily="18" charset="0"/>
                <a:cs typeface="Times New Roman" panose="02020603050405020304" pitchFamily="18" charset="0"/>
              </a:rPr>
              <a:t>demonstating</a:t>
            </a:r>
            <a:r>
              <a:rPr b="1" dirty="0" sz="3200" lang="en-US">
                <a:latin typeface="Times New Roman" panose="02020603050405020304" pitchFamily="18" charset="0"/>
                <a:cs typeface="Times New Roman" panose="02020603050405020304" pitchFamily="18" charset="0"/>
              </a:rPr>
              <a:t> effective treatment for patient with END</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598" name="Title 1"/>
          <p:cNvSpPr>
            <a:spLocks noGrp="1"/>
          </p:cNvSpPr>
          <p:nvPr>
            <p:ph type="title"/>
          </p:nvPr>
        </p:nvSpPr>
        <p:spPr/>
        <p:txBody>
          <a:bodyPr/>
          <a:p>
            <a:endParaRPr lang="en-US"/>
          </a:p>
        </p:txBody>
      </p:sp>
      <p:pic>
        <p:nvPicPr>
          <p:cNvPr id="2097153" name="Content Placeholder 2"/>
          <p:cNvPicPr>
            <a:picLocks noChangeAspect="1" noGrp="1"/>
          </p:cNvPicPr>
          <p:nvPr>
            <p:ph idx="1"/>
          </p:nvPr>
        </p:nvPicPr>
        <p:blipFill>
          <a:blip xmlns:r="http://schemas.openxmlformats.org/officeDocument/2006/relationships" r:embed="rId1"/>
          <a:stretch>
            <a:fillRect/>
          </a:stretch>
        </p:blipFill>
        <p:spPr>
          <a:xfrm>
            <a:off x="646111" y="0"/>
            <a:ext cx="10452195" cy="3801035"/>
          </a:xfrm>
        </p:spPr>
      </p:pic>
      <p:sp>
        <p:nvSpPr>
          <p:cNvPr id="1048599" name="TextBox 3"/>
          <p:cNvSpPr txBox="1"/>
          <p:nvPr/>
        </p:nvSpPr>
        <p:spPr>
          <a:xfrm>
            <a:off x="5181600" y="2510118"/>
            <a:ext cx="1828800" cy="396240"/>
          </a:xfrm>
          <a:prstGeom prst="rect"/>
          <a:noFill/>
        </p:spPr>
        <p:txBody>
          <a:bodyPr rtlCol="0" wrap="square">
            <a:spAutoFit/>
          </a:bodyPr>
          <a:p>
            <a:pPr algn="l"/>
            <a:endParaRPr dirty="0" lang="en-US"/>
          </a:p>
        </p:txBody>
      </p:sp>
      <p:sp>
        <p:nvSpPr>
          <p:cNvPr id="1048600" name="TextBox 4"/>
          <p:cNvSpPr txBox="1"/>
          <p:nvPr/>
        </p:nvSpPr>
        <p:spPr>
          <a:xfrm>
            <a:off x="0" y="4338917"/>
            <a:ext cx="12192000" cy="1729740"/>
          </a:xfrm>
          <a:prstGeom prst="rect"/>
          <a:noFill/>
        </p:spPr>
        <p:txBody>
          <a:bodyPr rtlCol="0" wrap="square">
            <a:spAutoFit/>
          </a:bodyPr>
          <a:p>
            <a:pPr algn="l"/>
            <a:r>
              <a:rPr b="1" dirty="0" sz="3200" lang="en-US">
                <a:latin typeface="Times New Roman" panose="02020603050405020304" pitchFamily="18" charset="0"/>
                <a:cs typeface="Times New Roman" panose="02020603050405020304" pitchFamily="18" charset="0"/>
              </a:rPr>
              <a:t>Efficacy of </a:t>
            </a:r>
            <a:r>
              <a:rPr b="1" dirty="0" sz="3200" lang="en-US" err="1">
                <a:latin typeface="Times New Roman" panose="02020603050405020304" pitchFamily="18" charset="0"/>
                <a:cs typeface="Times New Roman" panose="02020603050405020304" pitchFamily="18" charset="0"/>
              </a:rPr>
              <a:t>Argatroban</a:t>
            </a:r>
            <a:r>
              <a:rPr b="1" dirty="0" sz="3200" lang="en-US">
                <a:latin typeface="Times New Roman" panose="02020603050405020304" pitchFamily="18" charset="0"/>
                <a:cs typeface="Times New Roman" panose="02020603050405020304" pitchFamily="18" charset="0"/>
              </a:rPr>
              <a:t> in acute ischemic Stroke with Early neurological </a:t>
            </a:r>
            <a:r>
              <a:rPr b="1" dirty="0" sz="3200" lang="en-US" err="1">
                <a:latin typeface="Times New Roman" panose="02020603050405020304" pitchFamily="18" charset="0"/>
                <a:cs typeface="Times New Roman" panose="02020603050405020304" pitchFamily="18" charset="0"/>
              </a:rPr>
              <a:t>detoriation</a:t>
            </a:r>
            <a:r>
              <a:rPr b="1" dirty="0" sz="3200" lang="en-US">
                <a:latin typeface="Times New Roman" panose="02020603050405020304" pitchFamily="18" charset="0"/>
                <a:cs typeface="Times New Roman" panose="02020603050405020304" pitchFamily="18" charset="0"/>
              </a:rPr>
              <a:t> (EASE) :A </a:t>
            </a:r>
            <a:r>
              <a:rPr b="1" dirty="0" sz="3200" lang="en-US" err="1">
                <a:latin typeface="Times New Roman" panose="02020603050405020304" pitchFamily="18" charset="0"/>
                <a:cs typeface="Times New Roman" panose="02020603050405020304" pitchFamily="18" charset="0"/>
              </a:rPr>
              <a:t>prospective,randomised,open</a:t>
            </a:r>
            <a:r>
              <a:rPr b="1" dirty="0" sz="3200" lang="en-US">
                <a:latin typeface="Times New Roman" panose="02020603050405020304" pitchFamily="18" charset="0"/>
                <a:cs typeface="Times New Roman" panose="02020603050405020304" pitchFamily="18" charset="0"/>
              </a:rPr>
              <a:t>-</a:t>
            </a:r>
            <a:r>
              <a:rPr b="1" dirty="0" sz="3200" lang="en-US" err="1">
                <a:latin typeface="Times New Roman" panose="02020603050405020304" pitchFamily="18" charset="0"/>
                <a:cs typeface="Times New Roman" panose="02020603050405020304" pitchFamily="18" charset="0"/>
              </a:rPr>
              <a:t>lable,blinded</a:t>
            </a:r>
            <a:r>
              <a:rPr b="1" dirty="0" sz="3200" lang="en-US">
                <a:latin typeface="Times New Roman" panose="02020603050405020304" pitchFamily="18" charset="0"/>
                <a:cs typeface="Times New Roman" panose="02020603050405020304" pitchFamily="18" charset="0"/>
              </a:rPr>
              <a:t>-end </a:t>
            </a:r>
            <a:r>
              <a:rPr b="1" dirty="0" sz="3200" lang="en-US" err="1">
                <a:latin typeface="Times New Roman" panose="02020603050405020304" pitchFamily="18" charset="0"/>
                <a:cs typeface="Times New Roman" panose="02020603050405020304" pitchFamily="18" charset="0"/>
              </a:rPr>
              <a:t>point,multi-centre</a:t>
            </a:r>
            <a:r>
              <a:rPr b="1" dirty="0" sz="3200" lang="en-US">
                <a:latin typeface="Times New Roman" panose="02020603050405020304" pitchFamily="18" charset="0"/>
                <a:cs typeface="Times New Roman" panose="02020603050405020304" pitchFamily="18" charset="0"/>
              </a:rPr>
              <a:t> trial</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1" name="Title 1"/>
          <p:cNvSpPr>
            <a:spLocks noGrp="1"/>
          </p:cNvSpPr>
          <p:nvPr>
            <p:ph type="title"/>
          </p:nvPr>
        </p:nvSpPr>
        <p:spPr/>
        <p:txBody>
          <a:bodyPr/>
          <a:p>
            <a:r>
              <a:rPr b="1" dirty="0" sz="4400" lang="en-US">
                <a:latin typeface="Times New Roman" panose="02020603050405020304" pitchFamily="18" charset="0"/>
                <a:cs typeface="Times New Roman" panose="02020603050405020304" pitchFamily="18" charset="0"/>
              </a:rPr>
              <a:t>HYPOTHESIS:</a:t>
            </a:r>
          </a:p>
        </p:txBody>
      </p:sp>
      <p:sp>
        <p:nvSpPr>
          <p:cNvPr id="1048602" name="Content Placeholder 2"/>
          <p:cNvSpPr>
            <a:spLocks noGrp="1"/>
          </p:cNvSpPr>
          <p:nvPr>
            <p:ph idx="1"/>
          </p:nvPr>
        </p:nvSpPr>
        <p:spPr/>
        <p:txBody>
          <a:bodyPr>
            <a:normAutofit/>
          </a:bodyPr>
          <a:p>
            <a:r>
              <a:rPr b="1" dirty="0" sz="3600" lang="en-US">
                <a:latin typeface="Times New Roman" panose="02020603050405020304" pitchFamily="18" charset="0"/>
                <a:cs typeface="Times New Roman" panose="02020603050405020304" pitchFamily="18" charset="0"/>
              </a:rPr>
              <a:t>Hypothesis tested is </a:t>
            </a:r>
            <a:r>
              <a:rPr b="1" dirty="0" sz="3600" lang="en-US" err="1">
                <a:latin typeface="Times New Roman" panose="02020603050405020304" pitchFamily="18" charset="0"/>
                <a:cs typeface="Times New Roman" panose="02020603050405020304" pitchFamily="18" charset="0"/>
              </a:rPr>
              <a:t>Argatroban</a:t>
            </a:r>
            <a:r>
              <a:rPr b="1" dirty="0" sz="3600" lang="en-US">
                <a:latin typeface="Times New Roman" panose="02020603050405020304" pitchFamily="18" charset="0"/>
                <a:cs typeface="Times New Roman" panose="02020603050405020304" pitchFamily="18" charset="0"/>
              </a:rPr>
              <a:t> plus the standard therapy will be superior to standard therapy alone in improving the functional outcomes in AIS patients with END.</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3" name="Title 1"/>
          <p:cNvSpPr>
            <a:spLocks noGrp="1"/>
          </p:cNvSpPr>
          <p:nvPr>
            <p:ph type="title"/>
          </p:nvPr>
        </p:nvSpPr>
        <p:spPr>
          <a:xfrm>
            <a:off x="0" y="0"/>
            <a:ext cx="9404723" cy="1476730"/>
          </a:xfrm>
        </p:spPr>
        <p:txBody>
          <a:bodyPr>
            <a:normAutofit/>
          </a:bodyPr>
          <a:p>
            <a:r>
              <a:rPr b="1" dirty="0" lang="en-US" u="sng">
                <a:latin typeface="Times New Roman" panose="02020603050405020304" pitchFamily="18" charset="0"/>
                <a:cs typeface="Times New Roman" panose="02020603050405020304" pitchFamily="18" charset="0"/>
              </a:rPr>
              <a:t>OBJECTIVES OF THE TRIAL</a:t>
            </a:r>
            <a:r>
              <a:rPr b="1" dirty="0" lang="en-US">
                <a:latin typeface="Times New Roman" panose="02020603050405020304" pitchFamily="18" charset="0"/>
                <a:cs typeface="Times New Roman" panose="02020603050405020304" pitchFamily="18" charset="0"/>
              </a:rPr>
              <a:t>:</a:t>
            </a:r>
          </a:p>
        </p:txBody>
      </p:sp>
      <p:sp>
        <p:nvSpPr>
          <p:cNvPr id="1048604" name="Content Placeholder 2"/>
          <p:cNvSpPr>
            <a:spLocks noGrp="1"/>
          </p:cNvSpPr>
          <p:nvPr>
            <p:ph idx="1"/>
          </p:nvPr>
        </p:nvSpPr>
        <p:spPr>
          <a:xfrm>
            <a:off x="242047" y="972671"/>
            <a:ext cx="11707906" cy="5885329"/>
          </a:xfrm>
        </p:spPr>
        <p:txBody>
          <a:bodyPr>
            <a:normAutofit/>
          </a:bodyPr>
          <a:p>
            <a:pPr indent="0" marL="0">
              <a:buNone/>
            </a:pPr>
            <a:endParaRPr dirty="0" sz="3200" lang="en-US">
              <a:latin typeface="Times New Roman" panose="02020603050405020304" pitchFamily="18" charset="0"/>
              <a:cs typeface="Times New Roman" panose="02020603050405020304" pitchFamily="18" charset="0"/>
            </a:endParaRPr>
          </a:p>
          <a:p>
            <a:r>
              <a:rPr b="1" dirty="0" sz="4200" lang="en-US" u="sng">
                <a:latin typeface="Times New Roman" panose="02020603050405020304" pitchFamily="18" charset="0"/>
                <a:cs typeface="Times New Roman" panose="02020603050405020304" pitchFamily="18" charset="0"/>
              </a:rPr>
              <a:t>Primary objective: </a:t>
            </a:r>
            <a:r>
              <a:rPr b="1" dirty="0" sz="4200" lang="en-US">
                <a:latin typeface="Times New Roman" panose="02020603050405020304" pitchFamily="18" charset="0"/>
                <a:cs typeface="Times New Roman" panose="02020603050405020304" pitchFamily="18" charset="0"/>
              </a:rPr>
              <a:t>To test the hypothesis that the </a:t>
            </a:r>
            <a:r>
              <a:rPr b="1" dirty="0" sz="4200" lang="en-US" err="1">
                <a:latin typeface="Times New Roman" panose="02020603050405020304" pitchFamily="18" charset="0"/>
                <a:cs typeface="Times New Roman" panose="02020603050405020304" pitchFamily="18" charset="0"/>
              </a:rPr>
              <a:t>argatroban</a:t>
            </a:r>
            <a:r>
              <a:rPr b="1" dirty="0" sz="4200" lang="en-US">
                <a:latin typeface="Times New Roman" panose="02020603050405020304" pitchFamily="18" charset="0"/>
                <a:cs typeface="Times New Roman" panose="02020603050405020304" pitchFamily="18" charset="0"/>
              </a:rPr>
              <a:t> plus standard therapy will be superior to standard therapy alone in improving good functional outcomes in AIS patients with END.</a:t>
            </a:r>
          </a:p>
          <a:p>
            <a:pPr indent="0" marL="0">
              <a:buNone/>
            </a:pPr>
            <a:endParaRPr b="1" dirty="0" sz="4200" lang="en-US">
              <a:latin typeface="Times New Roman" panose="02020603050405020304" pitchFamily="18" charset="0"/>
              <a:cs typeface="Times New Roman" panose="02020603050405020304" pitchFamily="18" charset="0"/>
            </a:endParaRPr>
          </a:p>
          <a:p>
            <a:r>
              <a:rPr b="1" dirty="0" sz="4200" lang="en-US" u="sng">
                <a:latin typeface="Times New Roman" panose="02020603050405020304" pitchFamily="18" charset="0"/>
                <a:cs typeface="Times New Roman" panose="02020603050405020304" pitchFamily="18" charset="0"/>
              </a:rPr>
              <a:t>Secondary outcome:</a:t>
            </a:r>
            <a:r>
              <a:rPr b="1" dirty="0" sz="4200" lang="en-US">
                <a:latin typeface="Times New Roman" panose="02020603050405020304" pitchFamily="18" charset="0"/>
                <a:cs typeface="Times New Roman" panose="02020603050405020304" pitchFamily="18" charset="0"/>
              </a:rPr>
              <a:t>1.To determine the proportion of </a:t>
            </a:r>
            <a:r>
              <a:rPr b="1" dirty="0" sz="4200" lang="en-US" err="1">
                <a:latin typeface="Times New Roman" panose="02020603050405020304" pitchFamily="18" charset="0"/>
                <a:cs typeface="Times New Roman" panose="02020603050405020304" pitchFamily="18" charset="0"/>
              </a:rPr>
              <a:t>favourable</a:t>
            </a:r>
            <a:r>
              <a:rPr b="1" dirty="0" sz="4200" lang="en-US">
                <a:latin typeface="Times New Roman" panose="02020603050405020304" pitchFamily="18" charset="0"/>
                <a:cs typeface="Times New Roman" panose="02020603050405020304" pitchFamily="18" charset="0"/>
              </a:rPr>
              <a:t> functional outcome at 90 days by treatment group.</a:t>
            </a:r>
          </a:p>
          <a:p>
            <a:pPr indent="0" marL="0">
              <a:buNone/>
            </a:pPr>
            <a:r>
              <a:rPr b="1" dirty="0" sz="4200" lang="en-US">
                <a:latin typeface="Times New Roman" panose="02020603050405020304" pitchFamily="18" charset="0"/>
                <a:cs typeface="Times New Roman" panose="02020603050405020304" pitchFamily="18" charset="0"/>
              </a:rPr>
              <a:t>                                       2. Recovery assessed by categorical shift in </a:t>
            </a:r>
            <a:r>
              <a:rPr b="1" dirty="0" sz="4200" lang="en-US" err="1">
                <a:latin typeface="Times New Roman" panose="02020603050405020304" pitchFamily="18" charset="0"/>
                <a:cs typeface="Times New Roman" panose="02020603050405020304" pitchFamily="18" charset="0"/>
              </a:rPr>
              <a:t>mRS</a:t>
            </a:r>
            <a:r>
              <a:rPr b="1" dirty="0" sz="4200" lang="en-US">
                <a:latin typeface="Times New Roman" panose="02020603050405020304" pitchFamily="18" charset="0"/>
                <a:cs typeface="Times New Roman" panose="02020603050405020304" pitchFamily="18" charset="0"/>
              </a:rPr>
              <a:t> at 90 days</a:t>
            </a:r>
          </a:p>
          <a:p>
            <a:pPr indent="0" marL="0">
              <a:buNone/>
            </a:pPr>
            <a:r>
              <a:rPr b="1" dirty="0" sz="4200" lang="en-US">
                <a:latin typeface="Times New Roman" panose="02020603050405020304" pitchFamily="18" charset="0"/>
                <a:cs typeface="Times New Roman" panose="02020603050405020304" pitchFamily="18" charset="0"/>
              </a:rPr>
              <a:t>                                       3. National Institutes of Health stroke scale (NIHSS) score at 7 days and 90±3 days after randomization</a:t>
            </a:r>
          </a:p>
          <a:p>
            <a:pPr indent="0" marL="0">
              <a:buNone/>
            </a:pPr>
            <a:r>
              <a:rPr b="1" dirty="0" sz="4200" lang="en-US">
                <a:latin typeface="Times New Roman" panose="02020603050405020304" pitchFamily="18" charset="0"/>
                <a:cs typeface="Times New Roman" panose="02020603050405020304" pitchFamily="18" charset="0"/>
              </a:rPr>
              <a:t>                                       4. The rate of composite cardiovascular events at 90±3 days, including cerebrovascular  events, myocardial infarction, angina pectoris and systemic embolism.</a:t>
            </a:r>
          </a:p>
          <a:p>
            <a:pPr indent="0" marL="0">
              <a:buNone/>
            </a:pPr>
            <a:r>
              <a:rPr b="1" dirty="0" sz="4200" lang="en-US">
                <a:latin typeface="Times New Roman" panose="02020603050405020304" pitchFamily="18" charset="0"/>
                <a:cs typeface="Times New Roman" panose="02020603050405020304" pitchFamily="18" charset="0"/>
              </a:rPr>
              <a:t>                                      5. </a:t>
            </a:r>
            <a:r>
              <a:rPr b="1" dirty="0" sz="4200" lang="en-US" err="1">
                <a:latin typeface="Times New Roman" panose="02020603050405020304" pitchFamily="18" charset="0"/>
                <a:cs typeface="Times New Roman" panose="02020603050405020304" pitchFamily="18" charset="0"/>
              </a:rPr>
              <a:t>Barthel</a:t>
            </a:r>
            <a:r>
              <a:rPr b="1" dirty="0" sz="4200" lang="en-US">
                <a:latin typeface="Times New Roman" panose="02020603050405020304" pitchFamily="18" charset="0"/>
                <a:cs typeface="Times New Roman" panose="02020603050405020304" pitchFamily="18" charset="0"/>
              </a:rPr>
              <a:t> scale score at 90±3 days.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5" name="Rectangle: Rounded Corners 3"/>
          <p:cNvSpPr/>
          <p:nvPr/>
        </p:nvSpPr>
        <p:spPr>
          <a:xfrm>
            <a:off x="210124" y="1398493"/>
            <a:ext cx="3532094" cy="4338919"/>
          </a:xfrm>
          <a:prstGeom prst="roundRect"/>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t" rtlCol="0"/>
          <a:p>
            <a:r>
              <a:rPr b="1" dirty="0" sz="2800" lang="en-US">
                <a:solidFill>
                  <a:schemeClr val="bg1"/>
                </a:solidFill>
                <a:latin typeface="Times New Roman" panose="02020603050405020304" pitchFamily="18" charset="0"/>
                <a:cs typeface="Times New Roman" panose="02020603050405020304" pitchFamily="18" charset="0"/>
              </a:rPr>
              <a:t>TRIAL DESIGN</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Prospective </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Randomized </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Open-label, </a:t>
            </a:r>
          </a:p>
          <a:p>
            <a:pPr indent="-457200" marL="45720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Blinded-endpoint </a:t>
            </a:r>
          </a:p>
          <a:p>
            <a:pPr indent="-457200" marL="457200">
              <a:buFont typeface="Arial" panose="020B0604020202020204" pitchFamily="34" charset="0"/>
              <a:buChar char="•"/>
            </a:pPr>
            <a:r>
              <a:rPr b="1" dirty="0" sz="2800" lang="en-US" err="1">
                <a:solidFill>
                  <a:schemeClr val="bg1"/>
                </a:solidFill>
                <a:latin typeface="Times New Roman" panose="02020603050405020304" pitchFamily="18" charset="0"/>
                <a:cs typeface="Times New Roman" panose="02020603050405020304" pitchFamily="18" charset="0"/>
              </a:rPr>
              <a:t>Multicentre</a:t>
            </a:r>
            <a:r>
              <a:rPr b="1" dirty="0" sz="2800" lang="en-US">
                <a:solidFill>
                  <a:schemeClr val="bg1"/>
                </a:solidFill>
                <a:latin typeface="Times New Roman" panose="02020603050405020304" pitchFamily="18" charset="0"/>
                <a:cs typeface="Times New Roman" panose="02020603050405020304" pitchFamily="18" charset="0"/>
              </a:rPr>
              <a:t> trial</a:t>
            </a:r>
          </a:p>
        </p:txBody>
      </p:sp>
      <p:sp>
        <p:nvSpPr>
          <p:cNvPr id="1048606" name="Rectangle: Rounded Corners 4"/>
          <p:cNvSpPr/>
          <p:nvPr/>
        </p:nvSpPr>
        <p:spPr>
          <a:xfrm>
            <a:off x="4047018" y="1398493"/>
            <a:ext cx="3877782" cy="4338919"/>
          </a:xfrm>
          <a:prstGeom prst="roundRect">
            <a:avLst>
              <a:gd name="adj" fmla="val 1666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anchor="t" rtlCol="0"/>
          <a:p>
            <a:r>
              <a:rPr b="1" dirty="0" sz="2800" lang="en-US">
                <a:solidFill>
                  <a:schemeClr val="bg1"/>
                </a:solidFill>
                <a:latin typeface="Times New Roman" panose="02020603050405020304" pitchFamily="18" charset="0"/>
                <a:cs typeface="Times New Roman" panose="02020603050405020304" pitchFamily="18" charset="0"/>
              </a:rPr>
              <a:t>TRIAL POPULATION</a:t>
            </a:r>
          </a:p>
          <a:p>
            <a:pPr indent="-457200" marL="457200">
              <a:buFont typeface="Arial" panose="020B0604020202020204" pitchFamily="34" charset="0"/>
              <a:buChar char="•"/>
            </a:pPr>
            <a:r>
              <a:rPr dirty="0" sz="2400" lang="en-US">
                <a:solidFill>
                  <a:schemeClr val="bg1"/>
                </a:solidFill>
                <a:latin typeface="Times New Roman" panose="02020603050405020304" pitchFamily="18" charset="0"/>
                <a:cs typeface="Times New Roman" panose="02020603050405020304" pitchFamily="18" charset="0"/>
              </a:rPr>
              <a:t>Adults older than18yearswith AIS within 48 hours and experienced END with an increase of 2 or more points on the total National Institutes of Health Stroke Scale</a:t>
            </a:r>
          </a:p>
        </p:txBody>
      </p:sp>
      <p:sp>
        <p:nvSpPr>
          <p:cNvPr id="1048607" name="Rectangle: Rounded Corners 6"/>
          <p:cNvSpPr/>
          <p:nvPr/>
        </p:nvSpPr>
        <p:spPr>
          <a:xfrm>
            <a:off x="8229600" y="1398493"/>
            <a:ext cx="3567953" cy="4338918"/>
          </a:xfrm>
          <a:prstGeom prst="roundRect"/>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anchor="t" rtlCol="0"/>
          <a:p>
            <a:r>
              <a:rPr b="1" dirty="0" sz="2800" lang="en-US">
                <a:solidFill>
                  <a:schemeClr val="bg1"/>
                </a:solidFill>
                <a:latin typeface="Times New Roman" panose="02020603050405020304" pitchFamily="18" charset="0"/>
                <a:cs typeface="Times New Roman" panose="02020603050405020304" pitchFamily="18" charset="0"/>
              </a:rPr>
              <a:t>TRIAL PERIOD</a:t>
            </a:r>
          </a:p>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The trial was conducted from April 4, 2020,through July31,2022.The date of final follow-up was October31, 2022.</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8" name="Callout: Right Arrow 4"/>
          <p:cNvSpPr/>
          <p:nvPr/>
        </p:nvSpPr>
        <p:spPr>
          <a:xfrm>
            <a:off x="824752" y="1651747"/>
            <a:ext cx="4052048" cy="3554505"/>
          </a:xfrm>
          <a:prstGeom prst="rightArrowCallout">
            <a:avLst>
              <a:gd name="adj1" fmla="val 25000"/>
              <a:gd name="adj2" fmla="val 25000"/>
              <a:gd name="adj3" fmla="val 27018"/>
              <a:gd name="adj4" fmla="val 80155"/>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r>
              <a:rPr b="1" dirty="0" sz="4000" lang="en-US">
                <a:solidFill>
                  <a:schemeClr val="bg1"/>
                </a:solidFill>
                <a:latin typeface="Times New Roman" panose="02020603050405020304" pitchFamily="18" charset="0"/>
                <a:cs typeface="Times New Roman" panose="02020603050405020304" pitchFamily="18" charset="0"/>
              </a:rPr>
              <a:t>INCLUSION CRITERIA </a:t>
            </a:r>
          </a:p>
        </p:txBody>
      </p:sp>
      <p:sp>
        <p:nvSpPr>
          <p:cNvPr id="1048609" name="Rectangle: Rounded Corners 5"/>
          <p:cNvSpPr/>
          <p:nvPr/>
        </p:nvSpPr>
        <p:spPr>
          <a:xfrm>
            <a:off x="5022319" y="343316"/>
            <a:ext cx="6843615" cy="6171367"/>
          </a:xfrm>
          <a:prstGeom prst="roundRect"/>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anchor="t" rtlCol="0"/>
          <a:p>
            <a:pPr indent="-457200" marL="45720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Age &gt;18 years</a:t>
            </a:r>
          </a:p>
          <a:p>
            <a:pPr indent="-514350" marL="51435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Patients presented with </a:t>
            </a:r>
            <a:r>
              <a:rPr b="1" dirty="0" sz="2800" lang="en-US">
                <a:solidFill>
                  <a:schemeClr val="bg1"/>
                </a:solidFill>
                <a:latin typeface="Times New Roman" panose="02020603050405020304" pitchFamily="18" charset="0"/>
                <a:cs typeface="Times New Roman" panose="02020603050405020304" pitchFamily="18" charset="0"/>
              </a:rPr>
              <a:t>clinical signs of acute ischemic stroke with 48 hours of stroke onset </a:t>
            </a:r>
            <a:r>
              <a:rPr dirty="0" sz="2800" lang="en-US">
                <a:solidFill>
                  <a:schemeClr val="bg1"/>
                </a:solidFill>
                <a:latin typeface="Times New Roman" panose="02020603050405020304" pitchFamily="18" charset="0"/>
                <a:cs typeface="Times New Roman" panose="02020603050405020304" pitchFamily="18" charset="0"/>
              </a:rPr>
              <a:t>(for stroke with unknown time of onset, the midpoint of the time last known to be well and symptom recognition time</a:t>
            </a:r>
          </a:p>
          <a:p>
            <a:pPr indent="-514350" marL="514350">
              <a:buFont typeface="Arial" panose="020B0604020202020204" pitchFamily="34" charset="0"/>
              <a:buChar char="•"/>
            </a:pPr>
            <a:r>
              <a:rPr b="1" dirty="0" sz="2800" lang="en-US">
                <a:solidFill>
                  <a:schemeClr val="bg1"/>
                </a:solidFill>
                <a:latin typeface="Times New Roman" panose="02020603050405020304" pitchFamily="18" charset="0"/>
                <a:cs typeface="Times New Roman" panose="02020603050405020304" pitchFamily="18" charset="0"/>
              </a:rPr>
              <a:t>Early neurological deterioration </a:t>
            </a:r>
            <a:r>
              <a:rPr dirty="0" sz="2800" lang="en-US">
                <a:solidFill>
                  <a:schemeClr val="bg1"/>
                </a:solidFill>
                <a:latin typeface="Times New Roman" panose="02020603050405020304" pitchFamily="18" charset="0"/>
                <a:cs typeface="Times New Roman" panose="02020603050405020304" pitchFamily="18" charset="0"/>
              </a:rPr>
              <a:t>with National Institutes of Health Stroke Scale score ≥2 increase within 48 hours after stroke onset</a:t>
            </a:r>
          </a:p>
          <a:p>
            <a:pPr indent="-514350" marL="514350">
              <a:buFont typeface="Arial" panose="020B0604020202020204" pitchFamily="34" charset="0"/>
              <a:buChar char="•"/>
            </a:pPr>
            <a:r>
              <a:rPr dirty="0" sz="2800" lang="en-US">
                <a:solidFill>
                  <a:schemeClr val="bg1"/>
                </a:solidFill>
                <a:latin typeface="Times New Roman" panose="02020603050405020304" pitchFamily="18" charset="0"/>
                <a:cs typeface="Times New Roman" panose="02020603050405020304" pitchFamily="18" charset="0"/>
              </a:rPr>
              <a:t>Informed consent from patient/ family member</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late">
  <a:themeElements>
    <a:clrScheme name="Slate">
      <a:dk1>
        <a:sysClr lastClr="000000" val="windowText"/>
      </a:dk1>
      <a:lt1>
        <a:sysClr lastClr="FFFFFF" val="window"/>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r="5400000" dist="25400" rotWithShape="0">
              <a:srgbClr val="000000">
                <a:alpha val="60000"/>
              </a:srgbClr>
            </a:outerShdw>
          </a:effectLst>
        </a:effectStyle>
        <a:effectStyle>
          <a:effectLst>
            <a:outerShdw blurRad="76200" dir="5400000" dist="38100" rotWithShape="0">
              <a:srgbClr val="000000">
                <a:alpha val="75000"/>
              </a:srgbClr>
            </a:outerShdw>
          </a:effectLst>
          <a:scene3d>
            <a:camera prst="orthographicFront">
              <a:rot lat="0" lon="0" rev="0"/>
            </a:camera>
            <a:lightRig dir="t" rig="threeP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JOURNAL CLUB</dc:title>
  <dc:creator>venkatbhabu98@gmail.com</dc:creator>
  <cp:lastModifiedBy>haja sharif</cp:lastModifiedBy>
  <dcterms:created xsi:type="dcterms:W3CDTF">2024-05-01T21:29:48Z</dcterms:created>
  <dcterms:modified xsi:type="dcterms:W3CDTF">2024-11-24T10:07:16Z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db78d8c979e947f383daa7441708c164</vt:lpwstr>
  </property>
</Properties>
</file>