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1469" autoAdjust="0"/>
  </p:normalViewPr>
  <p:slideViewPr>
    <p:cSldViewPr snapToGrid="0">
      <p:cViewPr varScale="1">
        <p:scale>
          <a:sx n="45" d="100"/>
          <a:sy n="45" d="100"/>
        </p:scale>
        <p:origin x="1022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7728-4AB0-4B02-8096-91F16D1B2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56146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Physcon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31378-031E-47A8-AF41-2B2677AA3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085278"/>
            <a:ext cx="8689976" cy="3172521"/>
          </a:xfrm>
        </p:spPr>
        <p:txBody>
          <a:bodyPr>
            <a:normAutofit/>
          </a:bodyPr>
          <a:lstStyle/>
          <a:p>
            <a:r>
              <a:rPr lang="en-US" dirty="0"/>
              <a:t>By first medical unit </a:t>
            </a:r>
          </a:p>
          <a:p>
            <a:r>
              <a:rPr lang="en-US" dirty="0"/>
              <a:t>Chief : prof </a:t>
            </a:r>
            <a:r>
              <a:rPr lang="en-US" dirty="0" err="1"/>
              <a:t>dr.m.Natarajan</a:t>
            </a:r>
            <a:r>
              <a:rPr lang="en-US" dirty="0"/>
              <a:t> md</a:t>
            </a:r>
          </a:p>
          <a:p>
            <a:r>
              <a:rPr lang="en-US" dirty="0"/>
              <a:t>Asst </a:t>
            </a:r>
            <a:r>
              <a:rPr lang="en-US" dirty="0" err="1"/>
              <a:t>prof:Dr.palani</a:t>
            </a:r>
            <a:r>
              <a:rPr lang="en-US" dirty="0"/>
              <a:t> </a:t>
            </a:r>
            <a:r>
              <a:rPr lang="en-US" dirty="0" err="1"/>
              <a:t>kumaran</a:t>
            </a:r>
            <a:r>
              <a:rPr lang="en-US" dirty="0"/>
              <a:t> md </a:t>
            </a:r>
            <a:r>
              <a:rPr lang="en-US" dirty="0" err="1"/>
              <a:t>d.diab</a:t>
            </a:r>
            <a:endParaRPr lang="en-US" dirty="0"/>
          </a:p>
          <a:p>
            <a:r>
              <a:rPr lang="en-US" dirty="0"/>
              <a:t>                </a:t>
            </a:r>
            <a:r>
              <a:rPr lang="en-US" dirty="0" err="1"/>
              <a:t>Dr.vasanthakalyani</a:t>
            </a:r>
            <a:r>
              <a:rPr lang="en-US" dirty="0"/>
              <a:t> md </a:t>
            </a:r>
            <a:r>
              <a:rPr lang="en-US" dirty="0" err="1"/>
              <a:t>dcp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Dr.sureshkumar</a:t>
            </a:r>
            <a:r>
              <a:rPr lang="en-US" dirty="0"/>
              <a:t> md </a:t>
            </a:r>
          </a:p>
          <a:p>
            <a:r>
              <a:rPr lang="en-US" dirty="0"/>
              <a:t>Dr Vignesh md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253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116BE-3840-45B7-92B3-09A6BF707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GIVEN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9E6F-7462-4926-985C-0A37A7DC2A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1 UNIT  OF PACKED CELL RBC </a:t>
            </a:r>
          </a:p>
          <a:p>
            <a:r>
              <a:rPr lang="en-US" dirty="0"/>
              <a:t>INJ LASIX 20 MG BD IV </a:t>
            </a:r>
          </a:p>
          <a:p>
            <a:r>
              <a:rPr lang="en-US" dirty="0"/>
              <a:t>TAB .SPIRONOLACTONE 25 MD 1 OD </a:t>
            </a:r>
          </a:p>
          <a:p>
            <a:r>
              <a:rPr lang="en-US" dirty="0"/>
              <a:t>TAB . DESFEROXAMINE  400 MG  BD </a:t>
            </a:r>
          </a:p>
          <a:p>
            <a:r>
              <a:rPr lang="en-US" dirty="0"/>
              <a:t>TAB FOLIC ACID 5 MG OD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225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938D-8D32-4CC0-936F-ABC78A69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THE TRAGIC PHASE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34E4-3549-40F3-9A59-B8D92D9E29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PT SUDDENLY DEVELOPED NASAL BLEED AND EAR BLEED SPONTANEOUSLY AND THEN PATIENT WAS TREATED WITH </a:t>
            </a:r>
            <a:r>
              <a:rPr lang="en-US" b="1" dirty="0"/>
              <a:t>INJ </a:t>
            </a:r>
            <a:r>
              <a:rPr lang="en-US" b="1" dirty="0" err="1"/>
              <a:t>TRAnexamic</a:t>
            </a:r>
            <a:r>
              <a:rPr lang="en-US" b="1" dirty="0"/>
              <a:t> acid infusion and 2 unit of platelet and </a:t>
            </a:r>
            <a:r>
              <a:rPr lang="en-US" b="1" dirty="0" err="1"/>
              <a:t>ffp</a:t>
            </a:r>
            <a:r>
              <a:rPr lang="en-US" b="1" dirty="0"/>
              <a:t> each </a:t>
            </a:r>
          </a:p>
          <a:p>
            <a:r>
              <a:rPr lang="en-US" dirty="0"/>
              <a:t>And </a:t>
            </a:r>
            <a:r>
              <a:rPr lang="en-US" dirty="0" err="1"/>
              <a:t>pt</a:t>
            </a:r>
            <a:r>
              <a:rPr lang="en-US" dirty="0"/>
              <a:t> went into hypotension and </a:t>
            </a:r>
            <a:r>
              <a:rPr lang="en-US" dirty="0" err="1"/>
              <a:t>pt</a:t>
            </a:r>
            <a:r>
              <a:rPr lang="en-US" dirty="0"/>
              <a:t> was started on </a:t>
            </a:r>
            <a:r>
              <a:rPr lang="en-US" b="1" dirty="0"/>
              <a:t>inotropic support and transfused with blood</a:t>
            </a:r>
            <a:r>
              <a:rPr lang="en-US" dirty="0"/>
              <a:t> and </a:t>
            </a:r>
            <a:r>
              <a:rPr lang="en-US" dirty="0" err="1"/>
              <a:t>pt</a:t>
            </a:r>
            <a:r>
              <a:rPr lang="en-US" dirty="0"/>
              <a:t> could not be saved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355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781EE-5FC9-414A-ACFE-D7938F152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13" y="191797"/>
            <a:ext cx="10364451" cy="637259"/>
          </a:xfrm>
        </p:spPr>
        <p:txBody>
          <a:bodyPr/>
          <a:lstStyle/>
          <a:p>
            <a:r>
              <a:rPr lang="en-US" dirty="0"/>
              <a:t>SURPRISED 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B436C9-689F-478F-BAD5-CB37E01D4A8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77696" y="916115"/>
            <a:ext cx="9680448" cy="5750088"/>
          </a:xfrm>
        </p:spPr>
      </p:pic>
    </p:spTree>
    <p:extLst>
      <p:ext uri="{BB962C8B-B14F-4D97-AF65-F5344CB8AC3E}">
        <p14:creationId xmlns:p14="http://schemas.microsoft.com/office/powerpoint/2010/main" val="220303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E506-B3EA-499D-96EA-2C501209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Hypochromic hypertension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6AF0A-5ABC-4B71-A3E0-9DFAF640AE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08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3EA6-4337-4D8A-A68D-530CC305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63" y="139014"/>
            <a:ext cx="10364451" cy="927787"/>
          </a:xfrm>
        </p:spPr>
        <p:txBody>
          <a:bodyPr/>
          <a:lstStyle/>
          <a:p>
            <a:r>
              <a:rPr lang="en-US" dirty="0"/>
              <a:t>history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926C7-246A-4DBA-A231-71886BB985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218516"/>
            <a:ext cx="10839298" cy="5500470"/>
          </a:xfrm>
        </p:spPr>
        <p:txBody>
          <a:bodyPr>
            <a:normAutofit/>
          </a:bodyPr>
          <a:lstStyle/>
          <a:p>
            <a:r>
              <a:rPr lang="en-US" dirty="0"/>
              <a:t>20 </a:t>
            </a:r>
            <a:r>
              <a:rPr lang="en-US" dirty="0" err="1"/>
              <a:t>yr</a:t>
            </a:r>
            <a:r>
              <a:rPr lang="en-US" dirty="0"/>
              <a:t> old male who is k/c/o thalassemia major who is on regular blood transfusion came with c/o</a:t>
            </a:r>
          </a:p>
          <a:p>
            <a:r>
              <a:rPr lang="en-US" dirty="0"/>
              <a:t>Breathlessness of </a:t>
            </a:r>
            <a:r>
              <a:rPr lang="en-US" dirty="0" err="1"/>
              <a:t>nyha</a:t>
            </a:r>
            <a:r>
              <a:rPr lang="en-US" dirty="0"/>
              <a:t> class 2 dyspnea for 3 days </a:t>
            </a:r>
          </a:p>
          <a:p>
            <a:r>
              <a:rPr lang="en-US" dirty="0"/>
              <a:t>Dry cough for 2 days which get aggravated on lying down</a:t>
            </a:r>
          </a:p>
          <a:p>
            <a:r>
              <a:rPr lang="en-US" dirty="0"/>
              <a:t>c/o </a:t>
            </a:r>
            <a:r>
              <a:rPr lang="en-US" dirty="0" err="1"/>
              <a:t>b/l</a:t>
            </a:r>
            <a:r>
              <a:rPr lang="en-US" dirty="0"/>
              <a:t> swelling of lower limb +</a:t>
            </a:r>
          </a:p>
          <a:p>
            <a:r>
              <a:rPr lang="en-US" dirty="0"/>
              <a:t>H/O ORTHOPNEA +, NO PND </a:t>
            </a:r>
          </a:p>
          <a:p>
            <a:r>
              <a:rPr lang="en-US" dirty="0"/>
              <a:t>No h/o chest pain ,palpitation and syncope </a:t>
            </a:r>
          </a:p>
          <a:p>
            <a:r>
              <a:rPr lang="en-US" dirty="0"/>
              <a:t>No h/o hemoptysis </a:t>
            </a:r>
          </a:p>
          <a:p>
            <a:r>
              <a:rPr lang="en-US" dirty="0"/>
              <a:t>h/o loss of appetite + ,early satiety +</a:t>
            </a:r>
          </a:p>
          <a:p>
            <a:r>
              <a:rPr lang="en-US" dirty="0"/>
              <a:t>h/o abdominal distension +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619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1E0A-7D63-4EE9-8A16-81FE73AA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50" y="172468"/>
            <a:ext cx="10364451" cy="894333"/>
          </a:xfrm>
        </p:spPr>
        <p:txBody>
          <a:bodyPr>
            <a:normAutofit fontScale="90000"/>
          </a:bodyPr>
          <a:lstStyle/>
          <a:p>
            <a:r>
              <a:rPr lang="en-US" dirty="0"/>
              <a:t>Past h/o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FA2E0-0C15-428A-BF2B-938C1980CA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858644"/>
            <a:ext cx="10895366" cy="5826888"/>
          </a:xfrm>
        </p:spPr>
        <p:txBody>
          <a:bodyPr/>
          <a:lstStyle/>
          <a:p>
            <a:r>
              <a:rPr lang="en-US" dirty="0"/>
              <a:t>Not a k/c/o diabetes /SHTN / BRONCHIAL ASTHMA  /EPILEPSY /CAD /CVA </a:t>
            </a:r>
          </a:p>
          <a:p>
            <a:r>
              <a:rPr lang="en-US" dirty="0"/>
              <a:t>PREVIOUS BLOOD TRANSFUSION WAS DONE 10 DAYS BEFORE ADMISSION </a:t>
            </a:r>
          </a:p>
          <a:p>
            <a:r>
              <a:rPr lang="en-US" dirty="0"/>
              <a:t>PT WAS ON IRON CHELATORS THERAPY ( tab </a:t>
            </a:r>
            <a:r>
              <a:rPr lang="en-US" dirty="0" err="1"/>
              <a:t>desferroxime</a:t>
            </a:r>
            <a:r>
              <a:rPr lang="en-US" dirty="0"/>
              <a:t> 400 mg bd )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Personal h/o</a:t>
            </a:r>
          </a:p>
          <a:p>
            <a:r>
              <a:rPr lang="en-US" dirty="0"/>
              <a:t>Not a smoker /alcoholic </a:t>
            </a:r>
          </a:p>
          <a:p>
            <a:r>
              <a:rPr lang="en-US" dirty="0"/>
              <a:t>Normal bowel and bladder habits</a:t>
            </a:r>
          </a:p>
          <a:p>
            <a:r>
              <a:rPr lang="en-US" dirty="0"/>
              <a:t>Pt born out of second degree consanguineous marriage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062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AF978-F274-4D5C-B489-404C0554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general examination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3462F-8224-4246-B683-34206C0213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Concious</a:t>
            </a:r>
            <a:r>
              <a:rPr lang="en-US" dirty="0"/>
              <a:t> ,oriented ,.afebrile </a:t>
            </a:r>
          </a:p>
          <a:p>
            <a:r>
              <a:rPr lang="en-US" dirty="0"/>
              <a:t>Pallor + ,icterus + ,cyanosis ,clubbing ,pedal edema + ( </a:t>
            </a:r>
            <a:r>
              <a:rPr lang="en-US" dirty="0" err="1"/>
              <a:t>b/l</a:t>
            </a:r>
            <a:r>
              <a:rPr lang="en-US" dirty="0"/>
              <a:t> pitting ) </a:t>
            </a:r>
          </a:p>
          <a:p>
            <a:r>
              <a:rPr lang="en-US" dirty="0" err="1"/>
              <a:t>Generalised</a:t>
            </a:r>
            <a:r>
              <a:rPr lang="en-US" dirty="0"/>
              <a:t> hyperpigmentation + /frontal bossing ? Chipmunk facies + </a:t>
            </a:r>
          </a:p>
          <a:p>
            <a:r>
              <a:rPr lang="en-US" dirty="0" err="1"/>
              <a:t>Atropic</a:t>
            </a:r>
            <a:r>
              <a:rPr lang="en-US" dirty="0"/>
              <a:t> glossitis / dry skin +  /no secondary sexual character development </a:t>
            </a:r>
          </a:p>
          <a:p>
            <a:r>
              <a:rPr lang="en-US" dirty="0"/>
              <a:t>No bony tenderness / no generalized lymphadenopathy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379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03F69-652A-4106-960B-F3BC07CDB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Systemic examination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E14D2-1732-455E-B667-1A14D131A3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Cvs</a:t>
            </a:r>
            <a:r>
              <a:rPr lang="en-US" dirty="0"/>
              <a:t> : s1s2 + ,</a:t>
            </a:r>
            <a:r>
              <a:rPr lang="en-US" dirty="0" err="1"/>
              <a:t>esm</a:t>
            </a:r>
            <a:r>
              <a:rPr lang="en-US" dirty="0"/>
              <a:t> + over pulmonary area with loud p2 + </a:t>
            </a:r>
          </a:p>
          <a:p>
            <a:r>
              <a:rPr lang="en-US" dirty="0"/>
              <a:t>Rs : </a:t>
            </a:r>
            <a:r>
              <a:rPr lang="en-US" dirty="0" err="1"/>
              <a:t>b/l</a:t>
            </a:r>
            <a:r>
              <a:rPr lang="en-US" dirty="0"/>
              <a:t> ae + ,no added sounds </a:t>
            </a:r>
          </a:p>
          <a:p>
            <a:r>
              <a:rPr lang="en-US" dirty="0"/>
              <a:t>p/a : soft ,bs + </a:t>
            </a:r>
          </a:p>
          <a:p>
            <a:pPr marL="0" indent="0">
              <a:buNone/>
            </a:pPr>
            <a:r>
              <a:rPr lang="en-US" dirty="0"/>
              <a:t>            massive splenomegaly + crossing the umbilicus </a:t>
            </a:r>
          </a:p>
          <a:p>
            <a:pPr marL="0" indent="0">
              <a:buNone/>
            </a:pPr>
            <a:r>
              <a:rPr lang="en-US" dirty="0"/>
              <a:t>             hepatomegaly 6 cm below </a:t>
            </a:r>
            <a:r>
              <a:rPr lang="en-US" dirty="0" err="1"/>
              <a:t>rcm</a:t>
            </a:r>
            <a:r>
              <a:rPr lang="en-US" dirty="0"/>
              <a:t> /no free fluid clinically </a:t>
            </a:r>
          </a:p>
          <a:p>
            <a:r>
              <a:rPr lang="en-US" dirty="0" err="1"/>
              <a:t>Cns</a:t>
            </a:r>
            <a:r>
              <a:rPr lang="en-US" dirty="0"/>
              <a:t> : </a:t>
            </a:r>
            <a:r>
              <a:rPr lang="en-US" dirty="0" err="1"/>
              <a:t>nfnd</a:t>
            </a:r>
            <a:r>
              <a:rPr lang="en-US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042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C785-663A-4254-96D2-44DB9765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94410"/>
            <a:ext cx="10364451" cy="972391"/>
          </a:xfrm>
        </p:spPr>
        <p:txBody>
          <a:bodyPr/>
          <a:lstStyle/>
          <a:p>
            <a:r>
              <a:rPr lang="en-US" dirty="0"/>
              <a:t>Investigation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F4055-19F6-42C9-A6C0-796AE7C447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6802"/>
            <a:ext cx="3925855" cy="47578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Initially before transfusion </a:t>
            </a:r>
          </a:p>
          <a:p>
            <a:r>
              <a:rPr lang="en-US" dirty="0" err="1"/>
              <a:t>Wbc</a:t>
            </a:r>
            <a:r>
              <a:rPr lang="en-US" dirty="0"/>
              <a:t> : 3100 cells /mm3 </a:t>
            </a:r>
          </a:p>
          <a:p>
            <a:r>
              <a:rPr lang="en-US" dirty="0" err="1"/>
              <a:t>Rbc</a:t>
            </a:r>
            <a:r>
              <a:rPr lang="en-US" dirty="0"/>
              <a:t> : 2,26 million </a:t>
            </a:r>
          </a:p>
          <a:p>
            <a:r>
              <a:rPr lang="en-US" dirty="0"/>
              <a:t>Hb : 5.5 gm% </a:t>
            </a:r>
          </a:p>
          <a:p>
            <a:r>
              <a:rPr lang="en-US" dirty="0" err="1"/>
              <a:t>Plt</a:t>
            </a:r>
            <a:r>
              <a:rPr lang="en-US" dirty="0"/>
              <a:t> : 35000 /mm3</a:t>
            </a:r>
          </a:p>
          <a:p>
            <a:r>
              <a:rPr lang="en-US" dirty="0" err="1"/>
              <a:t>Mcv</a:t>
            </a:r>
            <a:r>
              <a:rPr lang="en-US" dirty="0"/>
              <a:t> : 73 </a:t>
            </a:r>
            <a:r>
              <a:rPr lang="en-US" dirty="0" err="1"/>
              <a:t>fl</a:t>
            </a:r>
            <a:endParaRPr lang="en-US" dirty="0"/>
          </a:p>
          <a:p>
            <a:r>
              <a:rPr lang="en-US" dirty="0" err="1"/>
              <a:t>Mch</a:t>
            </a:r>
            <a:r>
              <a:rPr lang="en-US" dirty="0"/>
              <a:t> : 24 .3 </a:t>
            </a:r>
            <a:r>
              <a:rPr lang="en-US" dirty="0" err="1"/>
              <a:t>pg</a:t>
            </a:r>
            <a:r>
              <a:rPr lang="en-US" dirty="0"/>
              <a:t> </a:t>
            </a:r>
          </a:p>
          <a:p>
            <a:r>
              <a:rPr lang="en-US" dirty="0" err="1"/>
              <a:t>Mchc</a:t>
            </a:r>
            <a:r>
              <a:rPr lang="en-US" dirty="0"/>
              <a:t> : 33.3 g/dl</a:t>
            </a:r>
          </a:p>
          <a:p>
            <a:r>
              <a:rPr lang="en-US" dirty="0"/>
              <a:t>Dc : 73 /23 / 4 </a:t>
            </a:r>
          </a:p>
          <a:p>
            <a:r>
              <a:rPr lang="en-US" dirty="0" err="1"/>
              <a:t>Rdw</a:t>
            </a:r>
            <a:r>
              <a:rPr lang="en-US" dirty="0"/>
              <a:t> –</a:t>
            </a:r>
            <a:r>
              <a:rPr lang="en-US" dirty="0" err="1"/>
              <a:t>sd</a:t>
            </a:r>
            <a:r>
              <a:rPr lang="en-US" dirty="0"/>
              <a:t> : `49.1 </a:t>
            </a:r>
            <a:r>
              <a:rPr lang="en-US" dirty="0" err="1"/>
              <a:t>fl</a:t>
            </a:r>
            <a:endParaRPr lang="en-US" dirty="0"/>
          </a:p>
          <a:p>
            <a:r>
              <a:rPr lang="en-US" dirty="0" err="1"/>
              <a:t>Rdw</a:t>
            </a:r>
            <a:r>
              <a:rPr lang="en-US" dirty="0"/>
              <a:t> – cv  : 18.2 %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66033-20E4-46E8-AB66-54E7E44C6806}"/>
              </a:ext>
            </a:extLst>
          </p:cNvPr>
          <p:cNvSpPr txBox="1"/>
          <p:nvPr/>
        </p:nvSpPr>
        <p:spPr>
          <a:xfrm>
            <a:off x="5700131" y="1305975"/>
            <a:ext cx="5685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After 1 packed cell transfusion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Wbc</a:t>
            </a:r>
            <a:r>
              <a:rPr lang="en-US" sz="2000" dirty="0"/>
              <a:t> : 1600 cells /mm3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Hb : 7.0 gram 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Dc : 39/50 /11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Plateletcount</a:t>
            </a:r>
            <a:r>
              <a:rPr lang="en-US" sz="2000" dirty="0"/>
              <a:t> : 44000</a:t>
            </a:r>
            <a:endParaRPr lang="en-IN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0A2505-4942-4781-8549-44F0F89CDD3C}"/>
              </a:ext>
            </a:extLst>
          </p:cNvPr>
          <p:cNvSpPr txBox="1"/>
          <p:nvPr/>
        </p:nvSpPr>
        <p:spPr>
          <a:xfrm>
            <a:off x="5218771" y="3713356"/>
            <a:ext cx="4650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Urine routine </a:t>
            </a:r>
          </a:p>
          <a:p>
            <a:endParaRPr lang="en-US" sz="2000" dirty="0"/>
          </a:p>
          <a:p>
            <a:r>
              <a:rPr lang="en-US" sz="2000" dirty="0"/>
              <a:t>Alb : nil </a:t>
            </a:r>
          </a:p>
          <a:p>
            <a:r>
              <a:rPr lang="en-US" sz="2000" dirty="0"/>
              <a:t>Sugar : trace </a:t>
            </a:r>
          </a:p>
          <a:p>
            <a:r>
              <a:rPr lang="en-US" sz="2000" dirty="0"/>
              <a:t>Deposit : 2-8 pus cell ,no </a:t>
            </a:r>
            <a:r>
              <a:rPr lang="en-US" sz="2000" dirty="0" err="1"/>
              <a:t>rbc</a:t>
            </a:r>
            <a:r>
              <a:rPr lang="en-US" sz="2000" dirty="0"/>
              <a:t> seen </a:t>
            </a:r>
          </a:p>
          <a:p>
            <a:r>
              <a:rPr lang="en-US" sz="2000" dirty="0"/>
              <a:t>Bile salt and pigment : positive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01045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C378-913B-4A85-860B-3FB8F356F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8637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0BF1C-59F0-45ED-BD9D-0F5AED2D9F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115122"/>
            <a:ext cx="10363826" cy="5341434"/>
          </a:xfrm>
        </p:spPr>
        <p:txBody>
          <a:bodyPr>
            <a:normAutofit/>
          </a:bodyPr>
          <a:lstStyle/>
          <a:p>
            <a:r>
              <a:rPr lang="en-US" dirty="0" err="1"/>
              <a:t>Rbs</a:t>
            </a:r>
            <a:r>
              <a:rPr lang="en-US" dirty="0"/>
              <a:t> : 186 mg /dl </a:t>
            </a:r>
          </a:p>
          <a:p>
            <a:r>
              <a:rPr lang="en-US" dirty="0"/>
              <a:t>Urea / creatinine  : 51/0.8</a:t>
            </a:r>
          </a:p>
          <a:p>
            <a:r>
              <a:rPr lang="en-US" dirty="0"/>
              <a:t>Bilirubin (T) : 2.1 mg/dl</a:t>
            </a:r>
          </a:p>
          <a:p>
            <a:r>
              <a:rPr lang="en-US" dirty="0"/>
              <a:t>Direct </a:t>
            </a:r>
            <a:r>
              <a:rPr lang="en-US" dirty="0" err="1"/>
              <a:t>bil</a:t>
            </a:r>
            <a:r>
              <a:rPr lang="en-US" dirty="0"/>
              <a:t> : 1.1 mg/dl</a:t>
            </a:r>
          </a:p>
          <a:p>
            <a:r>
              <a:rPr lang="en-US" dirty="0" err="1"/>
              <a:t>Indirecr</a:t>
            </a:r>
            <a:r>
              <a:rPr lang="en-US" dirty="0"/>
              <a:t> </a:t>
            </a:r>
            <a:r>
              <a:rPr lang="en-US" dirty="0" err="1"/>
              <a:t>bil</a:t>
            </a:r>
            <a:r>
              <a:rPr lang="en-US" dirty="0"/>
              <a:t> : 1.0 mg/dl</a:t>
            </a:r>
          </a:p>
          <a:p>
            <a:r>
              <a:rPr lang="en-US" dirty="0" err="1"/>
              <a:t>Sgot</a:t>
            </a:r>
            <a:r>
              <a:rPr lang="en-US" dirty="0"/>
              <a:t> : 148  u/l </a:t>
            </a:r>
          </a:p>
          <a:p>
            <a:r>
              <a:rPr lang="en-US" dirty="0" err="1"/>
              <a:t>Sgpt</a:t>
            </a:r>
            <a:r>
              <a:rPr lang="en-US" dirty="0"/>
              <a:t> : 76 u/l</a:t>
            </a:r>
          </a:p>
          <a:p>
            <a:r>
              <a:rPr lang="en-US" dirty="0"/>
              <a:t>Alp : 191 u/l</a:t>
            </a:r>
          </a:p>
          <a:p>
            <a:r>
              <a:rPr lang="en-US" dirty="0"/>
              <a:t>Na : 132 </a:t>
            </a:r>
            <a:r>
              <a:rPr lang="en-US" dirty="0" err="1"/>
              <a:t>meq</a:t>
            </a:r>
            <a:r>
              <a:rPr lang="en-US" dirty="0"/>
              <a:t>/l </a:t>
            </a:r>
          </a:p>
          <a:p>
            <a:r>
              <a:rPr lang="en-US" dirty="0"/>
              <a:t>K : 3.9 </a:t>
            </a:r>
            <a:r>
              <a:rPr lang="en-US" dirty="0" err="1"/>
              <a:t>meq</a:t>
            </a:r>
            <a:r>
              <a:rPr lang="en-US" dirty="0"/>
              <a:t> /l 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A93335-B4FA-449C-8F37-17056C8FF72D}"/>
              </a:ext>
            </a:extLst>
          </p:cNvPr>
          <p:cNvSpPr txBox="1"/>
          <p:nvPr/>
        </p:nvSpPr>
        <p:spPr>
          <a:xfrm>
            <a:off x="5504166" y="1531063"/>
            <a:ext cx="3796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Serum TSH level : 3.45 HIU /ML </a:t>
            </a:r>
          </a:p>
          <a:p>
            <a:r>
              <a:rPr lang="en-US" sz="2000" dirty="0"/>
              <a:t>EUTHYROID STATE</a:t>
            </a:r>
            <a:endParaRPr lang="en-IN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8F402C-935D-40FE-9E0A-7091B9A52CA4}"/>
              </a:ext>
            </a:extLst>
          </p:cNvPr>
          <p:cNvSpPr txBox="1"/>
          <p:nvPr/>
        </p:nvSpPr>
        <p:spPr>
          <a:xfrm>
            <a:off x="5285232" y="3096768"/>
            <a:ext cx="5224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VCTC –NON REACTIVER </a:t>
            </a:r>
          </a:p>
          <a:p>
            <a:r>
              <a:rPr lang="en-US" sz="2000" dirty="0"/>
              <a:t>HBS AG : NEGATIVE </a:t>
            </a:r>
          </a:p>
          <a:p>
            <a:r>
              <a:rPr lang="en-US" sz="2000" b="1" dirty="0"/>
              <a:t>ANTI HVC : REACTIVE </a:t>
            </a:r>
          </a:p>
          <a:p>
            <a:r>
              <a:rPr lang="en-US" sz="2000" b="1" i="1" dirty="0"/>
              <a:t>SERUM .FERITTIN : 535 NG /ML ( 2O -250 NG/ML </a:t>
            </a:r>
            <a:endParaRPr lang="en-IN" sz="2000" b="1" i="1" dirty="0"/>
          </a:p>
        </p:txBody>
      </p:sp>
    </p:spTree>
    <p:extLst>
      <p:ext uri="{BB962C8B-B14F-4D97-AF65-F5344CB8AC3E}">
        <p14:creationId xmlns:p14="http://schemas.microsoft.com/office/powerpoint/2010/main" val="336363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9C534-6701-4FF5-A7CE-7EDA1685E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94410"/>
            <a:ext cx="10364451" cy="596966"/>
          </a:xfrm>
        </p:spPr>
        <p:txBody>
          <a:bodyPr/>
          <a:lstStyle/>
          <a:p>
            <a:r>
              <a:rPr lang="en-US" dirty="0"/>
              <a:t>ECHO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EAA6DE-EBA6-40C2-8570-B34B2AC4B60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297151" y="746805"/>
            <a:ext cx="7828156" cy="5865734"/>
          </a:xfrm>
        </p:spPr>
      </p:pic>
    </p:spTree>
    <p:extLst>
      <p:ext uri="{BB962C8B-B14F-4D97-AF65-F5344CB8AC3E}">
        <p14:creationId xmlns:p14="http://schemas.microsoft.com/office/powerpoint/2010/main" val="98003958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81</TotalTime>
  <Words>612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Droplet</vt:lpstr>
      <vt:lpstr>Physcon </vt:lpstr>
      <vt:lpstr>Hypochromic hypertension</vt:lpstr>
      <vt:lpstr>history</vt:lpstr>
      <vt:lpstr>Past h/o  </vt:lpstr>
      <vt:lpstr> general examination </vt:lpstr>
      <vt:lpstr>Systemic examination</vt:lpstr>
      <vt:lpstr>Investigation </vt:lpstr>
      <vt:lpstr>PowerPoint Presentation</vt:lpstr>
      <vt:lpstr>ECHO</vt:lpstr>
      <vt:lpstr>TREATMENT GIVEN </vt:lpstr>
      <vt:lpstr>THEN THE TRAGIC PHASE </vt:lpstr>
      <vt:lpstr>SURPRISED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Physcon </dc:title>
  <dc:creator>SELVA KUMAR</dc:creator>
  <cp:lastModifiedBy>SELVA KUMAR</cp:lastModifiedBy>
  <cp:revision>1</cp:revision>
  <dcterms:created xsi:type="dcterms:W3CDTF">2022-02-01T12:57:54Z</dcterms:created>
  <dcterms:modified xsi:type="dcterms:W3CDTF">2022-02-01T14:19:28Z</dcterms:modified>
</cp:coreProperties>
</file>