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Libre Franklin"/>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CiOaLScu7TMccmMaDAbbu48VY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Franklin-regular.fntdata"/><Relationship Id="rId25" Type="http://schemas.openxmlformats.org/officeDocument/2006/relationships/slide" Target="slides/slide21.xml"/><Relationship Id="rId28" Type="http://schemas.openxmlformats.org/officeDocument/2006/relationships/font" Target="fonts/LibreFranklin-italic.fntdata"/><Relationship Id="rId27" Type="http://schemas.openxmlformats.org/officeDocument/2006/relationships/font" Target="fonts/LibreFranklin-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breFranklin-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2"/>
        </a:solidFill>
      </p:bgPr>
    </p:bg>
    <p:spTree>
      <p:nvGrpSpPr>
        <p:cNvPr id="12" name="Shape 12"/>
        <p:cNvGrpSpPr/>
        <p:nvPr/>
      </p:nvGrpSpPr>
      <p:grpSpPr>
        <a:xfrm>
          <a:off x="0" y="0"/>
          <a:ext cx="0" cy="0"/>
          <a:chOff x="0" y="0"/>
          <a:chExt cx="0" cy="0"/>
        </a:xfrm>
      </p:grpSpPr>
      <p:sp>
        <p:nvSpPr>
          <p:cNvPr id="13" name="Google Shape;13;p23"/>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3"/>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p:txBody>
      </p:sp>
      <p:sp>
        <p:nvSpPr>
          <p:cNvPr id="15" name="Google Shape;15;p23"/>
          <p:cNvSpPr txBox="1"/>
          <p:nvPr>
            <p:ph idx="10" type="dt"/>
          </p:nvPr>
        </p:nvSpPr>
        <p:spPr>
          <a:xfrm>
            <a:off x="752858" y="6453386"/>
            <a:ext cx="1607944"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3"/>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IN"/>
              <a:t>‹#›</a:t>
            </a:fld>
            <a:endParaRPr/>
          </a:p>
        </p:txBody>
      </p:sp>
      <p:grpSp>
        <p:nvGrpSpPr>
          <p:cNvPr id="18" name="Google Shape;18;p23"/>
          <p:cNvGrpSpPr/>
          <p:nvPr/>
        </p:nvGrpSpPr>
        <p:grpSpPr>
          <a:xfrm>
            <a:off x="752858" y="744469"/>
            <a:ext cx="10674117" cy="5349671"/>
            <a:chOff x="752858" y="744469"/>
            <a:chExt cx="10674117" cy="5349671"/>
          </a:xfrm>
        </p:grpSpPr>
        <p:sp>
          <p:nvSpPr>
            <p:cNvPr id="19" name="Google Shape;19;p23"/>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23"/>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32"/>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2"/>
          <p:cNvSpPr txBox="1"/>
          <p:nvPr>
            <p:ph idx="1" type="body"/>
          </p:nvPr>
        </p:nvSpPr>
        <p:spPr>
          <a:xfrm rot="5400000">
            <a:off x="4386263" y="-719137"/>
            <a:ext cx="3571875"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0" name="Google Shape;80;p32"/>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33"/>
          <p:cNvSpPr txBox="1"/>
          <p:nvPr>
            <p:ph type="title"/>
          </p:nvPr>
        </p:nvSpPr>
        <p:spPr>
          <a:xfrm rot="5400000">
            <a:off x="7757822" y="2462895"/>
            <a:ext cx="5243244" cy="1565766"/>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3"/>
          <p:cNvSpPr txBox="1"/>
          <p:nvPr>
            <p:ph idx="1" type="body"/>
          </p:nvPr>
        </p:nvSpPr>
        <p:spPr>
          <a:xfrm rot="5400000">
            <a:off x="2839799" y="-844042"/>
            <a:ext cx="5243244" cy="8179641"/>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6" name="Google Shape;86;p33"/>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3"/>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24" name="Google Shape;24;p24"/>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5"/>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31" name="Shape 31"/>
        <p:cNvGrpSpPr/>
        <p:nvPr/>
      </p:nvGrpSpPr>
      <p:grpSpPr>
        <a:xfrm>
          <a:off x="0" y="0"/>
          <a:ext cx="0" cy="0"/>
          <a:chOff x="0" y="0"/>
          <a:chExt cx="0" cy="0"/>
        </a:xfrm>
      </p:grpSpPr>
      <p:sp>
        <p:nvSpPr>
          <p:cNvPr id="32" name="Google Shape;32;p26"/>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34" name="Google Shape;34;p26"/>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Libre Franklin"/>
                <a:ea typeface="Libre Franklin"/>
                <a:cs typeface="Libre Franklin"/>
                <a:sym typeface="Libre Franklin"/>
              </a:defRPr>
            </a:lvl1pPr>
            <a:lvl2pPr indent="0" lvl="1" marL="0" algn="r">
              <a:spcBef>
                <a:spcPts val="0"/>
              </a:spcBef>
              <a:buNone/>
              <a:defRPr sz="1200">
                <a:solidFill>
                  <a:schemeClr val="lt2"/>
                </a:solidFill>
                <a:latin typeface="Libre Franklin"/>
                <a:ea typeface="Libre Franklin"/>
                <a:cs typeface="Libre Franklin"/>
                <a:sym typeface="Libre Franklin"/>
              </a:defRPr>
            </a:lvl2pPr>
            <a:lvl3pPr indent="0" lvl="2" marL="0" algn="r">
              <a:spcBef>
                <a:spcPts val="0"/>
              </a:spcBef>
              <a:buNone/>
              <a:defRPr sz="1200">
                <a:solidFill>
                  <a:schemeClr val="lt2"/>
                </a:solidFill>
                <a:latin typeface="Libre Franklin"/>
                <a:ea typeface="Libre Franklin"/>
                <a:cs typeface="Libre Franklin"/>
                <a:sym typeface="Libre Franklin"/>
              </a:defRPr>
            </a:lvl3pPr>
            <a:lvl4pPr indent="0" lvl="3" marL="0" algn="r">
              <a:spcBef>
                <a:spcPts val="0"/>
              </a:spcBef>
              <a:buNone/>
              <a:defRPr sz="1200">
                <a:solidFill>
                  <a:schemeClr val="lt2"/>
                </a:solidFill>
                <a:latin typeface="Libre Franklin"/>
                <a:ea typeface="Libre Franklin"/>
                <a:cs typeface="Libre Franklin"/>
                <a:sym typeface="Libre Franklin"/>
              </a:defRPr>
            </a:lvl4pPr>
            <a:lvl5pPr indent="0" lvl="4" marL="0" algn="r">
              <a:spcBef>
                <a:spcPts val="0"/>
              </a:spcBef>
              <a:buNone/>
              <a:defRPr sz="1200">
                <a:solidFill>
                  <a:schemeClr val="lt2"/>
                </a:solidFill>
                <a:latin typeface="Libre Franklin"/>
                <a:ea typeface="Libre Franklin"/>
                <a:cs typeface="Libre Franklin"/>
                <a:sym typeface="Libre Franklin"/>
              </a:defRPr>
            </a:lvl5pPr>
            <a:lvl6pPr indent="0" lvl="5" marL="0" algn="r">
              <a:spcBef>
                <a:spcPts val="0"/>
              </a:spcBef>
              <a:buNone/>
              <a:defRPr sz="1200">
                <a:solidFill>
                  <a:schemeClr val="lt2"/>
                </a:solidFill>
                <a:latin typeface="Libre Franklin"/>
                <a:ea typeface="Libre Franklin"/>
                <a:cs typeface="Libre Franklin"/>
                <a:sym typeface="Libre Franklin"/>
              </a:defRPr>
            </a:lvl6pPr>
            <a:lvl7pPr indent="0" lvl="6" marL="0" algn="r">
              <a:spcBef>
                <a:spcPts val="0"/>
              </a:spcBef>
              <a:buNone/>
              <a:defRPr sz="1200">
                <a:solidFill>
                  <a:schemeClr val="lt2"/>
                </a:solidFill>
                <a:latin typeface="Libre Franklin"/>
                <a:ea typeface="Libre Franklin"/>
                <a:cs typeface="Libre Franklin"/>
                <a:sym typeface="Libre Franklin"/>
              </a:defRPr>
            </a:lvl7pPr>
            <a:lvl8pPr indent="0" lvl="7" marL="0" algn="r">
              <a:spcBef>
                <a:spcPts val="0"/>
              </a:spcBef>
              <a:buNone/>
              <a:defRPr sz="1200">
                <a:solidFill>
                  <a:schemeClr val="lt2"/>
                </a:solidFill>
                <a:latin typeface="Libre Franklin"/>
                <a:ea typeface="Libre Franklin"/>
                <a:cs typeface="Libre Franklin"/>
                <a:sym typeface="Libre Franklin"/>
              </a:defRPr>
            </a:lvl8pPr>
            <a:lvl9pPr indent="0" lvl="8" marL="0" algn="r">
              <a:spcBef>
                <a:spcPts val="0"/>
              </a:spcBef>
              <a:buNone/>
              <a:defRPr sz="1200">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IN"/>
              <a:t>‹#›</a:t>
            </a:fld>
            <a:endParaRPr/>
          </a:p>
        </p:txBody>
      </p:sp>
      <p:sp>
        <p:nvSpPr>
          <p:cNvPr id="37" name="Google Shape;37;p26"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7"/>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7"/>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1" name="Google Shape;41;p27"/>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2" name="Google Shape;42;p27"/>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8"/>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8"/>
          <p:cNvSpPr txBox="1"/>
          <p:nvPr>
            <p:ph idx="1" type="body"/>
          </p:nvPr>
        </p:nvSpPr>
        <p:spPr>
          <a:xfrm>
            <a:off x="1371600"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48" name="Google Shape;48;p28"/>
          <p:cNvSpPr txBox="1"/>
          <p:nvPr>
            <p:ph idx="2" type="body"/>
          </p:nvPr>
        </p:nvSpPr>
        <p:spPr>
          <a:xfrm>
            <a:off x="1371600"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9" name="Google Shape;49;p28"/>
          <p:cNvSpPr txBox="1"/>
          <p:nvPr>
            <p:ph idx="3" type="body"/>
          </p:nvPr>
        </p:nvSpPr>
        <p:spPr>
          <a:xfrm>
            <a:off x="6525014"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50" name="Google Shape;50;p28"/>
          <p:cNvSpPr txBox="1"/>
          <p:nvPr>
            <p:ph idx="4" type="body"/>
          </p:nvPr>
        </p:nvSpPr>
        <p:spPr>
          <a:xfrm>
            <a:off x="6525014"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51" name="Google Shape;51;p28"/>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9"/>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9"/>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9" name="Shape 59"/>
        <p:cNvGrpSpPr/>
        <p:nvPr/>
      </p:nvGrpSpPr>
      <p:grpSpPr>
        <a:xfrm>
          <a:off x="0" y="0"/>
          <a:ext cx="0" cy="0"/>
          <a:chOff x="0" y="0"/>
          <a:chExt cx="0" cy="0"/>
        </a:xfrm>
      </p:grpSpPr>
      <p:sp>
        <p:nvSpPr>
          <p:cNvPr id="60" name="Google Shape;60;p30"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0"/>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0"/>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sz="2000"/>
            </a:lvl1pPr>
            <a:lvl2pPr indent="-355600" lvl="1" marL="914400" algn="l">
              <a:lnSpc>
                <a:spcPct val="94000"/>
              </a:lnSpc>
              <a:spcBef>
                <a:spcPts val="500"/>
              </a:spcBef>
              <a:spcAft>
                <a:spcPts val="0"/>
              </a:spcAft>
              <a:buClr>
                <a:schemeClr val="dk2"/>
              </a:buClr>
              <a:buSzPts val="2000"/>
              <a:buChar char="–"/>
              <a:defRPr sz="2000"/>
            </a:lvl2pPr>
            <a:lvl3pPr indent="-342900" lvl="2" marL="1371600" algn="l">
              <a:lnSpc>
                <a:spcPct val="94000"/>
              </a:lnSpc>
              <a:spcBef>
                <a:spcPts val="500"/>
              </a:spcBef>
              <a:spcAft>
                <a:spcPts val="0"/>
              </a:spcAft>
              <a:buClr>
                <a:schemeClr val="dk2"/>
              </a:buClr>
              <a:buSzPts val="1800"/>
              <a:buChar char="■"/>
              <a:defRPr sz="1800"/>
            </a:lvl3pPr>
            <a:lvl4pPr indent="-342900" lvl="3" marL="1828800" algn="l">
              <a:lnSpc>
                <a:spcPct val="94000"/>
              </a:lnSpc>
              <a:spcBef>
                <a:spcPts val="500"/>
              </a:spcBef>
              <a:spcAft>
                <a:spcPts val="0"/>
              </a:spcAft>
              <a:buClr>
                <a:schemeClr val="dk2"/>
              </a:buClr>
              <a:buSzPts val="1800"/>
              <a:buChar char="–"/>
              <a:defRPr sz="1800"/>
            </a:lvl4pPr>
            <a:lvl5pPr indent="-330200" lvl="4" marL="2286000" algn="l">
              <a:lnSpc>
                <a:spcPct val="94000"/>
              </a:lnSpc>
              <a:spcBef>
                <a:spcPts val="500"/>
              </a:spcBef>
              <a:spcAft>
                <a:spcPts val="0"/>
              </a:spcAft>
              <a:buClr>
                <a:schemeClr val="dk2"/>
              </a:buClr>
              <a:buSzPts val="1600"/>
              <a:buChar char="■"/>
              <a:defRPr sz="1600"/>
            </a:lvl5pPr>
            <a:lvl6pPr indent="-330200" lvl="5" marL="2743200" algn="l">
              <a:lnSpc>
                <a:spcPct val="94000"/>
              </a:lnSpc>
              <a:spcBef>
                <a:spcPts val="500"/>
              </a:spcBef>
              <a:spcAft>
                <a:spcPts val="0"/>
              </a:spcAft>
              <a:buClr>
                <a:schemeClr val="dk2"/>
              </a:buClr>
              <a:buSzPts val="1600"/>
              <a:buChar char="–"/>
              <a:defRPr sz="1600"/>
            </a:lvl6pPr>
            <a:lvl7pPr indent="-330200" lvl="6" marL="3200400" algn="l">
              <a:lnSpc>
                <a:spcPct val="94000"/>
              </a:lnSpc>
              <a:spcBef>
                <a:spcPts val="500"/>
              </a:spcBef>
              <a:spcAft>
                <a:spcPts val="0"/>
              </a:spcAft>
              <a:buClr>
                <a:schemeClr val="dk2"/>
              </a:buClr>
              <a:buSzPts val="1600"/>
              <a:buChar char="■"/>
              <a:defRPr sz="1600"/>
            </a:lvl7pPr>
            <a:lvl8pPr indent="-330200" lvl="7" marL="3657600" algn="l">
              <a:lnSpc>
                <a:spcPct val="94000"/>
              </a:lnSpc>
              <a:spcBef>
                <a:spcPts val="500"/>
              </a:spcBef>
              <a:spcAft>
                <a:spcPts val="0"/>
              </a:spcAft>
              <a:buClr>
                <a:schemeClr val="dk2"/>
              </a:buClr>
              <a:buSzPts val="1600"/>
              <a:buChar char="–"/>
              <a:defRPr sz="1600"/>
            </a:lvl8pPr>
            <a:lvl9pPr indent="-330200" lvl="8" marL="4114800" algn="l">
              <a:lnSpc>
                <a:spcPct val="94000"/>
              </a:lnSpc>
              <a:spcBef>
                <a:spcPts val="500"/>
              </a:spcBef>
              <a:spcAft>
                <a:spcPts val="200"/>
              </a:spcAft>
              <a:buClr>
                <a:schemeClr val="dk2"/>
              </a:buClr>
              <a:buSzPts val="1600"/>
              <a:buChar char="■"/>
              <a:defRPr sz="1600"/>
            </a:lvl9pPr>
          </a:lstStyle>
          <a:p/>
        </p:txBody>
      </p:sp>
      <p:sp>
        <p:nvSpPr>
          <p:cNvPr id="63" name="Google Shape;63;p30"/>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64" name="Google Shape;64;p30"/>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IN"/>
              <a:t>‹#›</a:t>
            </a:fld>
            <a:endParaRPr/>
          </a:p>
        </p:txBody>
      </p:sp>
      <p:sp>
        <p:nvSpPr>
          <p:cNvPr id="67" name="Google Shape;67;p30"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8" name="Shape 68"/>
        <p:cNvGrpSpPr/>
        <p:nvPr/>
      </p:nvGrpSpPr>
      <p:grpSpPr>
        <a:xfrm>
          <a:off x="0" y="0"/>
          <a:ext cx="0" cy="0"/>
          <a:chOff x="0" y="0"/>
          <a:chExt cx="0" cy="0"/>
        </a:xfrm>
      </p:grpSpPr>
      <p:sp>
        <p:nvSpPr>
          <p:cNvPr id="69" name="Google Shape;69;p31"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1"/>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1"/>
          <p:cNvSpPr/>
          <p:nvPr>
            <p:ph idx="2" type="pic"/>
          </p:nvPr>
        </p:nvSpPr>
        <p:spPr>
          <a:xfrm>
            <a:off x="5532120" y="0"/>
            <a:ext cx="6659880" cy="6857999"/>
          </a:xfrm>
          <a:prstGeom prst="rect">
            <a:avLst/>
          </a:prstGeom>
          <a:noFill/>
          <a:ln>
            <a:noFill/>
          </a:ln>
        </p:spPr>
      </p:sp>
      <p:sp>
        <p:nvSpPr>
          <p:cNvPr id="72" name="Google Shape;72;p31"/>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73" name="Google Shape;73;p31"/>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1"/>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IN"/>
              <a:t>‹#›</a:t>
            </a:fld>
            <a:endParaRPr/>
          </a:p>
        </p:txBody>
      </p:sp>
      <p:sp>
        <p:nvSpPr>
          <p:cNvPr id="76" name="Google Shape;76;p31"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8" name="Google Shape;8;p22"/>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22"/>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22"/>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IN"/>
              <a:t>‹#›</a:t>
            </a:fld>
            <a:endParaRPr/>
          </a:p>
        </p:txBody>
      </p:sp>
      <p:sp>
        <p:nvSpPr>
          <p:cNvPr id="11" name="Google Shape;11;p22" title="Side bar"/>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1453373" y="673913"/>
            <a:ext cx="8942400" cy="2143500"/>
          </a:xfrm>
          <a:prstGeom prst="rect">
            <a:avLst/>
          </a:prstGeom>
          <a:noFill/>
          <a:ln>
            <a:noFill/>
          </a:ln>
        </p:spPr>
        <p:txBody>
          <a:bodyPr anchorCtr="0" anchor="b" bIns="45700" lIns="91425" spcFirstLastPara="1" rIns="91425" wrap="square" tIns="45700">
            <a:noAutofit/>
          </a:bodyPr>
          <a:lstStyle/>
          <a:p>
            <a:pPr indent="0" lvl="0" marL="0" rtl="0" algn="ctr">
              <a:lnSpc>
                <a:spcPct val="89000"/>
              </a:lnSpc>
              <a:spcBef>
                <a:spcPts val="0"/>
              </a:spcBef>
              <a:spcAft>
                <a:spcPts val="0"/>
              </a:spcAft>
              <a:buClr>
                <a:srgbClr val="FF0000"/>
              </a:buClr>
              <a:buSzPts val="4800"/>
              <a:buFont typeface="Times New Roman"/>
              <a:buNone/>
            </a:pPr>
            <a:r>
              <a:rPr b="1" lang="en-IN" sz="4800">
                <a:solidFill>
                  <a:srgbClr val="FF0000"/>
                </a:solidFill>
                <a:latin typeface="Times New Roman"/>
                <a:ea typeface="Times New Roman"/>
                <a:cs typeface="Times New Roman"/>
                <a:sym typeface="Times New Roman"/>
              </a:rPr>
              <a:t>TREATMENT OF RHEUMATOID ARTHRITIS</a:t>
            </a:r>
            <a:endParaRPr b="1" sz="4800">
              <a:solidFill>
                <a:srgbClr val="FF0000"/>
              </a:solidFill>
              <a:latin typeface="Times New Roman"/>
              <a:ea typeface="Times New Roman"/>
              <a:cs typeface="Times New Roman"/>
              <a:sym typeface="Times New Roman"/>
            </a:endParaRPr>
          </a:p>
        </p:txBody>
      </p:sp>
      <p:sp>
        <p:nvSpPr>
          <p:cNvPr id="94" name="Google Shape;94;p1"/>
          <p:cNvSpPr txBox="1"/>
          <p:nvPr>
            <p:ph idx="1" type="subTitle"/>
          </p:nvPr>
        </p:nvSpPr>
        <p:spPr>
          <a:xfrm>
            <a:off x="1980750" y="3536526"/>
            <a:ext cx="8230500" cy="2648700"/>
          </a:xfrm>
          <a:prstGeom prst="rect">
            <a:avLst/>
          </a:prstGeom>
          <a:noFill/>
          <a:ln>
            <a:noFill/>
          </a:ln>
        </p:spPr>
        <p:txBody>
          <a:bodyPr anchorCtr="0" anchor="t" bIns="45700" lIns="91425" spcFirstLastPara="1" rIns="91425" wrap="square" tIns="45700">
            <a:normAutofit/>
          </a:bodyPr>
          <a:lstStyle/>
          <a:p>
            <a:pPr indent="0" lvl="0" marL="0" rtl="0" algn="ctr">
              <a:lnSpc>
                <a:spcPct val="112000"/>
              </a:lnSpc>
              <a:spcBef>
                <a:spcPts val="0"/>
              </a:spcBef>
              <a:spcAft>
                <a:spcPts val="0"/>
              </a:spcAft>
              <a:buClr>
                <a:schemeClr val="dk2"/>
              </a:buClr>
              <a:buSzPts val="1889"/>
              <a:buNone/>
            </a:pPr>
            <a:r>
              <a:rPr lang="en-IN"/>
              <a:t>                        </a:t>
            </a:r>
            <a:r>
              <a:rPr b="1" lang="en-IN" sz="2800">
                <a:latin typeface="Times New Roman"/>
                <a:ea typeface="Times New Roman"/>
                <a:cs typeface="Times New Roman"/>
                <a:sym typeface="Times New Roman"/>
              </a:rPr>
              <a:t>Chief: Prof. Dr. R.Sundaram, M.D.,</a:t>
            </a:r>
            <a:endParaRPr b="1" sz="2800">
              <a:latin typeface="Times New Roman"/>
              <a:ea typeface="Times New Roman"/>
              <a:cs typeface="Times New Roman"/>
              <a:sym typeface="Times New Roman"/>
            </a:endParaRPr>
          </a:p>
          <a:p>
            <a:pPr indent="0" lvl="0" marL="0" rtl="0" algn="l">
              <a:lnSpc>
                <a:spcPct val="112000"/>
              </a:lnSpc>
              <a:spcBef>
                <a:spcPts val="0"/>
              </a:spcBef>
              <a:spcAft>
                <a:spcPts val="0"/>
              </a:spcAft>
              <a:buClr>
                <a:schemeClr val="dk2"/>
              </a:buClr>
              <a:buSzPts val="2800"/>
              <a:buNone/>
            </a:pPr>
            <a:r>
              <a:rPr b="1" lang="en-IN" sz="2800">
                <a:latin typeface="Times New Roman"/>
                <a:ea typeface="Times New Roman"/>
                <a:cs typeface="Times New Roman"/>
                <a:sym typeface="Times New Roman"/>
              </a:rPr>
              <a:t>              Asst. Professors:  Dr.S.Sugadev, M.D.,</a:t>
            </a:r>
            <a:endParaRPr b="1" sz="2800">
              <a:latin typeface="Times New Roman"/>
              <a:ea typeface="Times New Roman"/>
              <a:cs typeface="Times New Roman"/>
              <a:sym typeface="Times New Roman"/>
            </a:endParaRPr>
          </a:p>
          <a:p>
            <a:pPr indent="0" lvl="0" marL="0" rtl="0" algn="ctr">
              <a:lnSpc>
                <a:spcPct val="112000"/>
              </a:lnSpc>
              <a:spcBef>
                <a:spcPts val="0"/>
              </a:spcBef>
              <a:spcAft>
                <a:spcPts val="0"/>
              </a:spcAft>
              <a:buClr>
                <a:schemeClr val="dk2"/>
              </a:buClr>
              <a:buSzPts val="2800"/>
              <a:buNone/>
            </a:pPr>
            <a:r>
              <a:rPr b="1" lang="en-IN" sz="2800">
                <a:latin typeface="Times New Roman"/>
                <a:ea typeface="Times New Roman"/>
                <a:cs typeface="Times New Roman"/>
                <a:sym typeface="Times New Roman"/>
              </a:rPr>
              <a:t>                                         Dr.P.Krishnarajan, M.D.,</a:t>
            </a:r>
            <a:endParaRPr/>
          </a:p>
          <a:p>
            <a:pPr indent="0" lvl="0" marL="0" rtl="0" algn="l">
              <a:lnSpc>
                <a:spcPct val="112000"/>
              </a:lnSpc>
              <a:spcBef>
                <a:spcPts val="0"/>
              </a:spcBef>
              <a:spcAft>
                <a:spcPts val="0"/>
              </a:spcAft>
              <a:buClr>
                <a:schemeClr val="dk2"/>
              </a:buClr>
              <a:buSzPts val="2800"/>
              <a:buNone/>
            </a:pPr>
            <a:r>
              <a:rPr b="1" lang="en-IN" sz="2800">
                <a:latin typeface="Times New Roman"/>
                <a:ea typeface="Times New Roman"/>
                <a:cs typeface="Times New Roman"/>
                <a:sym typeface="Times New Roman"/>
              </a:rPr>
              <a:t>                         Presenter - Dr.G.Preethi </a:t>
            </a:r>
            <a:endParaRPr b="1" sz="2800">
              <a:latin typeface="Times New Roman"/>
              <a:ea typeface="Times New Roman"/>
              <a:cs typeface="Times New Roman"/>
              <a:sym typeface="Times New Roman"/>
            </a:endParaRPr>
          </a:p>
          <a:p>
            <a:pPr indent="0" lvl="0" marL="0" rtl="0" algn="ctr">
              <a:lnSpc>
                <a:spcPct val="112000"/>
              </a:lnSpc>
              <a:spcBef>
                <a:spcPts val="0"/>
              </a:spcBef>
              <a:spcAft>
                <a:spcPts val="0"/>
              </a:spcAft>
              <a:buClr>
                <a:schemeClr val="dk2"/>
              </a:buClr>
              <a:buSzPts val="2800"/>
              <a:buNone/>
            </a:pPr>
            <a:r>
              <a:rPr b="1" lang="en-IN" sz="2800">
                <a:latin typeface="Times New Roman"/>
                <a:ea typeface="Times New Roman"/>
                <a:cs typeface="Times New Roman"/>
                <a:sym typeface="Times New Roman"/>
              </a:rPr>
              <a:t>(3rd year Post graduate)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idx="1" type="body"/>
          </p:nvPr>
        </p:nvSpPr>
        <p:spPr>
          <a:xfrm>
            <a:off x="940740" y="705556"/>
            <a:ext cx="10928271" cy="5904794"/>
          </a:xfrm>
          <a:prstGeom prst="rect">
            <a:avLst/>
          </a:prstGeom>
          <a:noFill/>
          <a:ln>
            <a:noFill/>
          </a:ln>
        </p:spPr>
        <p:txBody>
          <a:bodyPr anchorCtr="0" anchor="t" bIns="45700" lIns="91425" spcFirstLastPara="1" rIns="91425" wrap="square" tIns="45700">
            <a:normAutofit/>
          </a:bodyPr>
          <a:lstStyle/>
          <a:p>
            <a:pPr indent="-257048" lvl="0" marL="384048" rtl="0" algn="l">
              <a:lnSpc>
                <a:spcPct val="94000"/>
              </a:lnSpc>
              <a:spcBef>
                <a:spcPts val="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b="1" lang="en-IN"/>
              <a:t>Side effects-</a:t>
            </a:r>
            <a:r>
              <a:rPr lang="en-IN"/>
              <a:t>Hepatotoxicity, myelosuppression, infections, oral ulcers, alopecia.</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b="1" lang="en-IN"/>
              <a:t>Contraindications</a:t>
            </a:r>
            <a:r>
              <a:rPr lang="en-IN"/>
              <a:t>-Active infection, symptomatic pulmonary disease, WBC</a:t>
            </a:r>
            <a:endParaRPr/>
          </a:p>
          <a:p>
            <a:pPr indent="0" lvl="0" marL="0" rtl="0" algn="l">
              <a:lnSpc>
                <a:spcPct val="94000"/>
              </a:lnSpc>
              <a:spcBef>
                <a:spcPts val="1200"/>
              </a:spcBef>
              <a:spcAft>
                <a:spcPts val="0"/>
              </a:spcAft>
              <a:buClr>
                <a:schemeClr val="dk2"/>
              </a:buClr>
              <a:buSzPts val="2000"/>
              <a:buNone/>
            </a:pPr>
            <a:r>
              <a:rPr lang="en-IN"/>
              <a:t> &lt;3000/mm3, Plt &lt;50,000/mL3, CrCl &lt;30 mL/min, history of myelodysplasia or</a:t>
            </a:r>
            <a:endParaRPr/>
          </a:p>
          <a:p>
            <a:pPr indent="0" lvl="0" marL="0" rtl="0" algn="l">
              <a:lnSpc>
                <a:spcPct val="94000"/>
              </a:lnSpc>
              <a:spcBef>
                <a:spcPts val="1200"/>
              </a:spcBef>
              <a:spcAft>
                <a:spcPts val="0"/>
              </a:spcAft>
              <a:buClr>
                <a:schemeClr val="dk2"/>
              </a:buClr>
              <a:buSzPts val="2000"/>
              <a:buNone/>
            </a:pPr>
            <a:r>
              <a:rPr lang="en-IN"/>
              <a:t> recent lymphoproliferative disorder, LFT &gt;2 × ULN, acute or chronic HBV or</a:t>
            </a:r>
            <a:endParaRPr/>
          </a:p>
          <a:p>
            <a:pPr indent="0" lvl="0" marL="0" rtl="0" algn="l">
              <a:lnSpc>
                <a:spcPct val="94000"/>
              </a:lnSpc>
              <a:spcBef>
                <a:spcPts val="1200"/>
              </a:spcBef>
              <a:spcAft>
                <a:spcPts val="0"/>
              </a:spcAft>
              <a:buClr>
                <a:schemeClr val="dk2"/>
              </a:buClr>
              <a:buSzPts val="2000"/>
              <a:buNone/>
            </a:pPr>
            <a:r>
              <a:rPr lang="en-IN"/>
              <a:t> HCV,pregnancy, lactation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idx="1" type="body"/>
          </p:nvPr>
        </p:nvSpPr>
        <p:spPr>
          <a:xfrm>
            <a:off x="1371599" y="749758"/>
            <a:ext cx="10333823" cy="5493134"/>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b="1" lang="en-IN"/>
              <a:t>Leflunomide</a:t>
            </a:r>
            <a:endParaRPr b="1"/>
          </a:p>
          <a:p>
            <a:pPr indent="0" lvl="0" marL="0" rtl="0" algn="l">
              <a:lnSpc>
                <a:spcPct val="94000"/>
              </a:lnSpc>
              <a:spcBef>
                <a:spcPts val="1200"/>
              </a:spcBef>
              <a:spcAft>
                <a:spcPts val="0"/>
              </a:spcAft>
              <a:buClr>
                <a:schemeClr val="dk2"/>
              </a:buClr>
              <a:buSzPts val="2000"/>
              <a:buNone/>
            </a:pPr>
            <a:r>
              <a:rPr lang="en-IN"/>
              <a:t>                        </a:t>
            </a:r>
            <a:r>
              <a:rPr b="1" lang="en-IN"/>
              <a:t>Mechanism of Action:</a:t>
            </a:r>
            <a:endParaRPr/>
          </a:p>
          <a:p>
            <a:pPr indent="0" lvl="0" marL="0" rtl="0" algn="l">
              <a:lnSpc>
                <a:spcPct val="94000"/>
              </a:lnSpc>
              <a:spcBef>
                <a:spcPts val="1200"/>
              </a:spcBef>
              <a:spcAft>
                <a:spcPts val="0"/>
              </a:spcAft>
              <a:buClr>
                <a:schemeClr val="dk2"/>
              </a:buClr>
              <a:buSzPts val="2000"/>
              <a:buNone/>
            </a:pPr>
            <a:r>
              <a:rPr lang="en-IN"/>
              <a:t>                               Leflunomide is immunomodulatory, with the net effect being a reduction in activated T lymphocytes.</a:t>
            </a:r>
            <a:endParaRPr/>
          </a:p>
          <a:p>
            <a:pPr indent="0" lvl="0" marL="0" rtl="0" algn="l">
              <a:lnSpc>
                <a:spcPct val="94000"/>
              </a:lnSpc>
              <a:spcBef>
                <a:spcPts val="1200"/>
              </a:spcBef>
              <a:spcAft>
                <a:spcPts val="0"/>
              </a:spcAft>
              <a:buClr>
                <a:schemeClr val="dk2"/>
              </a:buClr>
              <a:buSzPts val="2000"/>
              <a:buNone/>
            </a:pPr>
            <a:r>
              <a:rPr lang="en-IN"/>
              <a:t>                               Its two in vitro mechanisms of action vary depending on concentration: </a:t>
            </a:r>
            <a:endParaRPr/>
          </a:p>
          <a:p>
            <a:pPr indent="0" lvl="0" marL="0" rtl="0" algn="l">
              <a:lnSpc>
                <a:spcPct val="94000"/>
              </a:lnSpc>
              <a:spcBef>
                <a:spcPts val="1200"/>
              </a:spcBef>
              <a:spcAft>
                <a:spcPts val="0"/>
              </a:spcAft>
              <a:buClr>
                <a:schemeClr val="dk2"/>
              </a:buClr>
              <a:buSzPts val="2000"/>
              <a:buNone/>
            </a:pPr>
            <a:r>
              <a:rPr lang="en-IN"/>
              <a:t>                                       (1) At the concentration of the active metabolite cause reversible inhibition of the enzyme dihydroorotate dehydrogenase (DHODH), which results in inhibition of pyrimidine synthesis.</a:t>
            </a:r>
            <a:endParaRPr/>
          </a:p>
          <a:p>
            <a:pPr indent="0" lvl="0" marL="0" rtl="0" algn="l">
              <a:lnSpc>
                <a:spcPct val="94000"/>
              </a:lnSpc>
              <a:spcBef>
                <a:spcPts val="1200"/>
              </a:spcBef>
              <a:spcAft>
                <a:spcPts val="0"/>
              </a:spcAft>
              <a:buClr>
                <a:schemeClr val="dk2"/>
              </a:buClr>
              <a:buSzPts val="2000"/>
              <a:buNone/>
            </a:pPr>
            <a:r>
              <a:rPr lang="en-IN"/>
              <a:t>                                       (2) At higher concentrations inhibits tyrosine kinases, interfering with cell signal transduction.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idx="1" type="body"/>
          </p:nvPr>
        </p:nvSpPr>
        <p:spPr>
          <a:xfrm>
            <a:off x="1175926" y="689876"/>
            <a:ext cx="10599012" cy="5738519"/>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b="1" lang="en-IN"/>
              <a:t>Dose:</a:t>
            </a:r>
            <a:endParaRPr/>
          </a:p>
          <a:p>
            <a:pPr indent="0" lvl="0" marL="0" rtl="0" algn="l">
              <a:lnSpc>
                <a:spcPct val="94000"/>
              </a:lnSpc>
              <a:spcBef>
                <a:spcPts val="1200"/>
              </a:spcBef>
              <a:spcAft>
                <a:spcPts val="0"/>
              </a:spcAft>
              <a:buClr>
                <a:schemeClr val="dk2"/>
              </a:buClr>
              <a:buSzPts val="2000"/>
              <a:buNone/>
            </a:pPr>
            <a:r>
              <a:rPr b="1" lang="en-IN"/>
              <a:t>               </a:t>
            </a:r>
            <a:r>
              <a:rPr lang="en-IN"/>
              <a:t>Leflunomide is available in oral tablets at doses of 10, 20, and 100mg. </a:t>
            </a:r>
            <a:endParaRPr/>
          </a:p>
          <a:p>
            <a:pPr indent="0" lvl="0" marL="0" rtl="0" algn="l">
              <a:lnSpc>
                <a:spcPct val="94000"/>
              </a:lnSpc>
              <a:spcBef>
                <a:spcPts val="1200"/>
              </a:spcBef>
              <a:spcAft>
                <a:spcPts val="0"/>
              </a:spcAft>
              <a:buClr>
                <a:schemeClr val="dk2"/>
              </a:buClr>
              <a:buSzPts val="2000"/>
              <a:buNone/>
            </a:pPr>
            <a:r>
              <a:rPr lang="en-IN"/>
              <a:t>               Oral leflunomide is rapidly metabolized to teriflunomide, which has a very long half-life; </a:t>
            </a:r>
            <a:endParaRPr/>
          </a:p>
          <a:p>
            <a:pPr indent="0" lvl="0" marL="0" rtl="0" algn="l">
              <a:lnSpc>
                <a:spcPct val="94000"/>
              </a:lnSpc>
              <a:spcBef>
                <a:spcPts val="1200"/>
              </a:spcBef>
              <a:spcAft>
                <a:spcPts val="0"/>
              </a:spcAft>
              <a:buClr>
                <a:schemeClr val="dk2"/>
              </a:buClr>
              <a:buSzPts val="2000"/>
              <a:buNone/>
            </a:pPr>
            <a:r>
              <a:rPr lang="en-IN"/>
              <a:t>               start therapy with a loading dose of 100 mg daily for 3 days, then give  maintenance dose of 10 to 20 mg daily. </a:t>
            </a:r>
            <a:endParaRPr/>
          </a:p>
          <a:p>
            <a:pPr indent="-257048" lvl="0" marL="384048" rtl="0" algn="l">
              <a:lnSpc>
                <a:spcPct val="94000"/>
              </a:lnSpc>
              <a:spcBef>
                <a:spcPts val="1200"/>
              </a:spcBef>
              <a:spcAft>
                <a:spcPts val="0"/>
              </a:spcAft>
              <a:buClr>
                <a:schemeClr val="dk2"/>
              </a:buClr>
              <a:buSzPts val="2000"/>
              <a:buFont typeface="Noto Sans Symbols"/>
              <a:buNone/>
            </a:pPr>
            <a:r>
              <a:t/>
            </a:r>
            <a:endParaRPr/>
          </a:p>
          <a:p>
            <a:pPr indent="0" lvl="0" marL="0" rtl="0" algn="l">
              <a:lnSpc>
                <a:spcPct val="94000"/>
              </a:lnSpc>
              <a:spcBef>
                <a:spcPts val="1200"/>
              </a:spcBef>
              <a:spcAft>
                <a:spcPts val="0"/>
              </a:spcAft>
              <a:buClr>
                <a:schemeClr val="dk2"/>
              </a:buClr>
              <a:buSzPts val="2000"/>
              <a:buNone/>
            </a:pPr>
            <a:r>
              <a:rPr lang="en-IN"/>
              <a:t>   </a:t>
            </a:r>
            <a:r>
              <a:rPr b="1" lang="en-IN"/>
              <a:t>Side effects: </a:t>
            </a:r>
            <a:r>
              <a:rPr lang="en-IN"/>
              <a:t> </a:t>
            </a:r>
            <a:endParaRPr/>
          </a:p>
          <a:p>
            <a:pPr indent="0" lvl="0" marL="0" rtl="0" algn="l">
              <a:lnSpc>
                <a:spcPct val="94000"/>
              </a:lnSpc>
              <a:spcBef>
                <a:spcPts val="1200"/>
              </a:spcBef>
              <a:spcAft>
                <a:spcPts val="0"/>
              </a:spcAft>
              <a:buClr>
                <a:schemeClr val="dk2"/>
              </a:buClr>
              <a:buSzPts val="2000"/>
              <a:buNone/>
            </a:pPr>
            <a:r>
              <a:rPr lang="en-IN"/>
              <a:t>               Hepatoxicity, myelosuppresion, infections, hypertension.</a:t>
            </a:r>
            <a:endParaRPr/>
          </a:p>
          <a:p>
            <a:pPr indent="0" lvl="0" marL="0" rtl="0" algn="l">
              <a:lnSpc>
                <a:spcPct val="94000"/>
              </a:lnSpc>
              <a:spcBef>
                <a:spcPts val="1200"/>
              </a:spcBef>
              <a:spcAft>
                <a:spcPts val="0"/>
              </a:spcAft>
              <a:buClr>
                <a:schemeClr val="dk2"/>
              </a:buClr>
              <a:buSzPts val="2000"/>
              <a:buNone/>
            </a:pPr>
            <a:r>
              <a:rPr lang="en-IN"/>
              <a:t>    Contraindications :</a:t>
            </a:r>
            <a:endParaRPr/>
          </a:p>
          <a:p>
            <a:pPr indent="0" lvl="0" marL="0" rtl="0" algn="l">
              <a:lnSpc>
                <a:spcPct val="94000"/>
              </a:lnSpc>
              <a:spcBef>
                <a:spcPts val="1200"/>
              </a:spcBef>
              <a:spcAft>
                <a:spcPts val="0"/>
              </a:spcAft>
              <a:buClr>
                <a:schemeClr val="dk2"/>
              </a:buClr>
              <a:buSzPts val="2000"/>
              <a:buNone/>
            </a:pPr>
            <a:r>
              <a:rPr lang="en-IN"/>
              <a:t>                Active infection WBC &lt;3000/mm3, Plt &lt;50,000/</a:t>
            </a:r>
            <a:r>
              <a:rPr lang="en-IN" u="sng"/>
              <a:t>mL3</a:t>
            </a:r>
            <a:r>
              <a:rPr lang="en-IN"/>
              <a:t>, history of myelodysplasia or recent lymphoproliferative disorder, LFT &gt;2 × ULN, acute or chronic HBV or HCV, </a:t>
            </a:r>
            <a:r>
              <a:rPr lang="en-IN">
                <a:solidFill>
                  <a:srgbClr val="D13A55"/>
                </a:solidFill>
              </a:rPr>
              <a:t>pregnancy</a:t>
            </a:r>
            <a:r>
              <a:rPr lang="en-IN"/>
              <a:t>, lactation.</a:t>
            </a:r>
            <a:endParaRPr/>
          </a:p>
          <a:p>
            <a:pPr indent="0" lvl="0" marL="0" rtl="0" algn="l">
              <a:lnSpc>
                <a:spcPct val="94000"/>
              </a:lnSpc>
              <a:spcBef>
                <a:spcPts val="1200"/>
              </a:spcBef>
              <a:spcAft>
                <a:spcPts val="0"/>
              </a:spcAft>
              <a:buClr>
                <a:schemeClr val="dk2"/>
              </a:buClr>
              <a:buSzPts val="2000"/>
              <a:buNone/>
            </a:pPr>
            <a:r>
              <a:rPr b="1" lang="en-IN"/>
              <a:t>               </a:t>
            </a:r>
            <a:endParaRPr/>
          </a:p>
        </p:txBody>
      </p:sp>
      <p:sp>
        <p:nvSpPr>
          <p:cNvPr id="159" name="Google Shape;159;p12"/>
          <p:cNvSpPr txBox="1"/>
          <p:nvPr/>
        </p:nvSpPr>
        <p:spPr>
          <a:xfrm>
            <a:off x="5184736" y="2519303"/>
            <a:ext cx="1828800" cy="182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idx="1" type="body"/>
          </p:nvPr>
        </p:nvSpPr>
        <p:spPr>
          <a:xfrm>
            <a:off x="1371599" y="685799"/>
            <a:ext cx="10293585" cy="5937015"/>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b="1" lang="en-IN"/>
              <a:t>Sulfasalazine</a:t>
            </a:r>
            <a:r>
              <a:rPr lang="en-IN"/>
              <a:t>:</a:t>
            </a:r>
            <a:endParaRPr/>
          </a:p>
          <a:p>
            <a:pPr indent="0" lvl="0" marL="0" rtl="0" algn="l">
              <a:lnSpc>
                <a:spcPct val="94000"/>
              </a:lnSpc>
              <a:spcBef>
                <a:spcPts val="1200"/>
              </a:spcBef>
              <a:spcAft>
                <a:spcPts val="0"/>
              </a:spcAft>
              <a:buClr>
                <a:schemeClr val="dk2"/>
              </a:buClr>
              <a:buSzPts val="2000"/>
              <a:buNone/>
            </a:pPr>
            <a:r>
              <a:rPr lang="en-IN"/>
              <a:t>           </a:t>
            </a:r>
            <a:r>
              <a:rPr b="1" lang="en-IN"/>
              <a:t>Mechanism of action:</a:t>
            </a:r>
            <a:endParaRPr/>
          </a:p>
          <a:p>
            <a:pPr indent="0" lvl="0" marL="0" rtl="0" algn="l">
              <a:lnSpc>
                <a:spcPct val="94000"/>
              </a:lnSpc>
              <a:spcBef>
                <a:spcPts val="1200"/>
              </a:spcBef>
              <a:spcAft>
                <a:spcPts val="0"/>
              </a:spcAft>
              <a:buClr>
                <a:schemeClr val="dk2"/>
              </a:buClr>
              <a:buSzPts val="2000"/>
              <a:buNone/>
            </a:pPr>
            <a:r>
              <a:rPr lang="en-IN"/>
              <a:t>                           Inhibits pro inflammatory cytokines and NF – kB   </a:t>
            </a:r>
            <a:endParaRPr/>
          </a:p>
          <a:p>
            <a:pPr indent="0" lvl="0" marL="0" rtl="0" algn="l">
              <a:lnSpc>
                <a:spcPct val="94000"/>
              </a:lnSpc>
              <a:spcBef>
                <a:spcPts val="1200"/>
              </a:spcBef>
              <a:spcAft>
                <a:spcPts val="0"/>
              </a:spcAft>
              <a:buClr>
                <a:schemeClr val="dk2"/>
              </a:buClr>
              <a:buSzPts val="2000"/>
              <a:buNone/>
            </a:pPr>
            <a:r>
              <a:rPr lang="en-IN"/>
              <a:t>          </a:t>
            </a:r>
            <a:r>
              <a:rPr b="1" lang="en-IN"/>
              <a:t>Dose-</a:t>
            </a:r>
            <a:endParaRPr/>
          </a:p>
          <a:p>
            <a:pPr indent="0" lvl="0" marL="0" rtl="0" algn="l">
              <a:lnSpc>
                <a:spcPct val="94000"/>
              </a:lnSpc>
              <a:spcBef>
                <a:spcPts val="1200"/>
              </a:spcBef>
              <a:spcAft>
                <a:spcPts val="0"/>
              </a:spcAft>
              <a:buClr>
                <a:schemeClr val="dk2"/>
              </a:buClr>
              <a:buSzPts val="2000"/>
              <a:buNone/>
            </a:pPr>
            <a:r>
              <a:rPr lang="en-IN"/>
              <a:t>                           Initial: 500 mg orally twice daily </a:t>
            </a:r>
            <a:endParaRPr/>
          </a:p>
          <a:p>
            <a:pPr indent="0" lvl="0" marL="0" rtl="0" algn="l">
              <a:lnSpc>
                <a:spcPct val="94000"/>
              </a:lnSpc>
              <a:spcBef>
                <a:spcPts val="1200"/>
              </a:spcBef>
              <a:spcAft>
                <a:spcPts val="0"/>
              </a:spcAft>
              <a:buClr>
                <a:schemeClr val="dk2"/>
              </a:buClr>
              <a:buSzPts val="2000"/>
              <a:buNone/>
            </a:pPr>
            <a:r>
              <a:rPr lang="en-IN"/>
              <a:t>                           Maintenance: 1000–1500 mg twice daily</a:t>
            </a:r>
            <a:endParaRPr/>
          </a:p>
          <a:p>
            <a:pPr indent="0" lvl="0" marL="0" rtl="0" algn="l">
              <a:lnSpc>
                <a:spcPct val="94000"/>
              </a:lnSpc>
              <a:spcBef>
                <a:spcPts val="1200"/>
              </a:spcBef>
              <a:spcAft>
                <a:spcPts val="0"/>
              </a:spcAft>
              <a:buClr>
                <a:schemeClr val="dk2"/>
              </a:buClr>
              <a:buSzPts val="2000"/>
              <a:buNone/>
            </a:pPr>
            <a:r>
              <a:rPr lang="en-IN"/>
              <a:t>              </a:t>
            </a:r>
            <a:endParaRPr/>
          </a:p>
          <a:p>
            <a:pPr indent="0" lvl="0" marL="0" rtl="0" algn="l">
              <a:lnSpc>
                <a:spcPct val="94000"/>
              </a:lnSpc>
              <a:spcBef>
                <a:spcPts val="1200"/>
              </a:spcBef>
              <a:spcAft>
                <a:spcPts val="0"/>
              </a:spcAft>
              <a:buClr>
                <a:schemeClr val="dk2"/>
              </a:buClr>
              <a:buSzPts val="2000"/>
              <a:buNone/>
            </a:pPr>
            <a:r>
              <a:rPr lang="en-IN"/>
              <a:t>          </a:t>
            </a:r>
            <a:r>
              <a:rPr b="1" lang="en-IN"/>
              <a:t>Side effects:</a:t>
            </a:r>
            <a:endParaRPr/>
          </a:p>
          <a:p>
            <a:pPr indent="0" lvl="0" marL="0" rtl="0" algn="l">
              <a:lnSpc>
                <a:spcPct val="94000"/>
              </a:lnSpc>
              <a:spcBef>
                <a:spcPts val="1200"/>
              </a:spcBef>
              <a:spcAft>
                <a:spcPts val="0"/>
              </a:spcAft>
              <a:buClr>
                <a:schemeClr val="dk2"/>
              </a:buClr>
              <a:buSzPts val="2000"/>
              <a:buNone/>
            </a:pPr>
            <a:r>
              <a:rPr lang="en-IN"/>
              <a:t>                            Granulocytopenia and Hemolytic anemia (with G6PD deficiency)</a:t>
            </a:r>
            <a:endParaRPr/>
          </a:p>
          <a:p>
            <a:pPr indent="0" lvl="0" marL="0" rtl="0" algn="l">
              <a:lnSpc>
                <a:spcPct val="94000"/>
              </a:lnSpc>
              <a:spcBef>
                <a:spcPts val="1200"/>
              </a:spcBef>
              <a:spcAft>
                <a:spcPts val="0"/>
              </a:spcAft>
              <a:buClr>
                <a:schemeClr val="dk2"/>
              </a:buClr>
              <a:buSzPts val="2000"/>
              <a:buNone/>
            </a:pPr>
            <a:r>
              <a:rPr lang="en-IN"/>
              <a:t>        </a:t>
            </a:r>
            <a:endParaRPr/>
          </a:p>
          <a:p>
            <a:pPr indent="0" lvl="0" marL="0" rtl="0" algn="l">
              <a:lnSpc>
                <a:spcPct val="94000"/>
              </a:lnSpc>
              <a:spcBef>
                <a:spcPts val="1200"/>
              </a:spcBef>
              <a:spcAft>
                <a:spcPts val="0"/>
              </a:spcAft>
              <a:buClr>
                <a:schemeClr val="dk2"/>
              </a:buClr>
              <a:buSzPts val="2000"/>
              <a:buNone/>
            </a:pPr>
            <a:r>
              <a:rPr lang="en-IN"/>
              <a:t>          * </a:t>
            </a:r>
            <a:r>
              <a:rPr lang="en-IN">
                <a:solidFill>
                  <a:srgbClr val="D13A55"/>
                </a:solidFill>
              </a:rPr>
              <a:t>Relatively safe in pregnancy </a:t>
            </a:r>
            <a:endParaRPr/>
          </a:p>
          <a:p>
            <a:pPr indent="0" lvl="0" marL="0" rtl="0" algn="l">
              <a:lnSpc>
                <a:spcPct val="94000"/>
              </a:lnSpc>
              <a:spcBef>
                <a:spcPts val="1200"/>
              </a:spcBef>
              <a:spcAft>
                <a:spcPts val="0"/>
              </a:spcAft>
              <a:buClr>
                <a:schemeClr val="dk2"/>
              </a:buClr>
              <a:buSzPts val="2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idx="1" type="body"/>
          </p:nvPr>
        </p:nvSpPr>
        <p:spPr>
          <a:xfrm>
            <a:off x="1295399" y="439014"/>
            <a:ext cx="10181637" cy="6067776"/>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b="1" lang="en-IN"/>
              <a:t>TNF alpha inhibitors:</a:t>
            </a:r>
            <a:endParaRPr/>
          </a:p>
          <a:p>
            <a:pPr indent="0" lvl="0" marL="0" rtl="0" algn="l">
              <a:lnSpc>
                <a:spcPct val="94000"/>
              </a:lnSpc>
              <a:spcBef>
                <a:spcPts val="1200"/>
              </a:spcBef>
              <a:spcAft>
                <a:spcPts val="0"/>
              </a:spcAft>
              <a:buClr>
                <a:schemeClr val="dk2"/>
              </a:buClr>
              <a:buSzPts val="2000"/>
              <a:buNone/>
            </a:pPr>
            <a:r>
              <a:rPr lang="en-IN"/>
              <a:t>     </a:t>
            </a:r>
            <a:endParaRPr/>
          </a:p>
          <a:p>
            <a:pPr indent="0" lvl="0" marL="0" rtl="0" algn="l">
              <a:lnSpc>
                <a:spcPct val="94000"/>
              </a:lnSpc>
              <a:spcBef>
                <a:spcPts val="1200"/>
              </a:spcBef>
              <a:spcAft>
                <a:spcPts val="0"/>
              </a:spcAft>
              <a:buClr>
                <a:schemeClr val="dk2"/>
              </a:buClr>
              <a:buSzPts val="2000"/>
              <a:buNone/>
            </a:pPr>
            <a:r>
              <a:rPr lang="en-IN"/>
              <a:t>      </a:t>
            </a:r>
            <a:r>
              <a:rPr lang="en-IN">
                <a:solidFill>
                  <a:srgbClr val="325366"/>
                </a:solidFill>
              </a:rPr>
              <a:t> Infliximab</a:t>
            </a:r>
            <a:r>
              <a:rPr lang="en-IN"/>
              <a:t>: 3 mg/kg IV at weeks 0, 2, 6, then every 8 weeks. May increase dose up to 10 mg/kg every 4 weeks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a:t>
            </a:r>
            <a:r>
              <a:rPr lang="en-IN">
                <a:solidFill>
                  <a:srgbClr val="325366"/>
                </a:solidFill>
              </a:rPr>
              <a:t> Etanercept</a:t>
            </a:r>
            <a:r>
              <a:rPr lang="en-IN"/>
              <a:t>: 50 mg SQ weekly, or 25 mg SQ  weekly</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a:t>
            </a:r>
            <a:r>
              <a:rPr lang="en-IN">
                <a:solidFill>
                  <a:srgbClr val="325366"/>
                </a:solidFill>
              </a:rPr>
              <a:t>Adalimumab</a:t>
            </a:r>
            <a:r>
              <a:rPr lang="en-IN"/>
              <a:t>: 40 mg SQ every other  week</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a:t>
            </a:r>
            <a:r>
              <a:rPr lang="en-IN">
                <a:solidFill>
                  <a:srgbClr val="325366"/>
                </a:solidFill>
              </a:rPr>
              <a:t>Golimumab</a:t>
            </a:r>
            <a:r>
              <a:rPr lang="en-IN"/>
              <a:t>: 50 mg SQ  monthy</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a:t>
            </a:r>
            <a:r>
              <a:rPr lang="en-IN">
                <a:solidFill>
                  <a:srgbClr val="325366"/>
                </a:solidFill>
              </a:rPr>
              <a:t>Certolizumab</a:t>
            </a:r>
            <a:r>
              <a:rPr lang="en-IN"/>
              <a:t>: 400 mg SQ weeks 0, 2, 4, then 200 mg every other week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5"/>
          <p:cNvSpPr txBox="1"/>
          <p:nvPr>
            <p:ph idx="1" type="body"/>
          </p:nvPr>
        </p:nvSpPr>
        <p:spPr>
          <a:xfrm>
            <a:off x="1371600" y="517407"/>
            <a:ext cx="10395027" cy="604834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b="1" lang="en-IN"/>
              <a:t>Toxicity of  TNF alpha inhibitors :</a:t>
            </a:r>
            <a:endParaRPr/>
          </a:p>
          <a:p>
            <a:pPr indent="0" lvl="0" marL="0" rtl="0" algn="l">
              <a:lnSpc>
                <a:spcPct val="94000"/>
              </a:lnSpc>
              <a:spcBef>
                <a:spcPts val="1200"/>
              </a:spcBef>
              <a:spcAft>
                <a:spcPts val="0"/>
              </a:spcAft>
              <a:buClr>
                <a:schemeClr val="dk2"/>
              </a:buClr>
              <a:buSzPts val="2000"/>
              <a:buNone/>
            </a:pPr>
            <a:r>
              <a:rPr lang="en-IN"/>
              <a:t>                            ↑ Risk bacterial, viral infections, Reactivation of latent TB</a:t>
            </a:r>
            <a:endParaRPr/>
          </a:p>
          <a:p>
            <a:pPr indent="0" lvl="0" marL="0" rtl="0" algn="l">
              <a:lnSpc>
                <a:spcPct val="94000"/>
              </a:lnSpc>
              <a:spcBef>
                <a:spcPts val="1200"/>
              </a:spcBef>
              <a:spcAft>
                <a:spcPts val="0"/>
              </a:spcAft>
              <a:buClr>
                <a:schemeClr val="dk2"/>
              </a:buClr>
              <a:buSzPts val="2000"/>
              <a:buNone/>
            </a:pPr>
            <a:r>
              <a:rPr lang="en-IN"/>
              <a:t>                    </a:t>
            </a:r>
            <a:endParaRPr/>
          </a:p>
          <a:p>
            <a:pPr indent="0" lvl="0" marL="0" rtl="0" algn="l">
              <a:lnSpc>
                <a:spcPct val="94000"/>
              </a:lnSpc>
              <a:spcBef>
                <a:spcPts val="1200"/>
              </a:spcBef>
              <a:spcAft>
                <a:spcPts val="0"/>
              </a:spcAft>
              <a:buClr>
                <a:schemeClr val="dk2"/>
              </a:buClr>
              <a:buSzPts val="2000"/>
              <a:buNone/>
            </a:pPr>
            <a:r>
              <a:rPr lang="en-IN"/>
              <a:t>     * Category B in pregnancy.</a:t>
            </a:r>
            <a:endParaRPr/>
          </a:p>
          <a:p>
            <a:pPr indent="0" lvl="0" marL="0" rtl="0" algn="l">
              <a:lnSpc>
                <a:spcPct val="94000"/>
              </a:lnSpc>
              <a:spcBef>
                <a:spcPts val="120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Font typeface="Noto Sans Symbols"/>
              <a:buChar char="❖"/>
            </a:pPr>
            <a:r>
              <a:rPr lang="en-IN"/>
              <a:t> </a:t>
            </a:r>
            <a:r>
              <a:rPr b="1" lang="en-IN"/>
              <a:t>Abatacept</a:t>
            </a:r>
            <a:r>
              <a:rPr lang="en-IN"/>
              <a:t>:</a:t>
            </a:r>
            <a:endParaRPr/>
          </a:p>
          <a:p>
            <a:pPr indent="0" lvl="0" marL="0" rtl="0" algn="l">
              <a:lnSpc>
                <a:spcPct val="94000"/>
              </a:lnSpc>
              <a:spcBef>
                <a:spcPts val="1200"/>
              </a:spcBef>
              <a:spcAft>
                <a:spcPts val="0"/>
              </a:spcAft>
              <a:buClr>
                <a:schemeClr val="dk2"/>
              </a:buClr>
              <a:buSzPts val="2000"/>
              <a:buNone/>
            </a:pPr>
            <a:r>
              <a:rPr lang="en-IN"/>
              <a:t>                  </a:t>
            </a:r>
            <a:endParaRPr/>
          </a:p>
          <a:p>
            <a:pPr indent="0" lvl="0" marL="0" rtl="0" algn="l">
              <a:lnSpc>
                <a:spcPct val="94000"/>
              </a:lnSpc>
              <a:spcBef>
                <a:spcPts val="1200"/>
              </a:spcBef>
              <a:spcAft>
                <a:spcPts val="0"/>
              </a:spcAft>
              <a:buClr>
                <a:schemeClr val="dk2"/>
              </a:buClr>
              <a:buSzPts val="2000"/>
              <a:buNone/>
            </a:pPr>
            <a:r>
              <a:rPr lang="en-IN"/>
              <a:t>                   * CTLA 4 fusion protein acts as T CELL costimulation modulator</a:t>
            </a:r>
            <a:endParaRPr/>
          </a:p>
          <a:p>
            <a:pPr indent="0" lvl="0" marL="0" rtl="0" algn="l">
              <a:lnSpc>
                <a:spcPct val="94000"/>
              </a:lnSpc>
              <a:spcBef>
                <a:spcPts val="1200"/>
              </a:spcBef>
              <a:spcAft>
                <a:spcPts val="0"/>
              </a:spcAft>
              <a:buClr>
                <a:schemeClr val="dk2"/>
              </a:buClr>
              <a:buSzPts val="2000"/>
              <a:buNone/>
            </a:pPr>
            <a:r>
              <a:rPr lang="en-IN"/>
              <a:t>                    * Dose :</a:t>
            </a:r>
            <a:endParaRPr/>
          </a:p>
          <a:p>
            <a:pPr indent="0" lvl="0" marL="0" rtl="0" algn="l">
              <a:lnSpc>
                <a:spcPct val="94000"/>
              </a:lnSpc>
              <a:spcBef>
                <a:spcPts val="1200"/>
              </a:spcBef>
              <a:spcAft>
                <a:spcPts val="0"/>
              </a:spcAft>
              <a:buClr>
                <a:schemeClr val="dk2"/>
              </a:buClr>
              <a:buSzPts val="2000"/>
              <a:buNone/>
            </a:pPr>
            <a:r>
              <a:rPr lang="en-IN"/>
              <a:t>                                  Weight based: &lt;60 kg: 500 mg</a:t>
            </a:r>
            <a:endParaRPr/>
          </a:p>
          <a:p>
            <a:pPr indent="0" lvl="0" marL="0" rtl="0" algn="l">
              <a:lnSpc>
                <a:spcPct val="94000"/>
              </a:lnSpc>
              <a:spcBef>
                <a:spcPts val="1200"/>
              </a:spcBef>
              <a:spcAft>
                <a:spcPts val="0"/>
              </a:spcAft>
              <a:buClr>
                <a:schemeClr val="dk2"/>
              </a:buClr>
              <a:buSzPts val="2000"/>
              <a:buNone/>
            </a:pPr>
            <a:r>
              <a:rPr lang="en-IN"/>
              <a:t>                                                     60–100 kg: 750 mg </a:t>
            </a:r>
            <a:endParaRPr/>
          </a:p>
          <a:p>
            <a:pPr indent="0" lvl="0" marL="0" rtl="0" algn="l">
              <a:lnSpc>
                <a:spcPct val="94000"/>
              </a:lnSpc>
              <a:spcBef>
                <a:spcPts val="1200"/>
              </a:spcBef>
              <a:spcAft>
                <a:spcPts val="0"/>
              </a:spcAft>
              <a:buClr>
                <a:schemeClr val="dk2"/>
              </a:buClr>
              <a:buSzPts val="2000"/>
              <a:buNone/>
            </a:pPr>
            <a:r>
              <a:rPr lang="en-IN"/>
              <a:t>                                                          &gt;100 kg: 1000 mgIV dose at weeks 0, 2, and 4, and then every 4 weeks  or  125 mg sc weekly.</a:t>
            </a:r>
            <a:endParaRPr/>
          </a:p>
          <a:p>
            <a:pPr indent="-257048" lvl="0" marL="384048" rtl="0" algn="l">
              <a:lnSpc>
                <a:spcPct val="94000"/>
              </a:lnSpc>
              <a:spcBef>
                <a:spcPts val="1200"/>
              </a:spcBef>
              <a:spcAft>
                <a:spcPts val="0"/>
              </a:spcAft>
              <a:buClr>
                <a:schemeClr val="dk2"/>
              </a:buClr>
              <a:buSzPts val="2000"/>
              <a:buFont typeface="Arial"/>
              <a:buNone/>
            </a:pPr>
            <a:r>
              <a:t/>
            </a:r>
            <a:endParaRPr/>
          </a:p>
          <a:p>
            <a:pPr indent="-257048" lvl="0" marL="384048" rtl="0" algn="l">
              <a:lnSpc>
                <a:spcPct val="94000"/>
              </a:lnSpc>
              <a:spcBef>
                <a:spcPts val="1200"/>
              </a:spcBef>
              <a:spcAft>
                <a:spcPts val="0"/>
              </a:spcAft>
              <a:buClr>
                <a:schemeClr val="dk2"/>
              </a:buClr>
              <a:buSzPts val="20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ph idx="1" type="body"/>
          </p:nvPr>
        </p:nvSpPr>
        <p:spPr>
          <a:xfrm>
            <a:off x="1371600" y="125432"/>
            <a:ext cx="10481733" cy="6732568"/>
          </a:xfrm>
          <a:prstGeom prst="rect">
            <a:avLst/>
          </a:prstGeom>
          <a:noFill/>
          <a:ln>
            <a:noFill/>
          </a:ln>
        </p:spPr>
        <p:txBody>
          <a:bodyPr anchorCtr="0" anchor="t" bIns="45700" lIns="91425" spcFirstLastPara="1" rIns="91425" wrap="square" tIns="45700">
            <a:normAutofit/>
          </a:bodyPr>
          <a:lstStyle/>
          <a:p>
            <a:pPr indent="-257048" lvl="0" marL="384048" rtl="0" algn="l">
              <a:lnSpc>
                <a:spcPct val="94000"/>
              </a:lnSpc>
              <a:spcBef>
                <a:spcPts val="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b="1" lang="en-IN"/>
              <a:t>Anakinra</a:t>
            </a:r>
            <a:r>
              <a:rPr lang="en-IN"/>
              <a:t>:</a:t>
            </a:r>
            <a:endParaRPr/>
          </a:p>
          <a:p>
            <a:pPr indent="0" lvl="0" marL="0" rtl="0" algn="l">
              <a:lnSpc>
                <a:spcPct val="94000"/>
              </a:lnSpc>
              <a:spcBef>
                <a:spcPts val="1200"/>
              </a:spcBef>
              <a:spcAft>
                <a:spcPts val="0"/>
              </a:spcAft>
              <a:buClr>
                <a:schemeClr val="dk2"/>
              </a:buClr>
              <a:buSzPts val="2000"/>
              <a:buNone/>
            </a:pPr>
            <a:r>
              <a:rPr lang="en-IN"/>
              <a:t>                 IL 1 receptor antagonist, given as sc injection of dose 100 mg daily.</a:t>
            </a:r>
            <a:endParaRPr/>
          </a:p>
          <a:p>
            <a:pPr indent="0" lvl="0" marL="0" rtl="0" algn="l">
              <a:lnSpc>
                <a:spcPct val="94000"/>
              </a:lnSpc>
              <a:spcBef>
                <a:spcPts val="1200"/>
              </a:spcBef>
              <a:spcAft>
                <a:spcPts val="0"/>
              </a:spcAft>
              <a:buClr>
                <a:schemeClr val="dk2"/>
              </a:buClr>
              <a:buSzPts val="2000"/>
              <a:buNone/>
            </a:pPr>
            <a:r>
              <a:rPr lang="en-IN"/>
              <a:t>         *Toxicity </a:t>
            </a:r>
            <a:endParaRPr/>
          </a:p>
          <a:p>
            <a:pPr indent="0" lvl="0" marL="0" rtl="0" algn="l">
              <a:lnSpc>
                <a:spcPct val="94000"/>
              </a:lnSpc>
              <a:spcBef>
                <a:spcPts val="1200"/>
              </a:spcBef>
              <a:spcAft>
                <a:spcPts val="0"/>
              </a:spcAft>
              <a:buClr>
                <a:schemeClr val="dk2"/>
              </a:buClr>
              <a:buSzPts val="2000"/>
              <a:buNone/>
            </a:pPr>
            <a:r>
              <a:rPr lang="en-IN"/>
              <a:t>                  Risk bacterial, viral infections, reactivation of latent tuberculosis , neutropenia.</a:t>
            </a:r>
            <a:endParaRPr/>
          </a:p>
          <a:p>
            <a:pPr indent="0" lvl="0" marL="0" rtl="0" algn="l">
              <a:lnSpc>
                <a:spcPct val="94000"/>
              </a:lnSpc>
              <a:spcBef>
                <a:spcPts val="120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Font typeface="Noto Sans Symbols"/>
              <a:buChar char="▪"/>
            </a:pPr>
            <a:r>
              <a:rPr b="1" lang="en-IN"/>
              <a:t>Rituximab</a:t>
            </a:r>
            <a:r>
              <a:rPr lang="en-IN"/>
              <a:t>:</a:t>
            </a:r>
            <a:endParaRPr/>
          </a:p>
          <a:p>
            <a:pPr indent="0" lvl="0" marL="0" rtl="0" algn="l">
              <a:lnSpc>
                <a:spcPct val="94000"/>
              </a:lnSpc>
              <a:spcBef>
                <a:spcPts val="1200"/>
              </a:spcBef>
              <a:spcAft>
                <a:spcPts val="0"/>
              </a:spcAft>
              <a:buClr>
                <a:schemeClr val="dk2"/>
              </a:buClr>
              <a:buSzPts val="2000"/>
              <a:buNone/>
            </a:pPr>
            <a:r>
              <a:rPr lang="en-IN"/>
              <a:t>                  Chimeric monoclonal antibody directed against CD20,  expressed by most mature B lymphocytes.</a:t>
            </a:r>
            <a:endParaRPr/>
          </a:p>
          <a:p>
            <a:pPr indent="0" lvl="0" marL="0" rtl="0" algn="l">
              <a:lnSpc>
                <a:spcPct val="94000"/>
              </a:lnSpc>
              <a:spcBef>
                <a:spcPts val="1200"/>
              </a:spcBef>
              <a:spcAft>
                <a:spcPts val="0"/>
              </a:spcAft>
              <a:buClr>
                <a:schemeClr val="dk2"/>
              </a:buClr>
              <a:buSzPts val="2000"/>
              <a:buNone/>
            </a:pPr>
            <a:r>
              <a:rPr lang="en-IN"/>
              <a:t>           *Dose</a:t>
            </a:r>
            <a:endParaRPr/>
          </a:p>
          <a:p>
            <a:pPr indent="0" lvl="0" marL="0" rtl="0" algn="l">
              <a:lnSpc>
                <a:spcPct val="94000"/>
              </a:lnSpc>
              <a:spcBef>
                <a:spcPts val="1200"/>
              </a:spcBef>
              <a:spcAft>
                <a:spcPts val="0"/>
              </a:spcAft>
              <a:buClr>
                <a:schemeClr val="dk2"/>
              </a:buClr>
              <a:buSzPts val="2000"/>
              <a:buNone/>
            </a:pPr>
            <a:r>
              <a:rPr lang="en-IN"/>
              <a:t>                    1000 mg IV × 2, days 0 and 14, may repeat course every 24 weeks or more </a:t>
            </a:r>
            <a:endParaRPr/>
          </a:p>
          <a:p>
            <a:pPr indent="0" lvl="0" marL="0" rtl="0" algn="l">
              <a:lnSpc>
                <a:spcPct val="94000"/>
              </a:lnSpc>
              <a:spcBef>
                <a:spcPts val="1200"/>
              </a:spcBef>
              <a:spcAft>
                <a:spcPts val="0"/>
              </a:spcAft>
              <a:buClr>
                <a:schemeClr val="dk2"/>
              </a:buClr>
              <a:buSzPts val="2000"/>
              <a:buNone/>
            </a:pPr>
            <a:r>
              <a:rPr lang="en-IN"/>
              <a:t>                     Premedicate with methylprednisolone 100 mg to decrease infusion reaction.</a:t>
            </a:r>
            <a:endParaRPr/>
          </a:p>
          <a:p>
            <a:pPr indent="0" lvl="0" marL="0" rtl="0" algn="l">
              <a:lnSpc>
                <a:spcPct val="94000"/>
              </a:lnSpc>
              <a:spcBef>
                <a:spcPts val="1200"/>
              </a:spcBef>
              <a:spcAft>
                <a:spcPts val="0"/>
              </a:spcAft>
              <a:buClr>
                <a:schemeClr val="dk2"/>
              </a:buClr>
              <a:buSzPts val="2000"/>
              <a:buNone/>
            </a:pPr>
            <a:r>
              <a:rPr lang="en-IN"/>
              <a:t>            *Side effects </a:t>
            </a:r>
            <a:endParaRPr/>
          </a:p>
          <a:p>
            <a:pPr indent="0" lvl="0" marL="0" rtl="0" algn="l">
              <a:lnSpc>
                <a:spcPct val="94000"/>
              </a:lnSpc>
              <a:spcBef>
                <a:spcPts val="1200"/>
              </a:spcBef>
              <a:spcAft>
                <a:spcPts val="0"/>
              </a:spcAft>
              <a:buClr>
                <a:schemeClr val="dk2"/>
              </a:buClr>
              <a:buSzPts val="2000"/>
              <a:buNone/>
            </a:pPr>
            <a:r>
              <a:rPr lang="en-IN"/>
              <a:t>                     Risk bacterial, viral infectionsInfusion reaction, cytopenia, Hepatiti B reactivation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txBox="1"/>
          <p:nvPr>
            <p:ph idx="4294967295" type="body"/>
          </p:nvPr>
        </p:nvSpPr>
        <p:spPr>
          <a:xfrm>
            <a:off x="1169835" y="0"/>
            <a:ext cx="10596792" cy="6747831"/>
          </a:xfrm>
          <a:prstGeom prst="rect">
            <a:avLst/>
          </a:prstGeom>
          <a:noFill/>
          <a:ln>
            <a:noFill/>
          </a:ln>
        </p:spPr>
        <p:txBody>
          <a:bodyPr anchorCtr="0" anchor="t" bIns="45700" lIns="91425" spcFirstLastPara="1" rIns="91425" wrap="square" tIns="45700">
            <a:normAutofit/>
          </a:bodyPr>
          <a:lstStyle/>
          <a:p>
            <a:pPr indent="-257048" lvl="0" marL="384048" rtl="0" algn="l">
              <a:lnSpc>
                <a:spcPct val="94000"/>
              </a:lnSpc>
              <a:spcBef>
                <a:spcPts val="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b="1" lang="en-IN"/>
              <a:t>IL 6 INHIBITORS:</a:t>
            </a:r>
            <a:endParaRPr/>
          </a:p>
          <a:p>
            <a:pPr indent="0" lvl="0" marL="0" rtl="0" algn="l">
              <a:lnSpc>
                <a:spcPct val="94000"/>
              </a:lnSpc>
              <a:spcBef>
                <a:spcPts val="1200"/>
              </a:spcBef>
              <a:spcAft>
                <a:spcPts val="0"/>
              </a:spcAft>
              <a:buClr>
                <a:schemeClr val="dk2"/>
              </a:buClr>
              <a:buSzPts val="2000"/>
              <a:buNone/>
            </a:pPr>
            <a:r>
              <a:rPr lang="en-IN"/>
              <a:t>                    </a:t>
            </a:r>
            <a:r>
              <a:rPr lang="en-IN">
                <a:solidFill>
                  <a:srgbClr val="325366"/>
                </a:solidFill>
              </a:rPr>
              <a:t>Tocilizumab</a:t>
            </a:r>
            <a:r>
              <a:rPr lang="en-IN"/>
              <a:t>: </a:t>
            </a:r>
            <a:endParaRPr/>
          </a:p>
          <a:p>
            <a:pPr indent="0" lvl="0" marL="0" rtl="0" algn="l">
              <a:lnSpc>
                <a:spcPct val="94000"/>
              </a:lnSpc>
              <a:spcBef>
                <a:spcPts val="1200"/>
              </a:spcBef>
              <a:spcAft>
                <a:spcPts val="0"/>
              </a:spcAft>
              <a:buClr>
                <a:schemeClr val="dk2"/>
              </a:buClr>
              <a:buSzPts val="2000"/>
              <a:buNone/>
            </a:pPr>
            <a:r>
              <a:rPr lang="en-IN"/>
              <a:t>                                         4–8 mg/kg IV monthly</a:t>
            </a:r>
            <a:endParaRPr/>
          </a:p>
          <a:p>
            <a:pPr indent="0" lvl="0" marL="0" rtl="0" algn="l">
              <a:lnSpc>
                <a:spcPct val="94000"/>
              </a:lnSpc>
              <a:spcBef>
                <a:spcPts val="1200"/>
              </a:spcBef>
              <a:spcAft>
                <a:spcPts val="0"/>
              </a:spcAft>
              <a:buClr>
                <a:schemeClr val="dk2"/>
              </a:buClr>
              <a:buSzPts val="2000"/>
              <a:buNone/>
            </a:pPr>
            <a:r>
              <a:rPr lang="en-IN"/>
              <a:t>                                                        or </a:t>
            </a:r>
            <a:endParaRPr/>
          </a:p>
          <a:p>
            <a:pPr indent="0" lvl="0" marL="0" rtl="0" algn="l">
              <a:lnSpc>
                <a:spcPct val="94000"/>
              </a:lnSpc>
              <a:spcBef>
                <a:spcPts val="1200"/>
              </a:spcBef>
              <a:spcAft>
                <a:spcPts val="0"/>
              </a:spcAft>
              <a:buClr>
                <a:schemeClr val="dk2"/>
              </a:buClr>
              <a:buSzPts val="2000"/>
              <a:buNone/>
            </a:pPr>
            <a:r>
              <a:rPr lang="en-IN"/>
              <a:t>                                         162 mg SQ every other week (&lt;100 kg weight); weight &gt;100 mg 162 mg SQ every week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a:t>
            </a:r>
            <a:r>
              <a:rPr lang="en-IN">
                <a:solidFill>
                  <a:srgbClr val="4C7C99"/>
                </a:solidFill>
              </a:rPr>
              <a:t>Sarilumab</a:t>
            </a:r>
            <a:r>
              <a:rPr lang="en-IN"/>
              <a:t>:</a:t>
            </a:r>
            <a:endParaRPr/>
          </a:p>
          <a:p>
            <a:pPr indent="0" lvl="0" marL="0" rtl="0" algn="l">
              <a:lnSpc>
                <a:spcPct val="94000"/>
              </a:lnSpc>
              <a:spcBef>
                <a:spcPts val="1200"/>
              </a:spcBef>
              <a:spcAft>
                <a:spcPts val="0"/>
              </a:spcAft>
              <a:buClr>
                <a:schemeClr val="dk2"/>
              </a:buClr>
              <a:buSzPts val="2000"/>
              <a:buNone/>
            </a:pPr>
            <a:r>
              <a:rPr lang="en-IN"/>
              <a:t>                                          200 mg SQ every other week </a:t>
            </a:r>
            <a:endParaRPr/>
          </a:p>
          <a:p>
            <a:pPr indent="0" lvl="0" marL="0" rtl="0" algn="l">
              <a:lnSpc>
                <a:spcPct val="94000"/>
              </a:lnSpc>
              <a:spcBef>
                <a:spcPts val="1200"/>
              </a:spcBef>
              <a:spcAft>
                <a:spcPts val="0"/>
              </a:spcAft>
              <a:buClr>
                <a:schemeClr val="dk2"/>
              </a:buClr>
              <a:buSzPts val="2000"/>
              <a:buNone/>
            </a:pPr>
            <a:r>
              <a:rPr lang="en-IN"/>
              <a:t>         *</a:t>
            </a:r>
            <a:r>
              <a:rPr b="1" lang="en-IN"/>
              <a:t>side effects </a:t>
            </a:r>
            <a:endParaRPr/>
          </a:p>
          <a:p>
            <a:pPr indent="0" lvl="0" marL="0" rtl="0" algn="l">
              <a:lnSpc>
                <a:spcPct val="94000"/>
              </a:lnSpc>
              <a:spcBef>
                <a:spcPts val="1200"/>
              </a:spcBef>
              <a:spcAft>
                <a:spcPts val="0"/>
              </a:spcAft>
              <a:buClr>
                <a:schemeClr val="dk2"/>
              </a:buClr>
              <a:buSzPts val="2000"/>
              <a:buNone/>
            </a:pPr>
            <a:r>
              <a:rPr lang="en-IN"/>
              <a:t>                       Risk of infection, infusion reaction, LFT elevation, dyslipidemia, cytopenia.</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Associated with an increased rate of gastrointestinal perforation and should be</a:t>
            </a:r>
            <a:endParaRPr/>
          </a:p>
          <a:p>
            <a:pPr indent="0" lvl="0" marL="0" rtl="0" algn="l">
              <a:lnSpc>
                <a:spcPct val="94000"/>
              </a:lnSpc>
              <a:spcBef>
                <a:spcPts val="1200"/>
              </a:spcBef>
              <a:spcAft>
                <a:spcPts val="0"/>
              </a:spcAft>
              <a:buClr>
                <a:schemeClr val="dk2"/>
              </a:buClr>
              <a:buSzPts val="2000"/>
              <a:buNone/>
            </a:pPr>
            <a:r>
              <a:rPr lang="en-IN"/>
              <a:t> avoided  in patients with a history of diverticulitis and a recent gastric or duodenal ulcer.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ph type="title"/>
          </p:nvPr>
        </p:nvSpPr>
        <p:spPr>
          <a:xfrm>
            <a:off x="1371600" y="94074"/>
            <a:ext cx="9713462" cy="58639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dk2"/>
              </a:buClr>
              <a:buSzPct val="100000"/>
              <a:buFont typeface="Libre Franklin"/>
              <a:buNone/>
            </a:pPr>
            <a:r>
              <a:rPr lang="en-IN"/>
              <a:t>Target specific synthetic DMARDS </a:t>
            </a:r>
            <a:endParaRPr/>
          </a:p>
        </p:txBody>
      </p:sp>
      <p:sp>
        <p:nvSpPr>
          <p:cNvPr id="190" name="Google Shape;190;p18"/>
          <p:cNvSpPr txBox="1"/>
          <p:nvPr>
            <p:ph idx="1" type="body"/>
          </p:nvPr>
        </p:nvSpPr>
        <p:spPr>
          <a:xfrm>
            <a:off x="1371600" y="852938"/>
            <a:ext cx="10042721" cy="5910988"/>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lang="en-IN"/>
              <a:t>JAK INHIBITORS:</a:t>
            </a:r>
            <a:endParaRPr/>
          </a:p>
          <a:p>
            <a:pPr indent="0" lvl="0" marL="0" rtl="0" algn="l">
              <a:lnSpc>
                <a:spcPct val="94000"/>
              </a:lnSpc>
              <a:spcBef>
                <a:spcPts val="1200"/>
              </a:spcBef>
              <a:spcAft>
                <a:spcPts val="0"/>
              </a:spcAft>
              <a:buClr>
                <a:schemeClr val="dk2"/>
              </a:buClr>
              <a:buSzPts val="2000"/>
              <a:buNone/>
            </a:pPr>
            <a:r>
              <a:rPr lang="en-IN"/>
              <a:t>                </a:t>
            </a:r>
            <a:endParaRPr/>
          </a:p>
        </p:txBody>
      </p:sp>
      <p:pic>
        <p:nvPicPr>
          <p:cNvPr id="191" name="Google Shape;191;p18"/>
          <p:cNvPicPr preferRelativeResize="0"/>
          <p:nvPr/>
        </p:nvPicPr>
        <p:blipFill rotWithShape="1">
          <a:blip r:embed="rId3">
            <a:alphaModFix/>
          </a:blip>
          <a:srcRect b="0" l="0" r="0" t="0"/>
          <a:stretch/>
        </p:blipFill>
        <p:spPr>
          <a:xfrm>
            <a:off x="1371599" y="1442468"/>
            <a:ext cx="3459303" cy="4562593"/>
          </a:xfrm>
          <a:prstGeom prst="rect">
            <a:avLst/>
          </a:prstGeom>
          <a:noFill/>
          <a:ln>
            <a:noFill/>
          </a:ln>
        </p:spPr>
      </p:pic>
      <p:pic>
        <p:nvPicPr>
          <p:cNvPr id="192" name="Google Shape;192;p18"/>
          <p:cNvPicPr preferRelativeResize="0"/>
          <p:nvPr/>
        </p:nvPicPr>
        <p:blipFill rotWithShape="1">
          <a:blip r:embed="rId4">
            <a:alphaModFix/>
          </a:blip>
          <a:srcRect b="0" l="0" r="0" t="0"/>
          <a:stretch/>
        </p:blipFill>
        <p:spPr>
          <a:xfrm>
            <a:off x="5095089" y="1238642"/>
            <a:ext cx="6801150" cy="45625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ph idx="1" type="body"/>
          </p:nvPr>
        </p:nvSpPr>
        <p:spPr>
          <a:xfrm>
            <a:off x="988405" y="531770"/>
            <a:ext cx="10739496" cy="614216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4000"/>
              </a:lnSpc>
              <a:spcBef>
                <a:spcPts val="0"/>
              </a:spcBef>
              <a:spcAft>
                <a:spcPts val="0"/>
              </a:spcAft>
              <a:buClr>
                <a:schemeClr val="dk2"/>
              </a:buClr>
              <a:buSzPts val="2000"/>
              <a:buNone/>
            </a:pPr>
            <a:r>
              <a:rPr lang="en-IN"/>
              <a:t>       1</a:t>
            </a:r>
            <a:r>
              <a:rPr lang="en-IN">
                <a:solidFill>
                  <a:srgbClr val="D13A55"/>
                </a:solidFill>
              </a:rPr>
              <a:t>)Tofacitinib</a:t>
            </a:r>
            <a:r>
              <a:rPr lang="en-IN"/>
              <a:t> : JAK  1&amp; 3 inhibitors, dose -5 mg orally twice daily or 11 mg orally daily</a:t>
            </a:r>
            <a:endParaRPr/>
          </a:p>
          <a:p>
            <a:pPr indent="0" lvl="0" marL="0" rtl="0" algn="l">
              <a:lnSpc>
                <a:spcPct val="94000"/>
              </a:lnSpc>
              <a:spcBef>
                <a:spcPts val="1200"/>
              </a:spcBef>
              <a:spcAft>
                <a:spcPts val="0"/>
              </a:spcAft>
              <a:buClr>
                <a:schemeClr val="dk2"/>
              </a:buClr>
              <a:buSzPts val="2000"/>
              <a:buNone/>
            </a:pPr>
            <a:r>
              <a:rPr lang="en-IN"/>
              <a:t>      </a:t>
            </a:r>
            <a:endParaRPr/>
          </a:p>
          <a:p>
            <a:pPr indent="0" lvl="0" marL="0" rtl="0" algn="l">
              <a:lnSpc>
                <a:spcPct val="94000"/>
              </a:lnSpc>
              <a:spcBef>
                <a:spcPts val="1200"/>
              </a:spcBef>
              <a:spcAft>
                <a:spcPts val="0"/>
              </a:spcAft>
              <a:buClr>
                <a:schemeClr val="dk2"/>
              </a:buClr>
              <a:buSzPts val="2000"/>
              <a:buNone/>
            </a:pPr>
            <a:r>
              <a:rPr lang="en-IN"/>
              <a:t>       2)</a:t>
            </a:r>
            <a:r>
              <a:rPr lang="en-IN">
                <a:solidFill>
                  <a:srgbClr val="D13A55"/>
                </a:solidFill>
              </a:rPr>
              <a:t>Baricitinib</a:t>
            </a:r>
            <a:r>
              <a:rPr lang="en-IN"/>
              <a:t> : JAK 1&amp; 2 inhibitor, dose – 2 mg OD  orally daily</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3) </a:t>
            </a:r>
            <a:r>
              <a:rPr lang="en-IN">
                <a:solidFill>
                  <a:srgbClr val="D13A55"/>
                </a:solidFill>
              </a:rPr>
              <a:t>Upadacitinib</a:t>
            </a:r>
            <a:r>
              <a:rPr lang="en-IN"/>
              <a:t>: Selective JAK 1 inhibitor, dose-15 mg orally daily </a:t>
            </a:r>
            <a:endParaRPr/>
          </a:p>
          <a:p>
            <a:pPr indent="0" lvl="0" marL="0" rtl="0" algn="l">
              <a:lnSpc>
                <a:spcPct val="94000"/>
              </a:lnSpc>
              <a:spcBef>
                <a:spcPts val="1200"/>
              </a:spcBef>
              <a:spcAft>
                <a:spcPts val="0"/>
              </a:spcAft>
              <a:buClr>
                <a:schemeClr val="dk2"/>
              </a:buClr>
              <a:buSzPts val="2000"/>
              <a:buNone/>
            </a:pPr>
            <a:r>
              <a:rPr lang="en-IN"/>
              <a:t> </a:t>
            </a:r>
            <a:endParaRPr/>
          </a:p>
          <a:p>
            <a:pPr indent="0" lvl="0" marL="0" rtl="0" algn="l">
              <a:lnSpc>
                <a:spcPct val="94000"/>
              </a:lnSpc>
              <a:spcBef>
                <a:spcPts val="1200"/>
              </a:spcBef>
              <a:spcAft>
                <a:spcPts val="0"/>
              </a:spcAft>
              <a:buClr>
                <a:schemeClr val="dk2"/>
              </a:buClr>
              <a:buSzPts val="2000"/>
              <a:buNone/>
            </a:pPr>
            <a:r>
              <a:rPr lang="en-IN"/>
              <a:t>       4) </a:t>
            </a:r>
            <a:r>
              <a:rPr lang="en-IN">
                <a:solidFill>
                  <a:srgbClr val="D13A55"/>
                </a:solidFill>
              </a:rPr>
              <a:t>Filgotinib</a:t>
            </a:r>
            <a:r>
              <a:rPr lang="en-IN"/>
              <a:t> :  Selective JAK 1 inhibitor , dose – 200 mg OD orally daily</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5)</a:t>
            </a:r>
            <a:r>
              <a:rPr lang="en-IN">
                <a:solidFill>
                  <a:srgbClr val="D13A55"/>
                </a:solidFill>
              </a:rPr>
              <a:t>Peficitinib</a:t>
            </a:r>
            <a:r>
              <a:rPr lang="en-IN"/>
              <a:t>: pan JAK inhibitor, dose- 100 mg OD orally daily</a:t>
            </a:r>
            <a:endParaRPr/>
          </a:p>
          <a:p>
            <a:pPr indent="0" lvl="0" marL="0" rtl="0" algn="l">
              <a:lnSpc>
                <a:spcPct val="94000"/>
              </a:lnSpc>
              <a:spcBef>
                <a:spcPts val="1200"/>
              </a:spcBef>
              <a:spcAft>
                <a:spcPts val="0"/>
              </a:spcAft>
              <a:buClr>
                <a:schemeClr val="dk2"/>
              </a:buClr>
              <a:buSzPts val="2000"/>
              <a:buNone/>
            </a:pPr>
            <a:r>
              <a:rPr lang="en-IN"/>
              <a:t>*side effects:</a:t>
            </a:r>
            <a:endParaRPr/>
          </a:p>
          <a:p>
            <a:pPr indent="0" lvl="0" marL="0" rtl="0" algn="l">
              <a:lnSpc>
                <a:spcPct val="94000"/>
              </a:lnSpc>
              <a:spcBef>
                <a:spcPts val="1200"/>
              </a:spcBef>
              <a:spcAft>
                <a:spcPts val="0"/>
              </a:spcAft>
              <a:buClr>
                <a:schemeClr val="dk2"/>
              </a:buClr>
              <a:buSzPts val="2000"/>
              <a:buNone/>
            </a:pPr>
            <a:r>
              <a:rPr lang="en-IN"/>
              <a:t>             Increased risk of infections, including bacterial infections and herpes zoster, elevated liver transaminases, neutropenia, increased cholesterol levels, hypertension, and elevations in serum creatinine. </a:t>
            </a:r>
            <a:endParaRPr/>
          </a:p>
          <a:p>
            <a:pPr indent="0" lvl="0" marL="0" rtl="0" algn="l">
              <a:lnSpc>
                <a:spcPct val="94000"/>
              </a:lnSpc>
              <a:spcBef>
                <a:spcPts val="1200"/>
              </a:spcBef>
              <a:spcAft>
                <a:spcPts val="0"/>
              </a:spcAft>
              <a:buClr>
                <a:schemeClr val="dk2"/>
              </a:buClr>
              <a:buSzPts val="2000"/>
              <a:buNone/>
            </a:pPr>
            <a:r>
              <a:rPr lang="en-IN"/>
              <a:t>              Recent studies have also found an increased risk of thrombosis, major adverse cardiovascular events, and malignancies in patients taking tofacitinib compared with TNF inhibitors, with the highest of these risks in the elderly.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1089378" y="28222"/>
            <a:ext cx="9601200" cy="11163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n-IN"/>
              <a:t>TREATMENT </a:t>
            </a:r>
            <a:endParaRPr/>
          </a:p>
        </p:txBody>
      </p:sp>
      <p:sp>
        <p:nvSpPr>
          <p:cNvPr id="100" name="Google Shape;100;p2"/>
          <p:cNvSpPr txBox="1"/>
          <p:nvPr>
            <p:ph idx="1" type="body"/>
          </p:nvPr>
        </p:nvSpPr>
        <p:spPr>
          <a:xfrm>
            <a:off x="1371600" y="768271"/>
            <a:ext cx="9601200" cy="569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1"/>
              </a:buClr>
              <a:buSzPts val="2000"/>
              <a:buChar char="■"/>
            </a:pPr>
            <a:r>
              <a:rPr lang="en-IN">
                <a:solidFill>
                  <a:schemeClr val="dk1"/>
                </a:solidFill>
              </a:rPr>
              <a:t>Treat to target                            </a:t>
            </a:r>
            <a:endParaRPr/>
          </a:p>
          <a:p>
            <a:pPr indent="0" lvl="0" marL="384048" rtl="0" algn="l">
              <a:lnSpc>
                <a:spcPct val="94000"/>
              </a:lnSpc>
              <a:spcBef>
                <a:spcPts val="1200"/>
              </a:spcBef>
              <a:spcAft>
                <a:spcPts val="0"/>
              </a:spcAft>
              <a:buClr>
                <a:schemeClr val="dk1"/>
              </a:buClr>
              <a:buSzPts val="2000"/>
              <a:buNone/>
            </a:pPr>
            <a:r>
              <a:rPr lang="en-IN">
                <a:solidFill>
                  <a:schemeClr val="dk1"/>
                </a:solidFill>
              </a:rPr>
              <a:t>       </a:t>
            </a:r>
            <a:r>
              <a:rPr lang="en-IN">
                <a:solidFill>
                  <a:srgbClr val="D13A55"/>
                </a:solidFill>
              </a:rPr>
              <a:t>*start early DMARDS</a:t>
            </a:r>
            <a:endParaRPr>
              <a:solidFill>
                <a:srgbClr val="D13A55"/>
              </a:solidFill>
            </a:endParaRPr>
          </a:p>
          <a:p>
            <a:pPr indent="0" lvl="0" marL="0" rtl="0" algn="l">
              <a:lnSpc>
                <a:spcPct val="94000"/>
              </a:lnSpc>
              <a:spcBef>
                <a:spcPts val="1200"/>
              </a:spcBef>
              <a:spcAft>
                <a:spcPts val="0"/>
              </a:spcAft>
              <a:buClr>
                <a:schemeClr val="dk1"/>
              </a:buClr>
              <a:buSzPts val="2000"/>
              <a:buNone/>
            </a:pPr>
            <a:r>
              <a:rPr lang="en-IN">
                <a:solidFill>
                  <a:schemeClr val="dk1"/>
                </a:solidFill>
              </a:rPr>
              <a:t>               *to achieve low disease activity or remission </a:t>
            </a:r>
            <a:endParaRPr/>
          </a:p>
        </p:txBody>
      </p:sp>
      <p:pic>
        <p:nvPicPr>
          <p:cNvPr id="101" name="Google Shape;101;p2"/>
          <p:cNvPicPr preferRelativeResize="0"/>
          <p:nvPr/>
        </p:nvPicPr>
        <p:blipFill rotWithShape="1">
          <a:blip r:embed="rId3">
            <a:alphaModFix/>
          </a:blip>
          <a:srcRect b="0" l="0" r="0" t="0"/>
          <a:stretch/>
        </p:blipFill>
        <p:spPr>
          <a:xfrm>
            <a:off x="1897160" y="2351852"/>
            <a:ext cx="8435307" cy="373787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0"/>
          <p:cNvSpPr txBox="1"/>
          <p:nvPr>
            <p:ph idx="1" type="body"/>
          </p:nvPr>
        </p:nvSpPr>
        <p:spPr>
          <a:xfrm>
            <a:off x="972100" y="188148"/>
            <a:ext cx="10677406" cy="6492429"/>
          </a:xfrm>
          <a:prstGeom prst="rect">
            <a:avLst/>
          </a:prstGeom>
          <a:noFill/>
          <a:ln>
            <a:noFill/>
          </a:ln>
        </p:spPr>
        <p:txBody>
          <a:bodyPr anchorCtr="0" anchor="t" bIns="45700" lIns="91425" spcFirstLastPara="1" rIns="91425" wrap="square" tIns="45700">
            <a:normAutofit/>
          </a:bodyPr>
          <a:lstStyle/>
          <a:p>
            <a:pPr indent="-257048" lvl="0" marL="384048" rtl="0" algn="l">
              <a:lnSpc>
                <a:spcPct val="94000"/>
              </a:lnSpc>
              <a:spcBef>
                <a:spcPts val="0"/>
              </a:spcBef>
              <a:spcAft>
                <a:spcPts val="0"/>
              </a:spcAft>
              <a:buClr>
                <a:schemeClr val="dk2"/>
              </a:buClr>
              <a:buSzPts val="2000"/>
              <a:buNone/>
            </a:pPr>
            <a:r>
              <a:t/>
            </a:r>
            <a:endParaRPr/>
          </a:p>
          <a:p>
            <a:pPr indent="-257048" lvl="0" marL="384048" rtl="0" algn="l">
              <a:lnSpc>
                <a:spcPct val="94000"/>
              </a:lnSpc>
              <a:spcBef>
                <a:spcPts val="1200"/>
              </a:spcBef>
              <a:spcAft>
                <a:spcPts val="0"/>
              </a:spcAft>
              <a:buClr>
                <a:schemeClr val="dk2"/>
              </a:buClr>
              <a:buSzPts val="2000"/>
              <a:buNone/>
            </a:pPr>
            <a:r>
              <a:t/>
            </a:r>
            <a:endParaRPr/>
          </a:p>
        </p:txBody>
      </p:sp>
      <p:pic>
        <p:nvPicPr>
          <p:cNvPr id="203" name="Google Shape;203;p20"/>
          <p:cNvPicPr preferRelativeResize="0"/>
          <p:nvPr/>
        </p:nvPicPr>
        <p:blipFill rotWithShape="1">
          <a:blip r:embed="rId3">
            <a:alphaModFix/>
          </a:blip>
          <a:srcRect b="0" l="0" r="0" t="0"/>
          <a:stretch/>
        </p:blipFill>
        <p:spPr>
          <a:xfrm>
            <a:off x="747956" y="0"/>
            <a:ext cx="11444043" cy="69579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1"/>
          <p:cNvSpPr txBox="1"/>
          <p:nvPr>
            <p:ph idx="1" type="body"/>
          </p:nvPr>
        </p:nvSpPr>
        <p:spPr>
          <a:xfrm>
            <a:off x="1371600" y="376296"/>
            <a:ext cx="10820400" cy="6318642"/>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lang="en-IN"/>
              <a:t>Best study </a:t>
            </a:r>
            <a:endParaRPr/>
          </a:p>
          <a:p>
            <a:pPr indent="-257048" lvl="0" marL="384048" rtl="0" algn="l">
              <a:lnSpc>
                <a:spcPct val="94000"/>
              </a:lnSpc>
              <a:spcBef>
                <a:spcPts val="120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lang="en-IN"/>
              <a:t>TEAR study </a:t>
            </a:r>
            <a:endParaRPr/>
          </a:p>
          <a:p>
            <a:pPr indent="-257048" lvl="0" marL="384048" rtl="0" algn="l">
              <a:lnSpc>
                <a:spcPct val="94000"/>
              </a:lnSpc>
              <a:spcBef>
                <a:spcPts val="1200"/>
              </a:spcBef>
              <a:spcAft>
                <a:spcPts val="0"/>
              </a:spcAft>
              <a:buClr>
                <a:schemeClr val="dk2"/>
              </a:buClr>
              <a:buSzPts val="2000"/>
              <a:buNone/>
            </a:pPr>
            <a:r>
              <a:t/>
            </a:r>
            <a:endParaRPr/>
          </a:p>
          <a:p>
            <a:pPr indent="-257048" lvl="0" marL="384048"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a:t>
            </a:r>
            <a:endParaRPr/>
          </a:p>
        </p:txBody>
      </p:sp>
      <p:pic>
        <p:nvPicPr>
          <p:cNvPr id="209" name="Google Shape;209;p21"/>
          <p:cNvPicPr preferRelativeResize="0"/>
          <p:nvPr/>
        </p:nvPicPr>
        <p:blipFill rotWithShape="1">
          <a:blip r:embed="rId3">
            <a:alphaModFix/>
          </a:blip>
          <a:srcRect b="0" l="0" r="0" t="0"/>
          <a:stretch/>
        </p:blipFill>
        <p:spPr>
          <a:xfrm>
            <a:off x="2164958" y="2262909"/>
            <a:ext cx="5525853" cy="36794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1371600" y="121355"/>
            <a:ext cx="9601200" cy="7254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n-IN"/>
              <a:t>DRUGS:</a:t>
            </a:r>
            <a:endParaRPr/>
          </a:p>
        </p:txBody>
      </p:sp>
      <p:sp>
        <p:nvSpPr>
          <p:cNvPr id="107" name="Google Shape;107;p3"/>
          <p:cNvSpPr txBox="1"/>
          <p:nvPr>
            <p:ph idx="1" type="body"/>
          </p:nvPr>
        </p:nvSpPr>
        <p:spPr>
          <a:xfrm>
            <a:off x="1295400" y="804920"/>
            <a:ext cx="10448100" cy="6053100"/>
          </a:xfrm>
          <a:prstGeom prst="rect">
            <a:avLst/>
          </a:prstGeom>
          <a:noFill/>
          <a:ln>
            <a:noFill/>
          </a:ln>
        </p:spPr>
        <p:txBody>
          <a:bodyPr anchorCtr="0" anchor="t" bIns="45700" lIns="91425" spcFirstLastPara="1" rIns="91425" wrap="square" tIns="45700">
            <a:normAutofit/>
          </a:bodyPr>
          <a:lstStyle/>
          <a:p>
            <a:pPr indent="-257048" lvl="0" marL="384048" rtl="0" algn="l">
              <a:lnSpc>
                <a:spcPct val="94000"/>
              </a:lnSpc>
              <a:spcBef>
                <a:spcPts val="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lang="en-IN"/>
              <a:t>STEROID REVOLUTION(1950)</a:t>
            </a:r>
            <a:endParaRPr/>
          </a:p>
          <a:p>
            <a:pPr indent="-257048" lvl="0" marL="384048" rtl="0" algn="l">
              <a:lnSpc>
                <a:spcPct val="94000"/>
              </a:lnSpc>
              <a:spcBef>
                <a:spcPts val="1200"/>
              </a:spcBef>
              <a:spcAft>
                <a:spcPts val="0"/>
              </a:spcAft>
              <a:buClr>
                <a:schemeClr val="dk2"/>
              </a:buClr>
              <a:buSzPts val="2000"/>
              <a:buNone/>
            </a:pPr>
            <a:r>
              <a:t/>
            </a:r>
            <a:endParaRPr/>
          </a:p>
          <a:p>
            <a:pPr indent="-257048" lvl="0" marL="384048" rtl="0" algn="l">
              <a:lnSpc>
                <a:spcPct val="94000"/>
              </a:lnSpc>
              <a:spcBef>
                <a:spcPts val="1200"/>
              </a:spcBef>
              <a:spcAft>
                <a:spcPts val="0"/>
              </a:spcAft>
              <a:buClr>
                <a:schemeClr val="dk2"/>
              </a:buClr>
              <a:buSzPts val="2000"/>
              <a:buNone/>
            </a:pPr>
            <a:r>
              <a:t/>
            </a:r>
            <a:endParaRPr/>
          </a:p>
          <a:p>
            <a:pPr indent="-257048" lvl="0" marL="384048" rtl="0" algn="l">
              <a:lnSpc>
                <a:spcPct val="94000"/>
              </a:lnSpc>
              <a:spcBef>
                <a:spcPts val="120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lang="en-IN"/>
              <a:t>DMARDS – conventional</a:t>
            </a:r>
            <a:endParaRPr/>
          </a:p>
          <a:p>
            <a:pPr indent="0" lvl="0" marL="384048" rtl="0" algn="l">
              <a:lnSpc>
                <a:spcPct val="94000"/>
              </a:lnSpc>
              <a:spcBef>
                <a:spcPts val="1200"/>
              </a:spcBef>
              <a:spcAft>
                <a:spcPts val="0"/>
              </a:spcAft>
              <a:buClr>
                <a:schemeClr val="dk2"/>
              </a:buClr>
              <a:buSzPts val="2000"/>
              <a:buNone/>
            </a:pPr>
            <a:r>
              <a:rPr lang="en-IN"/>
              <a:t>                         Biologicals</a:t>
            </a:r>
            <a:endParaRPr/>
          </a:p>
        </p:txBody>
      </p:sp>
      <p:pic>
        <p:nvPicPr>
          <p:cNvPr id="108" name="Google Shape;108;p3"/>
          <p:cNvPicPr preferRelativeResize="0"/>
          <p:nvPr/>
        </p:nvPicPr>
        <p:blipFill rotWithShape="1">
          <a:blip r:embed="rId3">
            <a:alphaModFix/>
          </a:blip>
          <a:srcRect b="0" l="0" r="0" t="0"/>
          <a:stretch/>
        </p:blipFill>
        <p:spPr>
          <a:xfrm>
            <a:off x="6096000" y="996224"/>
            <a:ext cx="4343523" cy="5283827"/>
          </a:xfrm>
          <a:prstGeom prst="rect">
            <a:avLst/>
          </a:prstGeom>
          <a:noFill/>
          <a:ln>
            <a:noFill/>
          </a:ln>
        </p:spPr>
      </p:pic>
      <p:sp>
        <p:nvSpPr>
          <p:cNvPr id="109" name="Google Shape;109;p3"/>
          <p:cNvSpPr/>
          <p:nvPr/>
        </p:nvSpPr>
        <p:spPr>
          <a:xfrm>
            <a:off x="2822220" y="2226420"/>
            <a:ext cx="141000" cy="454800"/>
          </a:xfrm>
          <a:prstGeom prst="downArrow">
            <a:avLst>
              <a:gd fmla="val 50000" name="adj1"/>
              <a:gd fmla="val 197859" name="adj2"/>
            </a:avLst>
          </a:prstGeom>
          <a:solidFill>
            <a:schemeClr val="accent1"/>
          </a:solidFill>
          <a:ln cap="flat" cmpd="sng" w="34925">
            <a:solidFill>
              <a:srgbClr val="3B3B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Libre Franklin"/>
              <a:buNone/>
            </a:pPr>
            <a:r>
              <a:t/>
            </a:r>
            <a:endParaRPr b="0" i="0" sz="1800" u="none" cap="none" strike="noStrike">
              <a:solidFill>
                <a:schemeClr val="lt1"/>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1013178" y="0"/>
            <a:ext cx="9601200" cy="1222963"/>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n-IN"/>
              <a:t>Glucocorticoids </a:t>
            </a:r>
            <a:endParaRPr/>
          </a:p>
        </p:txBody>
      </p:sp>
      <p:sp>
        <p:nvSpPr>
          <p:cNvPr id="115" name="Google Shape;115;p4"/>
          <p:cNvSpPr txBox="1"/>
          <p:nvPr>
            <p:ph idx="1" type="body"/>
          </p:nvPr>
        </p:nvSpPr>
        <p:spPr>
          <a:xfrm>
            <a:off x="1013178" y="703855"/>
            <a:ext cx="10416822" cy="5814458"/>
          </a:xfrm>
          <a:prstGeom prst="rect">
            <a:avLst/>
          </a:prstGeom>
          <a:noFill/>
          <a:ln>
            <a:noFill/>
          </a:ln>
        </p:spPr>
        <p:txBody>
          <a:bodyPr anchorCtr="0" anchor="t" bIns="45700" lIns="91425" spcFirstLastPara="1" rIns="91425" wrap="square" tIns="45700">
            <a:normAutofit/>
          </a:bodyPr>
          <a:lstStyle/>
          <a:p>
            <a:pPr indent="-257048" lvl="0" marL="384048" rtl="0" algn="l">
              <a:lnSpc>
                <a:spcPct val="94000"/>
              </a:lnSpc>
              <a:spcBef>
                <a:spcPts val="0"/>
              </a:spcBef>
              <a:spcAft>
                <a:spcPts val="0"/>
              </a:spcAft>
              <a:buClr>
                <a:schemeClr val="dk2"/>
              </a:buClr>
              <a:buSzPts val="2000"/>
              <a:buNone/>
            </a:pPr>
            <a:r>
              <a:t/>
            </a:r>
            <a:endParaRPr>
              <a:solidFill>
                <a:srgbClr val="D13A55"/>
              </a:solidFill>
            </a:endParaRPr>
          </a:p>
          <a:p>
            <a:pPr indent="-384048" lvl="0" marL="384048" rtl="0" algn="l">
              <a:lnSpc>
                <a:spcPct val="94000"/>
              </a:lnSpc>
              <a:spcBef>
                <a:spcPts val="1200"/>
              </a:spcBef>
              <a:spcAft>
                <a:spcPts val="0"/>
              </a:spcAft>
              <a:buClr>
                <a:srgbClr val="D13A55"/>
              </a:buClr>
              <a:buSzPts val="2000"/>
              <a:buChar char="■"/>
            </a:pPr>
            <a:r>
              <a:rPr lang="en-IN">
                <a:solidFill>
                  <a:srgbClr val="D13A55"/>
                </a:solidFill>
              </a:rPr>
              <a:t>Used in severe flares, extra articular manifestations, bridging therapy for DMARDS.  </a:t>
            </a:r>
            <a:r>
              <a:rPr lang="en-IN"/>
              <a:t>                </a:t>
            </a:r>
            <a:endParaRPr/>
          </a:p>
          <a:p>
            <a:pPr indent="0" lvl="0" marL="0" rtl="0" algn="l">
              <a:lnSpc>
                <a:spcPct val="94000"/>
              </a:lnSpc>
              <a:spcBef>
                <a:spcPts val="1200"/>
              </a:spcBef>
              <a:spcAft>
                <a:spcPts val="0"/>
              </a:spcAft>
              <a:buClr>
                <a:schemeClr val="dk2"/>
              </a:buClr>
              <a:buSzPts val="2000"/>
              <a:buNone/>
            </a:pPr>
            <a:r>
              <a:rPr lang="en-IN"/>
              <a:t>                </a:t>
            </a:r>
            <a:endParaRPr/>
          </a:p>
          <a:p>
            <a:pPr indent="0" lvl="0" marL="0" rtl="0" algn="l">
              <a:lnSpc>
                <a:spcPct val="94000"/>
              </a:lnSpc>
              <a:spcBef>
                <a:spcPts val="1200"/>
              </a:spcBef>
              <a:spcAft>
                <a:spcPts val="0"/>
              </a:spcAft>
              <a:buClr>
                <a:schemeClr val="dk2"/>
              </a:buClr>
              <a:buSzPts val="2000"/>
              <a:buNone/>
            </a:pPr>
            <a:r>
              <a:rPr lang="en-IN"/>
              <a:t>     </a:t>
            </a:r>
            <a:r>
              <a:rPr b="1" lang="en-IN"/>
              <a:t> *Classification of Glucocorticoid Dosages </a:t>
            </a:r>
            <a:endParaRPr b="1"/>
          </a:p>
          <a:p>
            <a:pPr indent="0" lvl="0" marL="0" rtl="0" algn="l">
              <a:lnSpc>
                <a:spcPct val="94000"/>
              </a:lnSpc>
              <a:spcBef>
                <a:spcPts val="1200"/>
              </a:spcBef>
              <a:spcAft>
                <a:spcPts val="0"/>
              </a:spcAft>
              <a:buClr>
                <a:schemeClr val="dk2"/>
              </a:buClr>
              <a:buSzPts val="2000"/>
              <a:buNone/>
            </a:pPr>
            <a:r>
              <a:rPr lang="en-IN"/>
              <a:t>             Low dose  ≤7.5 mg prednisone equivalents per day</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Medium dose  &gt;7.5 mg and ≤30 mg prednisone equivalents per day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High dose &gt;30 mg and ≤100 mg prednisone equivalents per day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Very high dose  &gt;100 mg prednisone equivalents per day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Pulse therapy: ≥250 mg prednisone equivalents per day for 1 day or a few days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5"/>
          <p:cNvPicPr preferRelativeResize="0"/>
          <p:nvPr>
            <p:ph idx="1" type="body"/>
          </p:nvPr>
        </p:nvPicPr>
        <p:blipFill rotWithShape="1">
          <a:blip r:embed="rId3">
            <a:alphaModFix/>
          </a:blip>
          <a:srcRect b="0" l="0" r="0" t="0"/>
          <a:stretch/>
        </p:blipFill>
        <p:spPr>
          <a:xfrm>
            <a:off x="685799" y="572283"/>
            <a:ext cx="10912451" cy="57620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flipH="1" rot="10800000">
            <a:off x="1648858" y="-723312"/>
            <a:ext cx="9601200" cy="45061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dk2"/>
              </a:buClr>
              <a:buSzPct val="100000"/>
              <a:buFont typeface="Libre Franklin"/>
              <a:buNone/>
            </a:pPr>
            <a:r>
              <a:rPr lang="en-IN"/>
              <a:t>                                                     </a:t>
            </a:r>
            <a:endParaRPr/>
          </a:p>
        </p:txBody>
      </p:sp>
      <p:pic>
        <p:nvPicPr>
          <p:cNvPr id="126" name="Google Shape;126;p6"/>
          <p:cNvPicPr preferRelativeResize="0"/>
          <p:nvPr>
            <p:ph idx="1" type="body"/>
          </p:nvPr>
        </p:nvPicPr>
        <p:blipFill rotWithShape="1">
          <a:blip r:embed="rId3">
            <a:alphaModFix/>
          </a:blip>
          <a:srcRect b="0" l="0" r="0" t="0"/>
          <a:stretch/>
        </p:blipFill>
        <p:spPr>
          <a:xfrm>
            <a:off x="2035060" y="0"/>
            <a:ext cx="9018643" cy="67652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1371599" y="282222"/>
            <a:ext cx="10042800" cy="10662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dk2"/>
              </a:buClr>
              <a:buSzPct val="100000"/>
              <a:buFont typeface="Libre Franklin"/>
              <a:buNone/>
            </a:pPr>
            <a:r>
              <a:rPr lang="en-IN"/>
              <a:t>Disease Modifying Anti-Rheumatic Drugs-DMARDS</a:t>
            </a:r>
            <a:endParaRPr/>
          </a:p>
        </p:txBody>
      </p:sp>
      <p:sp>
        <p:nvSpPr>
          <p:cNvPr id="132" name="Google Shape;132;p7"/>
          <p:cNvSpPr txBox="1"/>
          <p:nvPr>
            <p:ph idx="1" type="body"/>
          </p:nvPr>
        </p:nvSpPr>
        <p:spPr>
          <a:xfrm>
            <a:off x="777680" y="1348395"/>
            <a:ext cx="10371900" cy="489180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Font typeface="Noto Sans Symbols"/>
              <a:buChar char="❖"/>
            </a:pPr>
            <a:r>
              <a:rPr lang="en-IN"/>
              <a:t>Slows down structural progression of rheumatoid arthritis </a:t>
            </a:r>
            <a:endParaRPr/>
          </a:p>
          <a:p>
            <a:pPr indent="0" lvl="0" marL="0" rtl="0" algn="l">
              <a:lnSpc>
                <a:spcPct val="94000"/>
              </a:lnSpc>
              <a:spcBef>
                <a:spcPts val="120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Font typeface="Noto Sans Symbols"/>
              <a:buChar char="❖"/>
            </a:pPr>
            <a:r>
              <a:rPr b="1" lang="en-IN"/>
              <a:t>CONVENTIONAL DMARDS                          BIOLOGICALS</a:t>
            </a:r>
            <a:endParaRPr b="1"/>
          </a:p>
          <a:p>
            <a:pPr indent="0" lvl="0" marL="0" rtl="0" algn="l">
              <a:lnSpc>
                <a:spcPct val="94000"/>
              </a:lnSpc>
              <a:spcBef>
                <a:spcPts val="1200"/>
              </a:spcBef>
              <a:spcAft>
                <a:spcPts val="0"/>
              </a:spcAft>
              <a:buClr>
                <a:schemeClr val="dk2"/>
              </a:buClr>
              <a:buSzPts val="2000"/>
              <a:buNone/>
            </a:pPr>
            <a:r>
              <a:rPr lang="en-IN"/>
              <a:t>    </a:t>
            </a:r>
            <a:r>
              <a:rPr lang="en-IN"/>
              <a:t>Hydroxycholoroquine</a:t>
            </a:r>
            <a:r>
              <a:rPr lang="en-IN"/>
              <a:t>                                             1)TNF alpha inhibitors </a:t>
            </a:r>
            <a:endParaRPr/>
          </a:p>
          <a:p>
            <a:pPr indent="0" lvl="0" marL="0" rtl="0" algn="l">
              <a:lnSpc>
                <a:spcPct val="94000"/>
              </a:lnSpc>
              <a:spcBef>
                <a:spcPts val="1200"/>
              </a:spcBef>
              <a:spcAft>
                <a:spcPts val="0"/>
              </a:spcAft>
              <a:buClr>
                <a:schemeClr val="dk2"/>
              </a:buClr>
              <a:buSzPts val="2000"/>
              <a:buNone/>
            </a:pPr>
            <a:r>
              <a:rPr lang="en-IN"/>
              <a:t>    Methotrexate                                                          2)Abatacept</a:t>
            </a:r>
            <a:endParaRPr/>
          </a:p>
          <a:p>
            <a:pPr indent="0" lvl="0" marL="0" rtl="0" algn="l">
              <a:lnSpc>
                <a:spcPct val="94000"/>
              </a:lnSpc>
              <a:spcBef>
                <a:spcPts val="1200"/>
              </a:spcBef>
              <a:spcAft>
                <a:spcPts val="0"/>
              </a:spcAft>
              <a:buClr>
                <a:schemeClr val="dk2"/>
              </a:buClr>
              <a:buSzPts val="2000"/>
              <a:buNone/>
            </a:pPr>
            <a:r>
              <a:rPr lang="en-IN"/>
              <a:t>    Sulfasalazine                                                          3)Anakinra</a:t>
            </a:r>
            <a:endParaRPr/>
          </a:p>
          <a:p>
            <a:pPr indent="0" lvl="0" marL="0" rtl="0" algn="l">
              <a:lnSpc>
                <a:spcPct val="94000"/>
              </a:lnSpc>
              <a:spcBef>
                <a:spcPts val="1200"/>
              </a:spcBef>
              <a:spcAft>
                <a:spcPts val="0"/>
              </a:spcAft>
              <a:buClr>
                <a:schemeClr val="dk2"/>
              </a:buClr>
              <a:buSzPts val="2000"/>
              <a:buNone/>
            </a:pPr>
            <a:r>
              <a:rPr lang="en-IN"/>
              <a:t>    Leflunomide                                                            4)Rituximab</a:t>
            </a:r>
            <a:endParaRPr/>
          </a:p>
          <a:p>
            <a:pPr indent="0" lvl="0" marL="0" rtl="0" algn="l">
              <a:lnSpc>
                <a:spcPct val="94000"/>
              </a:lnSpc>
              <a:spcBef>
                <a:spcPts val="1200"/>
              </a:spcBef>
              <a:spcAft>
                <a:spcPts val="0"/>
              </a:spcAft>
              <a:buClr>
                <a:schemeClr val="dk2"/>
              </a:buClr>
              <a:buSzPts val="2000"/>
              <a:buNone/>
            </a:pPr>
            <a:r>
              <a:rPr lang="en-IN"/>
              <a:t>                                                                                     5)IL 6 inhibitors </a:t>
            </a:r>
            <a:endParaRPr/>
          </a:p>
          <a:p>
            <a:pPr indent="0" lvl="0" marL="0" rtl="0" algn="l">
              <a:lnSpc>
                <a:spcPct val="94000"/>
              </a:lnSpc>
              <a:spcBef>
                <a:spcPts val="1200"/>
              </a:spcBef>
              <a:spcAft>
                <a:spcPts val="0"/>
              </a:spcAft>
              <a:buClr>
                <a:schemeClr val="dk2"/>
              </a:buClr>
              <a:buSzPts val="2000"/>
              <a:buNone/>
            </a:pPr>
            <a:r>
              <a:rPr lang="en-IN"/>
              <a:t>                                                                                     6)JAK inhibitors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idx="1" type="body"/>
          </p:nvPr>
        </p:nvSpPr>
        <p:spPr>
          <a:xfrm>
            <a:off x="1219200" y="224117"/>
            <a:ext cx="10330329" cy="6185647"/>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b="1" lang="en-IN"/>
              <a:t>Hydroxychoroquine</a:t>
            </a:r>
            <a:r>
              <a:rPr lang="en-IN"/>
              <a:t>:</a:t>
            </a:r>
            <a:endParaRPr/>
          </a:p>
          <a:p>
            <a:pPr indent="0" lvl="0" marL="0" rtl="0" algn="l">
              <a:lnSpc>
                <a:spcPct val="94000"/>
              </a:lnSpc>
              <a:spcBef>
                <a:spcPts val="1200"/>
              </a:spcBef>
              <a:spcAft>
                <a:spcPts val="0"/>
              </a:spcAft>
              <a:buClr>
                <a:schemeClr val="dk2"/>
              </a:buClr>
              <a:buSzPts val="2000"/>
              <a:buNone/>
            </a:pPr>
            <a:r>
              <a:rPr lang="en-IN"/>
              <a:t>       </a:t>
            </a:r>
            <a:endParaRPr/>
          </a:p>
          <a:p>
            <a:pPr indent="0" lvl="0" marL="0" rtl="0" algn="l">
              <a:lnSpc>
                <a:spcPct val="94000"/>
              </a:lnSpc>
              <a:spcBef>
                <a:spcPts val="1200"/>
              </a:spcBef>
              <a:spcAft>
                <a:spcPts val="0"/>
              </a:spcAft>
              <a:buClr>
                <a:schemeClr val="dk2"/>
              </a:buClr>
              <a:buSzPts val="2000"/>
              <a:buNone/>
            </a:pPr>
            <a:r>
              <a:rPr lang="en-IN"/>
              <a:t>             </a:t>
            </a:r>
            <a:r>
              <a:rPr b="1" lang="en-IN"/>
              <a:t>Mechanism of action  </a:t>
            </a:r>
            <a:r>
              <a:rPr lang="en-IN"/>
              <a:t>- ↑ pH of subcellular vesicles→Interference with Ag processing and cell-mediated </a:t>
            </a:r>
            <a:r>
              <a:rPr lang="en-IN"/>
              <a:t>cytotoxicity.  Blocks</a:t>
            </a:r>
            <a:r>
              <a:rPr lang="en-IN"/>
              <a:t> TLR binding to nucleic acid to down regulate pro-inflammatory cytokine production.</a:t>
            </a:r>
            <a:endParaRPr/>
          </a:p>
          <a:p>
            <a:pPr indent="-257048" lvl="0" marL="384048"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IN"/>
              <a:t>          Dose-200 to 400 mg/day orally.  Safe dose &lt;</a:t>
            </a:r>
            <a:r>
              <a:rPr lang="en-IN"/>
              <a:t>5 mg</a:t>
            </a:r>
            <a:r>
              <a:rPr lang="en-IN"/>
              <a:t>/kg</a:t>
            </a:r>
            <a:endParaRPr/>
          </a:p>
          <a:p>
            <a:pPr indent="0" lvl="0" marL="0" rtl="0" algn="l">
              <a:lnSpc>
                <a:spcPct val="94000"/>
              </a:lnSpc>
              <a:spcBef>
                <a:spcPts val="1200"/>
              </a:spcBef>
              <a:spcAft>
                <a:spcPts val="0"/>
              </a:spcAft>
              <a:buClr>
                <a:schemeClr val="dk2"/>
              </a:buClr>
              <a:buSzPts val="2000"/>
              <a:buNone/>
            </a:pPr>
            <a:r>
              <a:rPr lang="en-IN"/>
              <a:t>          Side effects- Retinopathy(</a:t>
            </a:r>
            <a:r>
              <a:rPr lang="en-IN"/>
              <a:t>Bull's</a:t>
            </a:r>
            <a:r>
              <a:rPr lang="en-IN"/>
              <a:t> eye maculopathy </a:t>
            </a:r>
            <a:endParaRPr/>
          </a:p>
          <a:p>
            <a:pPr indent="0" lvl="0" marL="0" rtl="0" algn="l">
              <a:lnSpc>
                <a:spcPct val="94000"/>
              </a:lnSpc>
              <a:spcBef>
                <a:spcPts val="1200"/>
              </a:spcBef>
              <a:spcAft>
                <a:spcPts val="0"/>
              </a:spcAft>
              <a:buClr>
                <a:schemeClr val="dk2"/>
              </a:buClr>
              <a:buSzPts val="2000"/>
              <a:buNone/>
            </a:pPr>
            <a:r>
              <a:rPr lang="en-IN"/>
              <a:t>       * </a:t>
            </a:r>
            <a:r>
              <a:rPr lang="en-IN">
                <a:solidFill>
                  <a:srgbClr val="D13A55"/>
                </a:solidFill>
              </a:rPr>
              <a:t>Safe in pregnancy and lactation</a:t>
            </a:r>
            <a:endParaRPr/>
          </a:p>
          <a:p>
            <a:pPr indent="0" lvl="0" marL="0" rtl="0" algn="l">
              <a:lnSpc>
                <a:spcPct val="94000"/>
              </a:lnSpc>
              <a:spcBef>
                <a:spcPts val="1200"/>
              </a:spcBef>
              <a:spcAft>
                <a:spcPts val="0"/>
              </a:spcAft>
              <a:buClr>
                <a:schemeClr val="dk2"/>
              </a:buClr>
              <a:buSzPts val="2000"/>
              <a:buNone/>
            </a:pPr>
            <a:r>
              <a:rPr lang="en-IN"/>
              <a:t>          Monitoring by optic coherence test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9"/>
          <p:cNvSpPr txBox="1"/>
          <p:nvPr>
            <p:ph idx="1" type="body"/>
          </p:nvPr>
        </p:nvSpPr>
        <p:spPr>
          <a:xfrm>
            <a:off x="782069" y="203826"/>
            <a:ext cx="11066873" cy="6134461"/>
          </a:xfrm>
          <a:prstGeom prst="rect">
            <a:avLst/>
          </a:prstGeom>
          <a:noFill/>
          <a:ln>
            <a:noFill/>
          </a:ln>
        </p:spPr>
        <p:txBody>
          <a:bodyPr anchorCtr="0" anchor="t" bIns="45700" lIns="91425" spcFirstLastPara="1" rIns="91425" wrap="square" tIns="45700">
            <a:normAutofit/>
          </a:bodyPr>
          <a:lstStyle/>
          <a:p>
            <a:pPr indent="-257048" lvl="0" marL="384048" rtl="0" algn="l">
              <a:lnSpc>
                <a:spcPct val="94000"/>
              </a:lnSpc>
              <a:spcBef>
                <a:spcPts val="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lang="en-IN"/>
              <a:t>METHOTREXATE:</a:t>
            </a:r>
            <a:endParaRPr/>
          </a:p>
        </p:txBody>
      </p:sp>
      <p:sp>
        <p:nvSpPr>
          <p:cNvPr id="143" name="Google Shape;143;p9"/>
          <p:cNvSpPr txBox="1"/>
          <p:nvPr/>
        </p:nvSpPr>
        <p:spPr>
          <a:xfrm>
            <a:off x="703719" y="-186587"/>
            <a:ext cx="11223600" cy="762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IN" sz="1800">
                <a:solidFill>
                  <a:schemeClr val="dk1"/>
                </a:solidFill>
                <a:latin typeface="Libre Franklin"/>
                <a:ea typeface="Libre Franklin"/>
                <a:cs typeface="Libre Franklin"/>
                <a:sym typeface="Libre Franklin"/>
              </a:rPr>
              <a:t>   </a:t>
            </a:r>
            <a:r>
              <a:rPr b="1" lang="en-IN" sz="1800">
                <a:solidFill>
                  <a:schemeClr val="dk1"/>
                </a:solidFill>
                <a:latin typeface="Libre Franklin"/>
                <a:ea typeface="Libre Franklin"/>
                <a:cs typeface="Libre Franklin"/>
                <a:sym typeface="Libre Franklin"/>
              </a:rPr>
              <a:t>  Mechanism of action-</a:t>
            </a:r>
            <a:r>
              <a:rPr lang="en-IN" sz="1800">
                <a:solidFill>
                  <a:schemeClr val="dk1"/>
                </a:solidFill>
                <a:latin typeface="Libre Franklin"/>
                <a:ea typeface="Libre Franklin"/>
                <a:cs typeface="Libre Franklin"/>
                <a:sym typeface="Libre Franklin"/>
              </a:rPr>
              <a:t>Inhibition of ATIC→↑ Adenosine Inhibition of TYMS→↓ Pyrimidine synthesis Inhibition of       </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IN" sz="1800">
                <a:solidFill>
                  <a:schemeClr val="dk1"/>
                </a:solidFill>
                <a:latin typeface="Libre Franklin"/>
                <a:ea typeface="Libre Franklin"/>
                <a:cs typeface="Libre Franklin"/>
                <a:sym typeface="Libre Franklin"/>
              </a:rPr>
              <a:t>DHFR→↓ Transmethylation reaction.</a:t>
            </a:r>
            <a:endParaRPr/>
          </a:p>
          <a:p>
            <a:pPr indent="0" lvl="0" marL="0" marR="0" rtl="0" algn="l">
              <a:spcBef>
                <a:spcPts val="0"/>
              </a:spcBef>
              <a:spcAft>
                <a:spcPts val="0"/>
              </a:spcAft>
              <a:buNone/>
            </a:pPr>
            <a:r>
              <a:rPr lang="en-IN" sz="18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lang="en-IN" sz="1800">
                <a:solidFill>
                  <a:schemeClr val="dk1"/>
                </a:solidFill>
                <a:latin typeface="Libre Franklin"/>
                <a:ea typeface="Libre Franklin"/>
                <a:cs typeface="Libre Franklin"/>
                <a:sym typeface="Libre Franklin"/>
              </a:rPr>
              <a:t>     patients with normal renal function, the starting dose is usually 15 mg given as a single weekly dose, with a</a:t>
            </a:r>
            <a:r>
              <a:rPr lang="en-IN"/>
              <a:t> </a:t>
            </a:r>
            <a:r>
              <a:rPr lang="en-IN" sz="1800">
                <a:solidFill>
                  <a:schemeClr val="dk1"/>
                </a:solidFill>
                <a:latin typeface="Libre Franklin"/>
                <a:ea typeface="Libre Franklin"/>
                <a:cs typeface="Libre Franklin"/>
                <a:sym typeface="Libre Franklin"/>
              </a:rPr>
              <a:t>range of 5 to 25 mg weekly, and initiation with parenteral route for improved efficacy. </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IN" sz="1800">
                <a:solidFill>
                  <a:schemeClr val="dk1"/>
                </a:solidFill>
                <a:latin typeface="Libre Franklin"/>
                <a:ea typeface="Libre Franklin"/>
                <a:cs typeface="Libre Franklin"/>
                <a:sym typeface="Libre Franklin"/>
              </a:rPr>
              <a:t>      If the oral dose of MTX exceeds 15 mg,  split the dose, with each half given 6 to 12 hours apart, for improved</a:t>
            </a:r>
            <a:r>
              <a:rPr lang="en-IN"/>
              <a:t> </a:t>
            </a:r>
            <a:r>
              <a:rPr lang="en-IN" sz="1800">
                <a:solidFill>
                  <a:schemeClr val="dk1"/>
                </a:solidFill>
                <a:latin typeface="Libre Franklin"/>
                <a:ea typeface="Libre Franklin"/>
                <a:cs typeface="Libre Franklin"/>
                <a:sym typeface="Libre Franklin"/>
              </a:rPr>
              <a:t>absorption and bioavailability.</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IN" sz="1800">
                <a:solidFill>
                  <a:schemeClr val="dk1"/>
                </a:solidFill>
                <a:latin typeface="Libre Franklin"/>
                <a:ea typeface="Libre Franklin"/>
                <a:cs typeface="Libre Franklin"/>
                <a:sym typeface="Libre Franklin"/>
              </a:rPr>
              <a:t>      Parental MTX is given approximately 20 mg weekly.</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IN" sz="1800">
                <a:solidFill>
                  <a:schemeClr val="dk1"/>
                </a:solidFill>
                <a:latin typeface="Libre Franklin"/>
                <a:ea typeface="Libre Franklin"/>
                <a:cs typeface="Libre Franklin"/>
                <a:sym typeface="Libre Franklin"/>
              </a:rPr>
              <a:t>     In elder people, initial doses should be approximately 5 to 7.5 mg/ week and should not exceed 20 mg/wk.</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