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9" r:id="rId13"/>
    <p:sldId id="266" r:id="rId14"/>
    <p:sldId id="267" r:id="rId15"/>
    <p:sldId id="269" r:id="rId16"/>
    <p:sldId id="283" r:id="rId17"/>
    <p:sldId id="287" r:id="rId18"/>
    <p:sldId id="285" r:id="rId19"/>
    <p:sldId id="286" r:id="rId20"/>
    <p:sldId id="281" r:id="rId21"/>
    <p:sldId id="288" r:id="rId22"/>
    <p:sldId id="284" r:id="rId23"/>
    <p:sldId id="28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-1843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647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191870-5FFA-44AD-8D41-78D927B187C0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0F16D9-CA98-4A55-B3E3-7DCD29859B7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DC6716E-DD04-4D70-AC57-7D3022ABE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VII MU</a:t>
            </a:r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074760-5A07-4DB5-914D-6CBADBC44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PLEURAL EFFUSION- A RARE CAUSE </a:t>
            </a:r>
            <a:endParaRPr lang="en-IN" sz="4800" dirty="0"/>
          </a:p>
        </p:txBody>
      </p:sp>
    </p:spTree>
    <p:extLst>
      <p:ext uri="{BB962C8B-B14F-4D97-AF65-F5344CB8AC3E}">
        <p14:creationId xmlns="" xmlns:p14="http://schemas.microsoft.com/office/powerpoint/2010/main" val="16152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AF0FD-1FBB-4F18-86EC-12FCD441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54D5CF-FDCF-4CAC-9E2C-7D6CBDA9A2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PLEURAL FLUID </a:t>
            </a:r>
            <a:r>
              <a:rPr lang="en-US" b="1" dirty="0" smtClean="0"/>
              <a:t>ADA</a:t>
            </a:r>
            <a:r>
              <a:rPr lang="en-US" dirty="0" smtClean="0"/>
              <a:t>		 </a:t>
            </a:r>
            <a:r>
              <a:rPr lang="en-US" dirty="0"/>
              <a:t>– 19.20U/L</a:t>
            </a:r>
          </a:p>
          <a:p>
            <a:r>
              <a:rPr lang="en-US" b="1" dirty="0"/>
              <a:t>PLEURAL FLUID CYTOLOGY </a:t>
            </a:r>
            <a:r>
              <a:rPr lang="en-US" dirty="0" smtClean="0"/>
              <a:t>	– </a:t>
            </a:r>
            <a:r>
              <a:rPr lang="en-US" dirty="0"/>
              <a:t>No granuloma/atypical cells/ Malignant </a:t>
            </a:r>
            <a:r>
              <a:rPr lang="en-US" dirty="0" smtClean="0"/>
              <a:t>						   cells seen – 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PLEURAL FLUID C/S </a:t>
            </a:r>
            <a:r>
              <a:rPr lang="en-US" dirty="0" smtClean="0"/>
              <a:t>		– </a:t>
            </a:r>
            <a:r>
              <a:rPr lang="en-US" dirty="0"/>
              <a:t>No growth</a:t>
            </a:r>
          </a:p>
          <a:p>
            <a:r>
              <a:rPr lang="en-US" b="1" dirty="0" smtClean="0"/>
              <a:t>PLEURAL FLUID LDH</a:t>
            </a:r>
            <a:r>
              <a:rPr lang="en-US" dirty="0" smtClean="0"/>
              <a:t>		 – </a:t>
            </a:r>
            <a:r>
              <a:rPr lang="en-US" b="1" dirty="0" smtClean="0">
                <a:solidFill>
                  <a:srgbClr val="FF0000"/>
                </a:solidFill>
              </a:rPr>
              <a:t>380 U/L</a:t>
            </a:r>
          </a:p>
          <a:p>
            <a:r>
              <a:rPr lang="en-US" b="1" dirty="0" smtClean="0"/>
              <a:t>SPUTUM AFB </a:t>
            </a:r>
            <a:r>
              <a:rPr lang="en-US" dirty="0" smtClean="0"/>
              <a:t>			– NEGATIVE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49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E00FF8-07BD-4C8E-A842-13A83E50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AED6E3B-E209-406B-BE44-4E1B0649B5C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291635268"/>
              </p:ext>
            </p:extLst>
          </p:nvPr>
        </p:nvGraphicFramePr>
        <p:xfrm>
          <a:off x="771278" y="2052637"/>
          <a:ext cx="10583184" cy="41970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4028">
                  <a:extLst>
                    <a:ext uri="{9D8B030D-6E8A-4147-A177-3AD203B41FA5}">
                      <a16:colId xmlns="" xmlns:a16="http://schemas.microsoft.com/office/drawing/2014/main" val="2065806478"/>
                    </a:ext>
                  </a:extLst>
                </a:gridCol>
                <a:gridCol w="1330519">
                  <a:extLst>
                    <a:ext uri="{9D8B030D-6E8A-4147-A177-3AD203B41FA5}">
                      <a16:colId xmlns="" xmlns:a16="http://schemas.microsoft.com/office/drawing/2014/main" val="3396280014"/>
                    </a:ext>
                  </a:extLst>
                </a:gridCol>
                <a:gridCol w="1580081">
                  <a:extLst>
                    <a:ext uri="{9D8B030D-6E8A-4147-A177-3AD203B41FA5}">
                      <a16:colId xmlns="" xmlns:a16="http://schemas.microsoft.com/office/drawing/2014/main" val="1602733677"/>
                    </a:ext>
                  </a:extLst>
                </a:gridCol>
                <a:gridCol w="1899860">
                  <a:extLst>
                    <a:ext uri="{9D8B030D-6E8A-4147-A177-3AD203B41FA5}">
                      <a16:colId xmlns="" xmlns:a16="http://schemas.microsoft.com/office/drawing/2014/main" val="1296639396"/>
                    </a:ext>
                  </a:extLst>
                </a:gridCol>
                <a:gridCol w="1363761">
                  <a:extLst>
                    <a:ext uri="{9D8B030D-6E8A-4147-A177-3AD203B41FA5}">
                      <a16:colId xmlns="" xmlns:a16="http://schemas.microsoft.com/office/drawing/2014/main" val="2214064286"/>
                    </a:ext>
                  </a:extLst>
                </a:gridCol>
                <a:gridCol w="1570676">
                  <a:extLst>
                    <a:ext uri="{9D8B030D-6E8A-4147-A177-3AD203B41FA5}">
                      <a16:colId xmlns="" xmlns:a16="http://schemas.microsoft.com/office/drawing/2014/main" val="2854809820"/>
                    </a:ext>
                  </a:extLst>
                </a:gridCol>
                <a:gridCol w="1514259">
                  <a:extLst>
                    <a:ext uri="{9D8B030D-6E8A-4147-A177-3AD203B41FA5}">
                      <a16:colId xmlns="" xmlns:a16="http://schemas.microsoft.com/office/drawing/2014/main" val="175772928"/>
                    </a:ext>
                  </a:extLst>
                </a:gridCol>
              </a:tblGrid>
              <a:tr h="5246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26/7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10/7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9331951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T.BIL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9819386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DC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74/18/8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82/13/5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D.BIL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3604872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I.BIL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1474868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SGOT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8811923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PLT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3.25LK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SGPT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6084929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ESR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8749242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dirty="0"/>
                        <a:t>P.SMEAR</a:t>
                      </a:r>
                      <a:endParaRPr lang="en-IN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dirty="0"/>
                        <a:t>Microcytic hypochromic anemia with neutrophilic leukocytosis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684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6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29640" y="1447800"/>
          <a:ext cx="10652760" cy="3672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3190"/>
                <a:gridCol w="2663190"/>
                <a:gridCol w="2663190"/>
                <a:gridCol w="2663190"/>
              </a:tblGrid>
              <a:tr h="734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568">
                <a:tc>
                  <a:txBody>
                    <a:bodyPr/>
                    <a:lstStyle/>
                    <a:p>
                      <a:r>
                        <a:rPr lang="en-US" dirty="0"/>
                        <a:t>T.PROTEIN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734568">
                <a:tc>
                  <a:txBody>
                    <a:bodyPr/>
                    <a:lstStyle/>
                    <a:p>
                      <a:r>
                        <a:rPr lang="en-US" dirty="0"/>
                        <a:t>S.ALBUMIN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568">
                <a:tc>
                  <a:txBody>
                    <a:bodyPr/>
                    <a:lstStyle/>
                    <a:p>
                      <a:r>
                        <a:rPr lang="en-US" dirty="0"/>
                        <a:t>S.GLOBULIN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  <a:tr h="7345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dirty="0" smtClean="0"/>
                        <a:t> 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23DAA9-E5F9-439B-A598-180C97FB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 ABDOMEN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080B15-D14D-4904-9429-F581A4CC80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LIVER – Normal size &amp;echoes</a:t>
            </a:r>
          </a:p>
          <a:p>
            <a:r>
              <a:rPr lang="en-US" dirty="0"/>
              <a:t>PANCREAS – Obscured</a:t>
            </a:r>
          </a:p>
          <a:p>
            <a:r>
              <a:rPr lang="en-IN" dirty="0"/>
              <a:t>Spleen – normal</a:t>
            </a:r>
          </a:p>
          <a:p>
            <a:r>
              <a:rPr lang="en-IN" dirty="0"/>
              <a:t>KIDNEYS – Normal size, normal echoes, CMD Maintained</a:t>
            </a:r>
          </a:p>
          <a:p>
            <a:r>
              <a:rPr lang="en-IN" dirty="0">
                <a:solidFill>
                  <a:srgbClr val="FF0000"/>
                </a:solidFill>
              </a:rPr>
              <a:t>Minimal ascites</a:t>
            </a:r>
          </a:p>
          <a:p>
            <a:r>
              <a:rPr lang="en-IN" dirty="0" err="1">
                <a:solidFill>
                  <a:srgbClr val="FF0000"/>
                </a:solidFill>
              </a:rPr>
              <a:t>B</a:t>
            </a:r>
            <a:r>
              <a:rPr lang="en-IN" dirty="0" err="1" smtClean="0">
                <a:solidFill>
                  <a:srgbClr val="FF0000"/>
                </a:solidFill>
              </a:rPr>
              <a:t>/l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pleural effusion </a:t>
            </a:r>
            <a:r>
              <a:rPr lang="en-IN" dirty="0" smtClean="0">
                <a:solidFill>
                  <a:srgbClr val="FF0000"/>
                </a:solidFill>
              </a:rPr>
              <a:t> (R&gt;L)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7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630E4-4946-45A9-88B5-57AB174E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CECT CHEST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31DBF-9736-4300-B10E-8F8C520F3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7040" y="1447800"/>
            <a:ext cx="5862320" cy="4572000"/>
          </a:xfrm>
        </p:spPr>
        <p:txBody>
          <a:bodyPr/>
          <a:lstStyle/>
          <a:p>
            <a:r>
              <a:rPr lang="en-US" dirty="0"/>
              <a:t>Moderate pleural effusion with passive collapse of right lower lobe</a:t>
            </a:r>
          </a:p>
          <a:p>
            <a:r>
              <a:rPr lang="en-US" dirty="0"/>
              <a:t>Contrast – homogenous enhancement</a:t>
            </a:r>
          </a:p>
          <a:p>
            <a:r>
              <a:rPr lang="en-US" dirty="0"/>
              <a:t>RT ICD Tube tip noted in anterior mediastinal junctional line</a:t>
            </a:r>
          </a:p>
          <a:p>
            <a:r>
              <a:rPr lang="en-US" dirty="0" err="1"/>
              <a:t>Visualised</a:t>
            </a:r>
            <a:r>
              <a:rPr lang="en-US" dirty="0"/>
              <a:t> upper abdomen – Pancreatic distal body and tail region show well defined fluid collection</a:t>
            </a:r>
          </a:p>
          <a:p>
            <a:r>
              <a:rPr lang="en-US" dirty="0"/>
              <a:t>Fluid collection noted in </a:t>
            </a:r>
            <a:r>
              <a:rPr lang="en-US" dirty="0" err="1"/>
              <a:t>perisplenic</a:t>
            </a:r>
            <a:r>
              <a:rPr lang="en-US" dirty="0"/>
              <a:t> region</a:t>
            </a:r>
          </a:p>
          <a:p>
            <a:r>
              <a:rPr lang="en-US" dirty="0"/>
              <a:t>? </a:t>
            </a:r>
            <a:r>
              <a:rPr lang="en-US" b="1" dirty="0">
                <a:solidFill>
                  <a:srgbClr val="FF0000"/>
                </a:solidFill>
              </a:rPr>
              <a:t>Pseudocyst ? </a:t>
            </a:r>
            <a:r>
              <a:rPr lang="en-US" b="1" dirty="0" err="1">
                <a:solidFill>
                  <a:srgbClr val="FF0000"/>
                </a:solidFill>
              </a:rPr>
              <a:t>Necrotising</a:t>
            </a:r>
            <a:r>
              <a:rPr lang="en-US" b="1" dirty="0">
                <a:solidFill>
                  <a:srgbClr val="FF0000"/>
                </a:solidFill>
              </a:rPr>
              <a:t> pancreatitis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7401" t="27363" r="43390" b="17528"/>
          <a:stretch>
            <a:fillRect/>
          </a:stretch>
        </p:blipFill>
        <p:spPr bwMode="auto">
          <a:xfrm>
            <a:off x="6766560" y="1150303"/>
            <a:ext cx="4643120" cy="492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135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954216-67E4-403C-908A-A68C544C29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SERUM AMYLASE – </a:t>
            </a:r>
            <a:r>
              <a:rPr lang="en-US" b="1" dirty="0" smtClean="0">
                <a:solidFill>
                  <a:srgbClr val="FF0000"/>
                </a:solidFill>
              </a:rPr>
              <a:t>331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U/L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SERUM LIPASE - </a:t>
            </a:r>
            <a:r>
              <a:rPr lang="en-US" b="1" dirty="0">
                <a:solidFill>
                  <a:srgbClr val="FF0000"/>
                </a:solidFill>
              </a:rPr>
              <a:t>1276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U/L</a:t>
            </a:r>
          </a:p>
          <a:p>
            <a:endParaRPr lang="en-IN" dirty="0" smtClean="0"/>
          </a:p>
          <a:p>
            <a:r>
              <a:rPr lang="en-IN" dirty="0" smtClean="0"/>
              <a:t>PLEURAL FLUID AMYLASE – </a:t>
            </a:r>
            <a:r>
              <a:rPr lang="en-IN" b="1" dirty="0" smtClean="0">
                <a:solidFill>
                  <a:srgbClr val="FF0000"/>
                </a:solidFill>
              </a:rPr>
              <a:t>VERY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HIGH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173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712BE-485C-48CA-9939-36A72075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CECT ABDOMEN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669D53-94D8-4D3D-9F72-2939B1D36F2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PANCREAS : HEAD m/s 2.3 cm</a:t>
            </a:r>
          </a:p>
          <a:p>
            <a:pPr marL="0" indent="0">
              <a:buNone/>
            </a:pPr>
            <a:r>
              <a:rPr lang="en-US" dirty="0"/>
              <a:t>                           BODY  - 1.1cm</a:t>
            </a:r>
          </a:p>
          <a:p>
            <a:pPr marL="0" indent="0">
              <a:buNone/>
            </a:pPr>
            <a:r>
              <a:rPr lang="en-US" dirty="0"/>
              <a:t>                           TAIL – 2.7 cm</a:t>
            </a:r>
          </a:p>
          <a:p>
            <a:r>
              <a:rPr lang="en-US" dirty="0"/>
              <a:t>Parenchyma reduced in thickness</a:t>
            </a:r>
          </a:p>
          <a:p>
            <a:r>
              <a:rPr lang="en-US" dirty="0"/>
              <a:t>Main pancreatic duct – 14mm</a:t>
            </a:r>
          </a:p>
          <a:p>
            <a:r>
              <a:rPr lang="en-US" dirty="0"/>
              <a:t>THICK WALLED COLLECTION WITH SURROUNDING </a:t>
            </a:r>
            <a:r>
              <a:rPr lang="en-US" dirty="0" smtClean="0"/>
              <a:t> FAT </a:t>
            </a:r>
            <a:r>
              <a:rPr lang="en-US" dirty="0"/>
              <a:t>STRANDING NOTED IN THE REGION OF DISTAL BODY AND TAIL OF PANCREAS </a:t>
            </a:r>
            <a:r>
              <a:rPr lang="en-US" dirty="0" smtClean="0"/>
              <a:t>      m/s </a:t>
            </a:r>
            <a:r>
              <a:rPr lang="en-US" dirty="0"/>
              <a:t>4.7*2.4*2.3 cm</a:t>
            </a:r>
          </a:p>
          <a:p>
            <a:r>
              <a:rPr lang="en-US" dirty="0"/>
              <a:t>Imp- CHRONIC PANCREATITIS </a:t>
            </a:r>
            <a:r>
              <a:rPr lang="en-US" dirty="0" smtClean="0"/>
              <a:t> WITH  WALLED </a:t>
            </a:r>
            <a:r>
              <a:rPr lang="en-US" dirty="0"/>
              <a:t>OFF COLLECTION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188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274638"/>
            <a:ext cx="6736080" cy="332200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MRCP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40"/>
          <a:stretch>
            <a:fillRect/>
          </a:stretch>
        </p:blipFill>
        <p:spPr bwMode="auto">
          <a:xfrm>
            <a:off x="177282" y="3574681"/>
            <a:ext cx="5551519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37267" r="4292" b="41305"/>
          <a:stretch>
            <a:fillRect/>
          </a:stretch>
        </p:blipFill>
        <p:spPr bwMode="auto">
          <a:xfrm>
            <a:off x="6316823" y="3568990"/>
            <a:ext cx="5691675" cy="28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534885" y="4669971"/>
            <a:ext cx="205274" cy="1399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262633" y="4691744"/>
            <a:ext cx="205274" cy="1399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8256097" y="4766387"/>
            <a:ext cx="205274" cy="139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10909205" y="4666850"/>
            <a:ext cx="205274" cy="139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t="37517" b="40646"/>
          <a:stretch>
            <a:fillRect/>
          </a:stretch>
        </p:blipFill>
        <p:spPr bwMode="auto">
          <a:xfrm>
            <a:off x="2973957" y="705606"/>
            <a:ext cx="5230028" cy="25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4130375" y="1609394"/>
            <a:ext cx="205274" cy="1399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447901" y="1666908"/>
            <a:ext cx="205274" cy="1399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PANCREAS reduced in size with </a:t>
            </a:r>
            <a:r>
              <a:rPr lang="en-US" dirty="0" err="1" smtClean="0"/>
              <a:t>inhomogenous</a:t>
            </a:r>
            <a:r>
              <a:rPr lang="en-US" dirty="0" smtClean="0"/>
              <a:t> signal </a:t>
            </a:r>
            <a:r>
              <a:rPr lang="en-US" dirty="0" err="1" smtClean="0"/>
              <a:t>intenity</a:t>
            </a:r>
            <a:endParaRPr lang="en-US" dirty="0" smtClean="0"/>
          </a:p>
          <a:p>
            <a:r>
              <a:rPr lang="en-US" dirty="0" smtClean="0"/>
              <a:t>Disruption of pancreatic duct noted at distal body with adjacent collection measuring 4.5*2.2 cm</a:t>
            </a:r>
          </a:p>
          <a:p>
            <a:r>
              <a:rPr lang="en-US" dirty="0" smtClean="0"/>
              <a:t>Tract seen to extend from Walled off necrosis of distal body of pancreas in oblique transverse plane though esophageal hiatus to posterior </a:t>
            </a:r>
            <a:r>
              <a:rPr lang="en-US" dirty="0" err="1" smtClean="0"/>
              <a:t>mediastinum</a:t>
            </a:r>
            <a:endParaRPr lang="en-US" dirty="0" smtClean="0"/>
          </a:p>
          <a:p>
            <a:r>
              <a:rPr lang="en-US" dirty="0" smtClean="0"/>
              <a:t>Communication noted with right pleural space</a:t>
            </a:r>
          </a:p>
          <a:p>
            <a:r>
              <a:rPr lang="en-US" dirty="0" smtClean="0"/>
              <a:t>DISRUPTED PANCREATIC DUCT WITH WALLED OFF NECROSIS  AND PANCREATICO PLEURAL FISTULA 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56C3F5-BED5-4893-B567-46125E6C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 MEDICAL UNIT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93BD1D-F472-4E30-A7D1-8274FA0662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CHIEF: PROF.DR.K.SENTHIL.MD</a:t>
            </a:r>
          </a:p>
          <a:p>
            <a:pPr algn="ctr">
              <a:buNone/>
            </a:pPr>
            <a:r>
              <a:rPr lang="en-US" dirty="0"/>
              <a:t>       ASSOCIATE PROF: DR.K.MURALIDHARAN MD</a:t>
            </a:r>
          </a:p>
          <a:p>
            <a:pPr algn="ctr">
              <a:buNone/>
            </a:pPr>
            <a:r>
              <a:rPr lang="en-US" dirty="0"/>
              <a:t>	   ASST PROF:  DR V.MANIKANDAN MD</a:t>
            </a:r>
          </a:p>
          <a:p>
            <a:pPr algn="ctr">
              <a:buNone/>
            </a:pPr>
            <a:r>
              <a:rPr lang="en-US" dirty="0"/>
              <a:t>                        DR C. RAMANAN MD</a:t>
            </a:r>
          </a:p>
          <a:p>
            <a:pPr algn="ctr">
              <a:buNone/>
            </a:pPr>
            <a:r>
              <a:rPr lang="en-US" dirty="0"/>
              <a:t>                                 DR.SARAVANA MADAV MD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85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Precut Needle knife </a:t>
            </a:r>
            <a:r>
              <a:rPr lang="en-US" dirty="0" err="1" smtClean="0"/>
              <a:t>sphincterotomy</a:t>
            </a:r>
            <a:r>
              <a:rPr lang="en-US" dirty="0" smtClean="0"/>
              <a:t> of pancreatic duct done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REPEAT CT CHEST – Taken after 3 weeks 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4331" t="35865"/>
          <a:stretch>
            <a:fillRect/>
          </a:stretch>
        </p:blipFill>
        <p:spPr bwMode="auto">
          <a:xfrm>
            <a:off x="4191000" y="1920240"/>
            <a:ext cx="664464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429000" y="5227320"/>
            <a:ext cx="73152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684520" y="4892040"/>
            <a:ext cx="274320" cy="2743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ICD collection gradually reduced </a:t>
            </a:r>
          </a:p>
          <a:p>
            <a:r>
              <a:rPr lang="en-US" dirty="0" smtClean="0"/>
              <a:t>ICD removal done on 5</a:t>
            </a:r>
            <a:r>
              <a:rPr lang="en-US" baseline="30000" dirty="0" smtClean="0"/>
              <a:t>th</a:t>
            </a:r>
            <a:r>
              <a:rPr lang="en-US" dirty="0" smtClean="0"/>
              <a:t> day Post ERCP</a:t>
            </a:r>
          </a:p>
          <a:p>
            <a:endParaRPr lang="en-US" dirty="0" smtClean="0"/>
          </a:p>
          <a:p>
            <a:r>
              <a:rPr lang="en-US" dirty="0" smtClean="0"/>
              <a:t>On Follow up – there was no further collection</a:t>
            </a:r>
          </a:p>
          <a:p>
            <a:r>
              <a:rPr lang="en-US" dirty="0" smtClean="0"/>
              <a:t>Patient was discharged 5 days later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750" t="16875" r="9750" b="4000"/>
          <a:stretch>
            <a:fillRect/>
          </a:stretch>
        </p:blipFill>
        <p:spPr bwMode="auto">
          <a:xfrm>
            <a:off x="7665720" y="1188720"/>
            <a:ext cx="4319858" cy="53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4803141"/>
            <a:ext cx="10893636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FF0000"/>
                </a:solidFill>
              </a:rPr>
              <a:t>DIAGNOSIS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RIGHT MASSIVE PLEURAL EFFUSION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CHRONIC PANCREATITIS WITH WALLED OFF NECROSIS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PANCREATICO PLEURAL FISTULA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78EDC-5750-4279-8C07-01316522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C78DFC-FC02-436F-9E05-CCB6701C9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37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3EEA9-6D86-4F93-9D26-2EEAF5F7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B8E2EA-B1F2-4B64-A440-6A85F6F576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51 </a:t>
            </a:r>
            <a:r>
              <a:rPr lang="en-US" dirty="0" err="1"/>
              <a:t>Yr</a:t>
            </a:r>
            <a:r>
              <a:rPr lang="en-US" dirty="0"/>
              <a:t> old male admitted with </a:t>
            </a:r>
          </a:p>
          <a:p>
            <a:pPr lvl="1"/>
            <a:r>
              <a:rPr lang="en-US" dirty="0"/>
              <a:t>c/o breathlessness  - 2 months</a:t>
            </a:r>
          </a:p>
          <a:p>
            <a:pPr lvl="1"/>
            <a:r>
              <a:rPr lang="en-US" dirty="0"/>
              <a:t>Right sided chest pain</a:t>
            </a:r>
          </a:p>
          <a:p>
            <a:pPr lvl="1"/>
            <a:r>
              <a:rPr lang="en-US" dirty="0"/>
              <a:t>Loss of weight</a:t>
            </a:r>
            <a:endParaRPr lang="en-IN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47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5E428-D8AF-405C-AB5D-E86F6147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HOPI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877EC-B410-444B-AEB4-E367AB0A64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H/O </a:t>
            </a:r>
            <a:r>
              <a:rPr lang="en-US" dirty="0"/>
              <a:t>Breathlessness – 2 months duration</a:t>
            </a:r>
          </a:p>
          <a:p>
            <a:pPr>
              <a:buNone/>
            </a:pPr>
            <a:r>
              <a:rPr lang="en-US" dirty="0" smtClean="0"/>
              <a:t>      Gradual </a:t>
            </a:r>
            <a:r>
              <a:rPr lang="en-US" dirty="0"/>
              <a:t>onset , not </a:t>
            </a:r>
            <a:r>
              <a:rPr lang="en-US" dirty="0" smtClean="0"/>
              <a:t>progressive</a:t>
            </a:r>
          </a:p>
          <a:p>
            <a:pPr>
              <a:buNone/>
            </a:pPr>
            <a:r>
              <a:rPr lang="en-US" dirty="0" smtClean="0"/>
              <a:t>      MMRC –Grade 3</a:t>
            </a:r>
            <a:endParaRPr lang="en-US" dirty="0"/>
          </a:p>
          <a:p>
            <a:pPr>
              <a:buNone/>
            </a:pPr>
            <a:r>
              <a:rPr lang="en-US" dirty="0" smtClean="0"/>
              <a:t>      Not </a:t>
            </a:r>
            <a:r>
              <a:rPr lang="en-US" dirty="0" err="1" smtClean="0"/>
              <a:t>a/w</a:t>
            </a:r>
            <a:r>
              <a:rPr lang="en-US" dirty="0" smtClean="0"/>
              <a:t> </a:t>
            </a:r>
            <a:r>
              <a:rPr lang="en-US" dirty="0"/>
              <a:t>orthopnea/PND</a:t>
            </a:r>
          </a:p>
          <a:p>
            <a:r>
              <a:rPr lang="en-US" dirty="0"/>
              <a:t>h/o Right sided chest </a:t>
            </a:r>
            <a:r>
              <a:rPr lang="en-US" dirty="0" smtClean="0"/>
              <a:t>pain – intermittent; </a:t>
            </a:r>
            <a:r>
              <a:rPr lang="en-US" dirty="0" smtClean="0"/>
              <a:t>more on deep inspiration;</a:t>
            </a:r>
            <a:endParaRPr lang="en-US" dirty="0"/>
          </a:p>
          <a:p>
            <a:r>
              <a:rPr lang="en-US" dirty="0"/>
              <a:t>h/o loss of weight +</a:t>
            </a:r>
          </a:p>
          <a:p>
            <a:r>
              <a:rPr lang="en-US" dirty="0"/>
              <a:t>h/o low back ache – on &amp;off past 2 months</a:t>
            </a:r>
          </a:p>
          <a:p>
            <a:r>
              <a:rPr lang="en-US" dirty="0"/>
              <a:t>No h/o cough/ hemoptysis</a:t>
            </a:r>
          </a:p>
          <a:p>
            <a:r>
              <a:rPr lang="en-US" dirty="0"/>
              <a:t>No h/o fever</a:t>
            </a:r>
          </a:p>
          <a:p>
            <a:r>
              <a:rPr lang="en-US" dirty="0"/>
              <a:t>No h/o oliguria/ swelling of legs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166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CC1B4-5AE3-4771-A79E-8DC48ECB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8320F2-9096-4EFC-97FF-ED6AAA2485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h/o vomiting</a:t>
            </a:r>
          </a:p>
          <a:p>
            <a:r>
              <a:rPr lang="en-US" dirty="0"/>
              <a:t>No h/o loose stools</a:t>
            </a:r>
          </a:p>
          <a:p>
            <a:r>
              <a:rPr lang="en-US" dirty="0"/>
              <a:t>No h/o jaundice</a:t>
            </a:r>
          </a:p>
          <a:p>
            <a:r>
              <a:rPr lang="en-US" dirty="0"/>
              <a:t>No h/o </a:t>
            </a:r>
            <a:r>
              <a:rPr lang="en-US" dirty="0" smtClean="0"/>
              <a:t>fever</a:t>
            </a:r>
          </a:p>
          <a:p>
            <a:r>
              <a:rPr lang="en-US" dirty="0" smtClean="0"/>
              <a:t>No h/o abdominal distension</a:t>
            </a:r>
          </a:p>
          <a:p>
            <a:r>
              <a:rPr lang="en-US" dirty="0" smtClean="0"/>
              <a:t>H/o abdominal pain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PAST H/O </a:t>
            </a:r>
            <a:r>
              <a:rPr lang="en-US" dirty="0"/>
              <a:t>– not </a:t>
            </a:r>
            <a:r>
              <a:rPr lang="en-US" dirty="0" smtClean="0"/>
              <a:t>a  </a:t>
            </a:r>
            <a:r>
              <a:rPr lang="en-US" dirty="0"/>
              <a:t>k/c/o T2DM/HTN/ TB / BA/THYROID disorders</a:t>
            </a:r>
          </a:p>
          <a:p>
            <a:pPr marL="0" indent="0">
              <a:buNone/>
            </a:pPr>
            <a:r>
              <a:rPr lang="en-US" b="1" dirty="0"/>
              <a:t>PERSONAL H/O </a:t>
            </a:r>
            <a:r>
              <a:rPr lang="en-US" dirty="0"/>
              <a:t>– Chronic alcoholic/smoker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851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86151" y="3032760"/>
            <a:ext cx="4036129" cy="2564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BC98D-B476-4B9D-9940-50A4D40F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D894D9-D4DB-43D1-9B43-73EB1593D2C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O/</a:t>
            </a:r>
            <a:r>
              <a:rPr lang="en-US" dirty="0" smtClean="0"/>
              <a:t>E P</a:t>
            </a:r>
            <a:r>
              <a:rPr lang="en-US" dirty="0" smtClean="0"/>
              <a:t>t conscious </a:t>
            </a:r>
            <a:endParaRPr lang="en-US" dirty="0"/>
          </a:p>
          <a:p>
            <a:r>
              <a:rPr lang="en-US" dirty="0"/>
              <a:t>Oriented </a:t>
            </a:r>
          </a:p>
          <a:p>
            <a:r>
              <a:rPr lang="en-US" dirty="0"/>
              <a:t>Afebrile</a:t>
            </a:r>
          </a:p>
          <a:p>
            <a:r>
              <a:rPr lang="en-US" dirty="0" err="1"/>
              <a:t>Tachypneic</a:t>
            </a:r>
            <a:r>
              <a:rPr lang="en-US" dirty="0"/>
              <a:t> </a:t>
            </a:r>
            <a:r>
              <a:rPr lang="en-US" dirty="0" smtClean="0"/>
              <a:t>+</a:t>
            </a:r>
            <a:endParaRPr lang="en-US" dirty="0"/>
          </a:p>
          <a:p>
            <a:r>
              <a:rPr lang="en-US" dirty="0"/>
              <a:t>No pallor</a:t>
            </a:r>
          </a:p>
          <a:p>
            <a:r>
              <a:rPr lang="en-US" dirty="0"/>
              <a:t>No icterus</a:t>
            </a:r>
          </a:p>
          <a:p>
            <a:r>
              <a:rPr lang="en-US" dirty="0" err="1"/>
              <a:t>b/l</a:t>
            </a:r>
            <a:r>
              <a:rPr lang="en-US" dirty="0"/>
              <a:t> Pandigital clubbing </a:t>
            </a:r>
            <a:r>
              <a:rPr lang="en-US" dirty="0" smtClean="0"/>
              <a:t>+ </a:t>
            </a:r>
            <a:r>
              <a:rPr lang="en-US" dirty="0" err="1" smtClean="0"/>
              <a:t>Gr</a:t>
            </a:r>
            <a:r>
              <a:rPr lang="en-US" dirty="0" smtClean="0"/>
              <a:t> II</a:t>
            </a:r>
            <a:endParaRPr lang="en-US" dirty="0"/>
          </a:p>
          <a:p>
            <a:r>
              <a:rPr lang="en-US" dirty="0"/>
              <a:t>No pedal edema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336669-9F18-4139-9941-686567A3CB0C}"/>
              </a:ext>
            </a:extLst>
          </p:cNvPr>
          <p:cNvSpPr txBox="1"/>
          <p:nvPr/>
        </p:nvSpPr>
        <p:spPr>
          <a:xfrm>
            <a:off x="6837495" y="3105843"/>
            <a:ext cx="3880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VITALS 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BP-110/80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PR - 130/min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Spo2 – 98% RA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RR -24/min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8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6D3E8-E068-4AF0-8A32-72F411F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00B189-B219-461A-B0DD-C4FEC7E831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CVS</a:t>
            </a:r>
            <a:r>
              <a:rPr lang="en-US" dirty="0"/>
              <a:t> – S1,S2+, No </a:t>
            </a:r>
            <a:r>
              <a:rPr lang="en-US" dirty="0" smtClean="0"/>
              <a:t>murmurs, JVP Not elevated</a:t>
            </a:r>
            <a:endParaRPr lang="en-US" dirty="0"/>
          </a:p>
          <a:p>
            <a:r>
              <a:rPr lang="en-US" b="1" dirty="0" smtClean="0"/>
              <a:t>RS   </a:t>
            </a:r>
            <a:r>
              <a:rPr lang="en-US" dirty="0"/>
              <a:t>– </a:t>
            </a:r>
            <a:r>
              <a:rPr lang="en-US" dirty="0" smtClean="0"/>
              <a:t>Chest </a:t>
            </a:r>
            <a:r>
              <a:rPr lang="en-US" dirty="0"/>
              <a:t>movements </a:t>
            </a:r>
            <a:r>
              <a:rPr lang="en-US" dirty="0" smtClean="0"/>
              <a:t>decreased </a:t>
            </a:r>
            <a:r>
              <a:rPr lang="en-US" dirty="0"/>
              <a:t>in RT </a:t>
            </a:r>
            <a:r>
              <a:rPr lang="en-US" dirty="0" smtClean="0"/>
              <a:t>side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        Absent </a:t>
            </a:r>
            <a:r>
              <a:rPr lang="en-US" dirty="0"/>
              <a:t>breath sound – RT </a:t>
            </a:r>
            <a:r>
              <a:rPr lang="en-US" dirty="0" smtClean="0"/>
              <a:t>side</a:t>
            </a:r>
          </a:p>
          <a:p>
            <a:pPr>
              <a:buNone/>
            </a:pPr>
            <a:r>
              <a:rPr lang="en-US" dirty="0" smtClean="0"/>
              <a:t>               Right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Intercostal</a:t>
            </a:r>
            <a:r>
              <a:rPr lang="en-US" dirty="0" smtClean="0"/>
              <a:t> space – dull on percussion</a:t>
            </a:r>
            <a:endParaRPr lang="en-US" dirty="0"/>
          </a:p>
          <a:p>
            <a:r>
              <a:rPr lang="en-US" b="1" dirty="0" smtClean="0"/>
              <a:t>P/A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soft</a:t>
            </a:r>
          </a:p>
          <a:p>
            <a:pPr>
              <a:buNone/>
            </a:pPr>
            <a:r>
              <a:rPr lang="en-US" dirty="0" smtClean="0"/>
              <a:t>                Tenderness + in left </a:t>
            </a:r>
            <a:r>
              <a:rPr lang="en-US" dirty="0" err="1" smtClean="0"/>
              <a:t>hypochondrium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No </a:t>
            </a:r>
            <a:r>
              <a:rPr lang="en-US" dirty="0" err="1" smtClean="0"/>
              <a:t>organomegaly</a:t>
            </a:r>
            <a:endParaRPr lang="en-US" dirty="0"/>
          </a:p>
          <a:p>
            <a:r>
              <a:rPr lang="en-US" b="1" dirty="0"/>
              <a:t>CNS</a:t>
            </a:r>
            <a:r>
              <a:rPr lang="en-US" dirty="0"/>
              <a:t> – Pt </a:t>
            </a:r>
            <a:r>
              <a:rPr lang="en-US" dirty="0" smtClean="0"/>
              <a:t>conscious </a:t>
            </a:r>
            <a:r>
              <a:rPr lang="en-US" dirty="0"/>
              <a:t>,oriented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b/l</a:t>
            </a:r>
            <a:r>
              <a:rPr lang="en-US" dirty="0" smtClean="0"/>
              <a:t> </a:t>
            </a:r>
            <a:r>
              <a:rPr lang="en-US" dirty="0"/>
              <a:t>pupils 3mm </a:t>
            </a:r>
            <a:r>
              <a:rPr lang="en-US" dirty="0" smtClean="0"/>
              <a:t>RTL</a:t>
            </a:r>
            <a:endParaRPr lang="en-US" dirty="0"/>
          </a:p>
          <a:p>
            <a:pPr>
              <a:buNone/>
            </a:pPr>
            <a:r>
              <a:rPr lang="en-IN" dirty="0" smtClean="0"/>
              <a:t>                NFND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1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C40D9-4CBD-4E34-9BD6-48D99A35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CXR ON ADMISSION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31EA68C-E67E-47AC-A81D-AEC4F5B302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07" r="3361" b="3049"/>
          <a:stretch/>
        </p:blipFill>
        <p:spPr>
          <a:xfrm>
            <a:off x="4434840" y="1411230"/>
            <a:ext cx="4389120" cy="5174750"/>
          </a:xfrm>
        </p:spPr>
      </p:pic>
    </p:spTree>
    <p:extLst>
      <p:ext uri="{BB962C8B-B14F-4D97-AF65-F5344CB8AC3E}">
        <p14:creationId xmlns="" xmlns:p14="http://schemas.microsoft.com/office/powerpoint/2010/main" val="39394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68C6-CA08-42E1-A175-75E2EAFD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8AC0E4-0A4A-47DD-BF2D-AE80381631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Right sided ICD Insertion was done – 1200 ml hemorrhagic fluid drained &amp; graded drainage of pleural fluid was done every 6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Pleural fluid </a:t>
            </a:r>
            <a:r>
              <a:rPr lang="en-US" dirty="0" smtClean="0"/>
              <a:t>analysis- </a:t>
            </a:r>
            <a:r>
              <a:rPr lang="en-US" dirty="0" err="1" smtClean="0">
                <a:solidFill>
                  <a:srgbClr val="FF0000"/>
                </a:solidFill>
              </a:rPr>
              <a:t>Heamorrhagic</a:t>
            </a:r>
            <a:r>
              <a:rPr lang="en-US" dirty="0" smtClean="0">
                <a:solidFill>
                  <a:srgbClr val="FF0000"/>
                </a:solidFill>
              </a:rPr>
              <a:t> effusion</a:t>
            </a:r>
            <a:endParaRPr lang="en-US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5799F41-6EEB-496D-B310-B6AA3E94F025}"/>
              </a:ext>
            </a:extLst>
          </p:cNvPr>
          <p:cNvSpPr/>
          <p:nvPr/>
        </p:nvSpPr>
        <p:spPr>
          <a:xfrm>
            <a:off x="1566407" y="3737113"/>
            <a:ext cx="4605793" cy="27551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Protein </a:t>
            </a:r>
            <a:r>
              <a:rPr lang="en-US" dirty="0" smtClean="0"/>
              <a:t>–1.6G/dl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Sugar </a:t>
            </a:r>
            <a:r>
              <a:rPr lang="en-US" dirty="0" smtClean="0"/>
              <a:t>–15.2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Total count </a:t>
            </a:r>
            <a:r>
              <a:rPr lang="en-US" dirty="0" smtClean="0"/>
              <a:t>– 200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Differential count –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N-5%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L-95%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310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1745</TotalTime>
  <Words>611</Words>
  <Application>Microsoft Office PowerPoint</Application>
  <PresentationFormat>Custom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PLEURAL EFFUSION- A RARE CAUSE </vt:lpstr>
      <vt:lpstr>VII MEDICAL UNIT</vt:lpstr>
      <vt:lpstr>Slide 3</vt:lpstr>
      <vt:lpstr>HOPI</vt:lpstr>
      <vt:lpstr>Slide 5</vt:lpstr>
      <vt:lpstr>Slide 6</vt:lpstr>
      <vt:lpstr>Slide 7</vt:lpstr>
      <vt:lpstr>CXR ON ADMISSION</vt:lpstr>
      <vt:lpstr>Slide 9</vt:lpstr>
      <vt:lpstr>Slide 10</vt:lpstr>
      <vt:lpstr>INVESTIGATIONS</vt:lpstr>
      <vt:lpstr>Slide 12</vt:lpstr>
      <vt:lpstr>USG ABDOMEN</vt:lpstr>
      <vt:lpstr>CECT CHEST</vt:lpstr>
      <vt:lpstr>Slide 15</vt:lpstr>
      <vt:lpstr>CECT ABDOMEN</vt:lpstr>
      <vt:lpstr>MRCP</vt:lpstr>
      <vt:lpstr>Slide 18</vt:lpstr>
      <vt:lpstr>MRCP</vt:lpstr>
      <vt:lpstr>ERCP</vt:lpstr>
      <vt:lpstr>REPEAT CT CHEST – Taken after 3 weeks   </vt:lpstr>
      <vt:lpstr>Slide 22</vt:lpstr>
      <vt:lpstr> DIAGNOSIS   RIGHT MASSIVE PLEURAL EFFUSION CHRONIC PANCREATITIS WITH WALLED OFF NECROSIS PANCREATICO PLEURAL FISTULA  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PANCREATIC EFFUSION</dc:title>
  <dc:creator>Jenin Benedict</dc:creator>
  <cp:lastModifiedBy>Admin</cp:lastModifiedBy>
  <cp:revision>30</cp:revision>
  <dcterms:created xsi:type="dcterms:W3CDTF">2021-07-24T18:13:04Z</dcterms:created>
  <dcterms:modified xsi:type="dcterms:W3CDTF">2021-08-10T14:29:05Z</dcterms:modified>
</cp:coreProperties>
</file>