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2" r:id="rId3"/>
    <p:sldId id="257" r:id="rId4"/>
    <p:sldId id="263" r:id="rId5"/>
    <p:sldId id="261" r:id="rId6"/>
    <p:sldId id="265" r:id="rId7"/>
    <p:sldId id="267" r:id="rId8"/>
    <p:sldId id="291" r:id="rId9"/>
    <p:sldId id="258" r:id="rId10"/>
    <p:sldId id="272" r:id="rId11"/>
    <p:sldId id="273" r:id="rId12"/>
    <p:sldId id="274" r:id="rId13"/>
    <p:sldId id="275" r:id="rId14"/>
    <p:sldId id="277" r:id="rId15"/>
    <p:sldId id="276" r:id="rId16"/>
    <p:sldId id="278" r:id="rId17"/>
    <p:sldId id="279" r:id="rId18"/>
    <p:sldId id="280" r:id="rId19"/>
    <p:sldId id="281" r:id="rId20"/>
    <p:sldId id="282" r:id="rId21"/>
    <p:sldId id="283" r:id="rId22"/>
    <p:sldId id="284" r:id="rId23"/>
    <p:sldId id="285" r:id="rId24"/>
    <p:sldId id="286" r:id="rId25"/>
    <p:sldId id="287" r:id="rId26"/>
    <p:sldId id="293" r:id="rId27"/>
    <p:sldId id="271" r:id="rId28"/>
    <p:sldId id="294" r:id="rId29"/>
    <p:sldId id="264" r:id="rId30"/>
    <p:sldId id="296" r:id="rId31"/>
    <p:sldId id="297" r:id="rId32"/>
    <p:sldId id="300" r:id="rId33"/>
    <p:sldId id="299" r:id="rId34"/>
    <p:sldId id="301" r:id="rId35"/>
    <p:sldId id="302" r:id="rId36"/>
    <p:sldId id="303" r:id="rId37"/>
    <p:sldId id="304"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3/28/2026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3/28/2026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theme" Target="../theme/theme1.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3/28/2026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5DBF5-AAC1-B9FE-4676-E4C995866922}"/>
              </a:ext>
            </a:extLst>
          </p:cNvPr>
          <p:cNvSpPr>
            <a:spLocks noGrp="1"/>
          </p:cNvSpPr>
          <p:nvPr>
            <p:ph type="ctrTitle"/>
          </p:nvPr>
        </p:nvSpPr>
        <p:spPr>
          <a:xfrm>
            <a:off x="0" y="162751"/>
            <a:ext cx="7766936" cy="1646302"/>
          </a:xfrm>
        </p:spPr>
        <p:txBody>
          <a:bodyPr/>
          <a:lstStyle/>
          <a:p>
            <a:r>
              <a:rPr lang="en-IN" dirty="0">
                <a:solidFill>
                  <a:schemeClr val="tx1"/>
                </a:solidFill>
              </a:rPr>
              <a:t>HYPERTENSION   </a:t>
            </a:r>
            <a:endParaRPr lang="en-US" dirty="0">
              <a:solidFill>
                <a:schemeClr val="tx1"/>
              </a:solidFill>
            </a:endParaRPr>
          </a:p>
        </p:txBody>
      </p:sp>
      <p:sp>
        <p:nvSpPr>
          <p:cNvPr id="3" name="Subtitle 2">
            <a:extLst>
              <a:ext uri="{FF2B5EF4-FFF2-40B4-BE49-F238E27FC236}">
                <a16:creationId xmlns:a16="http://schemas.microsoft.com/office/drawing/2014/main" id="{D12CE239-204E-08CA-5A87-12224FB97ED4}"/>
              </a:ext>
            </a:extLst>
          </p:cNvPr>
          <p:cNvSpPr>
            <a:spLocks noGrp="1"/>
          </p:cNvSpPr>
          <p:nvPr>
            <p:ph type="subTitle" idx="1"/>
          </p:nvPr>
        </p:nvSpPr>
        <p:spPr>
          <a:xfrm>
            <a:off x="604618" y="1924424"/>
            <a:ext cx="8838205" cy="3648850"/>
          </a:xfrm>
        </p:spPr>
        <p:txBody>
          <a:bodyPr>
            <a:noAutofit/>
          </a:bodyPr>
          <a:lstStyle/>
          <a:p>
            <a:pPr lvl="1"/>
            <a:r>
              <a:rPr lang="en-IN" sz="2400" b="1" u="sng" dirty="0">
                <a:solidFill>
                  <a:schemeClr val="tx1"/>
                </a:solidFill>
              </a:rPr>
              <a:t>MEDICINE 5</a:t>
            </a:r>
            <a:r>
              <a:rPr lang="en-IN" sz="2400" b="1" u="sng" baseline="30000" dirty="0">
                <a:solidFill>
                  <a:schemeClr val="tx1"/>
                </a:solidFill>
              </a:rPr>
              <a:t>TH</a:t>
            </a:r>
            <a:r>
              <a:rPr lang="en-IN" sz="2400" b="1" u="sng" dirty="0">
                <a:solidFill>
                  <a:schemeClr val="tx1"/>
                </a:solidFill>
              </a:rPr>
              <a:t> UNIT</a:t>
            </a:r>
          </a:p>
          <a:p>
            <a:pPr lvl="1"/>
            <a:r>
              <a:rPr lang="en-IN" sz="2400" b="1" u="sng" dirty="0">
                <a:solidFill>
                  <a:schemeClr val="tx1"/>
                </a:solidFill>
              </a:rPr>
              <a:t>Chief</a:t>
            </a:r>
            <a:r>
              <a:rPr lang="en-IN" sz="2400" dirty="0">
                <a:solidFill>
                  <a:schemeClr val="tx1"/>
                </a:solidFill>
              </a:rPr>
              <a:t> </a:t>
            </a:r>
          </a:p>
          <a:p>
            <a:pPr lvl="1"/>
            <a:r>
              <a:rPr lang="en-IN" sz="2400" dirty="0">
                <a:solidFill>
                  <a:schemeClr val="tx1"/>
                </a:solidFill>
              </a:rPr>
              <a:t>Dr Syed </a:t>
            </a:r>
            <a:r>
              <a:rPr lang="en-IN" sz="2400" dirty="0" err="1">
                <a:solidFill>
                  <a:schemeClr val="tx1"/>
                </a:solidFill>
              </a:rPr>
              <a:t>Bahavudeen</a:t>
            </a:r>
            <a:r>
              <a:rPr lang="en-IN" sz="2400" dirty="0">
                <a:solidFill>
                  <a:schemeClr val="tx1"/>
                </a:solidFill>
              </a:rPr>
              <a:t> </a:t>
            </a:r>
            <a:r>
              <a:rPr lang="en-IN" sz="2400" dirty="0" err="1">
                <a:solidFill>
                  <a:schemeClr val="tx1"/>
                </a:solidFill>
              </a:rPr>
              <a:t>Hussaini</a:t>
            </a:r>
            <a:r>
              <a:rPr lang="en-IN" sz="2400">
                <a:solidFill>
                  <a:schemeClr val="tx1"/>
                </a:solidFill>
              </a:rPr>
              <a:t> M.D</a:t>
            </a:r>
            <a:endParaRPr lang="en-IN" sz="2400" dirty="0">
              <a:solidFill>
                <a:schemeClr val="tx1"/>
              </a:solidFill>
            </a:endParaRPr>
          </a:p>
          <a:p>
            <a:pPr lvl="1"/>
            <a:endParaRPr lang="en-IN" sz="2400" dirty="0">
              <a:solidFill>
                <a:schemeClr val="tx1"/>
              </a:solidFill>
            </a:endParaRPr>
          </a:p>
          <a:p>
            <a:pPr lvl="1"/>
            <a:r>
              <a:rPr lang="en-IN" sz="2400" b="1" u="sng" dirty="0">
                <a:solidFill>
                  <a:schemeClr val="tx1"/>
                </a:solidFill>
              </a:rPr>
              <a:t>Assistant professors</a:t>
            </a:r>
          </a:p>
          <a:p>
            <a:pPr lvl="1"/>
            <a:r>
              <a:rPr lang="en-IN" sz="2400" dirty="0">
                <a:solidFill>
                  <a:schemeClr val="tx1"/>
                </a:solidFill>
              </a:rPr>
              <a:t> Dr </a:t>
            </a:r>
            <a:r>
              <a:rPr lang="en-IN" sz="2400" dirty="0" err="1">
                <a:solidFill>
                  <a:schemeClr val="tx1"/>
                </a:solidFill>
              </a:rPr>
              <a:t>Vinoth</a:t>
            </a:r>
            <a:r>
              <a:rPr lang="en-IN" sz="2400" dirty="0">
                <a:solidFill>
                  <a:schemeClr val="tx1"/>
                </a:solidFill>
              </a:rPr>
              <a:t> Kannan M.D</a:t>
            </a:r>
          </a:p>
          <a:p>
            <a:pPr lvl="1"/>
            <a:r>
              <a:rPr lang="en-IN" sz="2400" dirty="0">
                <a:solidFill>
                  <a:schemeClr val="tx1"/>
                </a:solidFill>
              </a:rPr>
              <a:t> Dr </a:t>
            </a:r>
            <a:r>
              <a:rPr lang="en-IN" sz="2400" dirty="0" err="1">
                <a:solidFill>
                  <a:schemeClr val="tx1"/>
                </a:solidFill>
              </a:rPr>
              <a:t>Priya</a:t>
            </a:r>
            <a:r>
              <a:rPr lang="en-IN" sz="2400" dirty="0">
                <a:solidFill>
                  <a:schemeClr val="tx1"/>
                </a:solidFill>
              </a:rPr>
              <a:t> M.D </a:t>
            </a:r>
          </a:p>
          <a:p>
            <a:pPr lvl="1"/>
            <a:endParaRPr lang="en-IN" sz="2400" dirty="0">
              <a:solidFill>
                <a:schemeClr val="tx1"/>
              </a:solidFill>
            </a:endParaRPr>
          </a:p>
          <a:p>
            <a:pPr lvl="1"/>
            <a:r>
              <a:rPr lang="en-IN" sz="2400" dirty="0">
                <a:solidFill>
                  <a:schemeClr val="tx1"/>
                </a:solidFill>
              </a:rPr>
              <a:t>  Post graduate</a:t>
            </a:r>
          </a:p>
          <a:p>
            <a:pPr lvl="1"/>
            <a:r>
              <a:rPr lang="en-IN" sz="2400" dirty="0">
                <a:solidFill>
                  <a:schemeClr val="tx1"/>
                </a:solidFill>
              </a:rPr>
              <a:t>  Dr </a:t>
            </a:r>
            <a:r>
              <a:rPr lang="en-IN" sz="2400" dirty="0" err="1">
                <a:solidFill>
                  <a:schemeClr val="tx1"/>
                </a:solidFill>
              </a:rPr>
              <a:t>Sathiyaseelan</a:t>
            </a:r>
            <a:endParaRPr lang="en-IN" sz="2400" dirty="0">
              <a:solidFill>
                <a:schemeClr val="tx1"/>
              </a:solidFill>
            </a:endParaRPr>
          </a:p>
          <a:p>
            <a:pPr lvl="1"/>
            <a:endParaRPr lang="en-US" sz="2000" dirty="0">
              <a:solidFill>
                <a:schemeClr val="tx1"/>
              </a:solidFill>
            </a:endParaRPr>
          </a:p>
        </p:txBody>
      </p:sp>
    </p:spTree>
    <p:extLst>
      <p:ext uri="{BB962C8B-B14F-4D97-AF65-F5344CB8AC3E}">
        <p14:creationId xmlns:p14="http://schemas.microsoft.com/office/powerpoint/2010/main" val="3316753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F2FB89-E613-1CD6-B31D-BA03B66DE306}"/>
              </a:ext>
            </a:extLst>
          </p:cNvPr>
          <p:cNvSpPr>
            <a:spLocks noGrp="1"/>
          </p:cNvSpPr>
          <p:nvPr>
            <p:ph idx="1"/>
          </p:nvPr>
        </p:nvSpPr>
        <p:spPr>
          <a:xfrm>
            <a:off x="565773" y="355695"/>
            <a:ext cx="11060454" cy="3880773"/>
          </a:xfrm>
        </p:spPr>
        <p:txBody>
          <a:bodyPr>
            <a:noAutofit/>
          </a:bodyPr>
          <a:lstStyle/>
          <a:p>
            <a:pPr marL="0" indent="0">
              <a:buNone/>
            </a:pPr>
            <a:r>
              <a:rPr lang="en-IN" sz="2000" b="1" u="sng" dirty="0">
                <a:solidFill>
                  <a:schemeClr val="accent2"/>
                </a:solidFill>
              </a:rPr>
              <a:t>ACE inhibitors</a:t>
            </a:r>
            <a:r>
              <a:rPr lang="en-IN" sz="2000" u="sng" dirty="0">
                <a:solidFill>
                  <a:schemeClr val="accent2"/>
                </a:solidFill>
              </a:rPr>
              <a:t>
</a:t>
            </a:r>
            <a:r>
              <a:rPr lang="en-IN" sz="2000" b="1" u="sng" dirty="0">
                <a:solidFill>
                  <a:schemeClr val="accent2"/>
                </a:solidFill>
              </a:rPr>
              <a:t>Mechanisms of Action </a:t>
            </a:r>
            <a:r>
              <a:rPr lang="en-IN" sz="2000" dirty="0"/>
              <a:t>
Inhibit ACE activity and </a:t>
            </a:r>
            <a:r>
              <a:rPr lang="en-IN" sz="2000" dirty="0" err="1"/>
              <a:t>Ang</a:t>
            </a:r>
            <a:r>
              <a:rPr lang="en-IN" sz="2000" dirty="0"/>
              <a:t> II production</a:t>
            </a:r>
          </a:p>
          <a:p>
            <a:pPr marL="0" indent="0">
              <a:buNone/>
            </a:pPr>
            <a:r>
              <a:rPr lang="en-IN" sz="2000" dirty="0"/>
              <a:t>
</a:t>
            </a:r>
            <a:r>
              <a:rPr lang="en-IN" sz="2000" dirty="0" err="1"/>
              <a:t>Enalapril</a:t>
            </a:r>
            <a:r>
              <a:rPr lang="en-IN" sz="2000" dirty="0"/>
              <a:t>               5–40 mg OD or BD
Lisinopril            10–40 mg  OD
Benazepril         10–40 mg  OD or BD
Ramipril            2.5–20 mg  OD
</a:t>
            </a:r>
            <a:r>
              <a:rPr lang="en-IN" sz="2000" dirty="0" err="1"/>
              <a:t>Trandolapril</a:t>
            </a:r>
            <a:r>
              <a:rPr lang="en-IN" sz="2000" dirty="0"/>
              <a:t>           1–4 mg   OD
</a:t>
            </a:r>
            <a:endParaRPr lang="en-US" sz="2000" dirty="0"/>
          </a:p>
        </p:txBody>
      </p:sp>
    </p:spTree>
    <p:extLst>
      <p:ext uri="{BB962C8B-B14F-4D97-AF65-F5344CB8AC3E}">
        <p14:creationId xmlns:p14="http://schemas.microsoft.com/office/powerpoint/2010/main" val="493638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797801-C8DE-B7C6-CC83-FEF514412868}"/>
              </a:ext>
            </a:extLst>
          </p:cNvPr>
          <p:cNvSpPr>
            <a:spLocks noGrp="1"/>
          </p:cNvSpPr>
          <p:nvPr>
            <p:ph idx="1"/>
          </p:nvPr>
        </p:nvSpPr>
        <p:spPr>
          <a:xfrm>
            <a:off x="677334" y="1099671"/>
            <a:ext cx="8596668" cy="4941691"/>
          </a:xfrm>
        </p:spPr>
        <p:txBody>
          <a:bodyPr>
            <a:noAutofit/>
          </a:bodyPr>
          <a:lstStyle/>
          <a:p>
            <a:pPr marL="0" indent="0">
              <a:buNone/>
            </a:pPr>
            <a:r>
              <a:rPr lang="en-IN" sz="2000" b="1" u="sng" dirty="0">
                <a:solidFill>
                  <a:schemeClr val="accent2"/>
                </a:solidFill>
              </a:rPr>
              <a:t>Side effects</a:t>
            </a:r>
            <a:r>
              <a:rPr lang="en-IN" sz="2000" b="1" u="sng" dirty="0"/>
              <a:t> </a:t>
            </a:r>
            <a:r>
              <a:rPr lang="en-IN" sz="2000" dirty="0"/>
              <a:t>
Cough
</a:t>
            </a:r>
            <a:r>
              <a:rPr lang="en-IN" sz="2000" dirty="0" err="1"/>
              <a:t>Hyperkalemia</a:t>
            </a:r>
            <a:r>
              <a:rPr lang="en-IN" sz="2000" dirty="0"/>
              <a:t> in CAD
AKF in severe bilateral RAS
Hypotension
Angioedema</a:t>
            </a:r>
          </a:p>
          <a:p>
            <a:pPr marL="0" indent="0">
              <a:buNone/>
            </a:pPr>
            <a:r>
              <a:rPr lang="en-IN" sz="2000" dirty="0"/>
              <a:t>
</a:t>
            </a:r>
          </a:p>
          <a:p>
            <a:pPr marL="0" indent="0">
              <a:buNone/>
            </a:pPr>
            <a:r>
              <a:rPr lang="en-IN" sz="2000" b="1" u="sng" dirty="0">
                <a:solidFill>
                  <a:schemeClr val="accent2"/>
                </a:solidFill>
              </a:rPr>
              <a:t>Remarks</a:t>
            </a:r>
            <a:r>
              <a:rPr lang="en-IN" sz="2000" dirty="0"/>
              <a:t> 
Do not use in combination with ARB; contraindicated in pregnancy</a:t>
            </a:r>
            <a:endParaRPr lang="en-US" sz="2000" dirty="0"/>
          </a:p>
        </p:txBody>
      </p:sp>
    </p:spTree>
    <p:extLst>
      <p:ext uri="{BB962C8B-B14F-4D97-AF65-F5344CB8AC3E}">
        <p14:creationId xmlns:p14="http://schemas.microsoft.com/office/powerpoint/2010/main" val="591743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C94026-3F0B-F6D3-5EF3-4E6ECC16B3E4}"/>
              </a:ext>
            </a:extLst>
          </p:cNvPr>
          <p:cNvSpPr>
            <a:spLocks noGrp="1"/>
          </p:cNvSpPr>
          <p:nvPr>
            <p:ph idx="1"/>
          </p:nvPr>
        </p:nvSpPr>
        <p:spPr>
          <a:xfrm>
            <a:off x="677334" y="502025"/>
            <a:ext cx="8596668" cy="5539338"/>
          </a:xfrm>
        </p:spPr>
        <p:txBody>
          <a:bodyPr>
            <a:noAutofit/>
          </a:bodyPr>
          <a:lstStyle/>
          <a:p>
            <a:pPr marL="0" indent="0">
              <a:buNone/>
            </a:pPr>
            <a:r>
              <a:rPr lang="en-IN" sz="2000" b="1" u="sng" dirty="0">
                <a:solidFill>
                  <a:schemeClr val="accent2"/>
                </a:solidFill>
              </a:rPr>
              <a:t>ANGIOTENSIN RECEPTOR BLOCKER</a:t>
            </a:r>
            <a:r>
              <a:rPr lang="en-IN" sz="2000" u="sng" dirty="0">
                <a:solidFill>
                  <a:schemeClr val="accent2"/>
                </a:solidFill>
              </a:rPr>
              <a:t>
</a:t>
            </a:r>
            <a:r>
              <a:rPr lang="en-IN" sz="2000" b="1" u="sng" dirty="0">
                <a:solidFill>
                  <a:schemeClr val="accent2"/>
                </a:solidFill>
              </a:rPr>
              <a:t>
Mechanisms of action</a:t>
            </a:r>
            <a:r>
              <a:rPr lang="en-IN" sz="2000" dirty="0"/>
              <a:t>
Block </a:t>
            </a:r>
            <a:r>
              <a:rPr lang="en-IN" sz="2000" dirty="0" err="1"/>
              <a:t>Ang</a:t>
            </a:r>
            <a:r>
              <a:rPr lang="en-IN" sz="2000" dirty="0"/>
              <a:t> II binding to </a:t>
            </a:r>
            <a:r>
              <a:rPr lang="en-IN" sz="2000" dirty="0" err="1"/>
              <a:t>Ang</a:t>
            </a:r>
            <a:r>
              <a:rPr lang="en-IN" sz="2000" dirty="0"/>
              <a:t> receptors
Losartan         50–100 mg     OD OR BD
Valsartan        80–320 mg     OD
</a:t>
            </a:r>
            <a:r>
              <a:rPr lang="en-IN" sz="2000" dirty="0" err="1"/>
              <a:t>Azilsartan</a:t>
            </a:r>
            <a:r>
              <a:rPr lang="en-IN" sz="2000" dirty="0"/>
              <a:t>       40–80 mg       OD
Candesartan   8–32 mg        OD 
</a:t>
            </a:r>
            <a:r>
              <a:rPr lang="en-IN" sz="2000" dirty="0" err="1"/>
              <a:t>Olmesartan</a:t>
            </a:r>
            <a:r>
              <a:rPr lang="en-IN" sz="2000" dirty="0"/>
              <a:t>    20–40 mg.     OD</a:t>
            </a:r>
          </a:p>
          <a:p>
            <a:pPr marL="0" indent="0">
              <a:buNone/>
            </a:pPr>
            <a:r>
              <a:rPr lang="en-IN" sz="2000" dirty="0"/>
              <a:t>
</a:t>
            </a:r>
            <a:endParaRPr lang="en-US" sz="2000" dirty="0"/>
          </a:p>
        </p:txBody>
      </p:sp>
    </p:spTree>
    <p:extLst>
      <p:ext uri="{BB962C8B-B14F-4D97-AF65-F5344CB8AC3E}">
        <p14:creationId xmlns:p14="http://schemas.microsoft.com/office/powerpoint/2010/main" val="1866448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1AA922-1028-0C27-4D0D-CDC60F01C40A}"/>
              </a:ext>
            </a:extLst>
          </p:cNvPr>
          <p:cNvSpPr>
            <a:spLocks noGrp="1"/>
          </p:cNvSpPr>
          <p:nvPr>
            <p:ph idx="1"/>
          </p:nvPr>
        </p:nvSpPr>
        <p:spPr>
          <a:xfrm>
            <a:off x="677334" y="1016001"/>
            <a:ext cx="8596668" cy="5025362"/>
          </a:xfrm>
        </p:spPr>
        <p:txBody>
          <a:bodyPr>
            <a:normAutofit/>
          </a:bodyPr>
          <a:lstStyle/>
          <a:p>
            <a:pPr marL="0" indent="0">
              <a:buNone/>
            </a:pPr>
            <a:r>
              <a:rPr lang="en-IN" b="1" dirty="0">
                <a:solidFill>
                  <a:schemeClr val="accent2"/>
                </a:solidFill>
              </a:rPr>
              <a:t>Side effects</a:t>
            </a:r>
            <a:r>
              <a:rPr lang="en-IN" b="1" u="sng" dirty="0"/>
              <a:t> </a:t>
            </a:r>
          </a:p>
          <a:p>
            <a:pPr marL="0" indent="0">
              <a:buNone/>
            </a:pPr>
            <a:r>
              <a:rPr lang="en-IN" dirty="0" err="1"/>
              <a:t>Hyperkalemia</a:t>
            </a:r>
            <a:r>
              <a:rPr lang="en-IN" dirty="0"/>
              <a:t> in CKD
Reduced GFR
AKF in severe bilateral RAS
Hypotension</a:t>
            </a:r>
          </a:p>
          <a:p>
            <a:pPr marL="0" indent="0">
              <a:buNone/>
            </a:pPr>
            <a:r>
              <a:rPr lang="en-IN" dirty="0"/>
              <a:t>
</a:t>
            </a:r>
          </a:p>
          <a:p>
            <a:pPr marL="0" indent="0">
              <a:buNone/>
            </a:pPr>
            <a:r>
              <a:rPr lang="en-IN" sz="2000" dirty="0"/>
              <a:t>
Do not use in combination with ACE inhibitor; 
contraindicated in pregnancy</a:t>
            </a:r>
            <a:endParaRPr lang="en-US" sz="2000" dirty="0"/>
          </a:p>
        </p:txBody>
      </p:sp>
    </p:spTree>
    <p:extLst>
      <p:ext uri="{BB962C8B-B14F-4D97-AF65-F5344CB8AC3E}">
        <p14:creationId xmlns:p14="http://schemas.microsoft.com/office/powerpoint/2010/main" val="3869127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96BF90-3471-5A29-8518-720EDA753333}"/>
              </a:ext>
            </a:extLst>
          </p:cNvPr>
          <p:cNvSpPr>
            <a:spLocks noGrp="1"/>
          </p:cNvSpPr>
          <p:nvPr>
            <p:ph idx="1"/>
          </p:nvPr>
        </p:nvSpPr>
        <p:spPr>
          <a:xfrm>
            <a:off x="677334" y="766907"/>
            <a:ext cx="8596668" cy="5324186"/>
          </a:xfrm>
        </p:spPr>
        <p:txBody>
          <a:bodyPr>
            <a:normAutofit lnSpcReduction="10000"/>
          </a:bodyPr>
          <a:lstStyle/>
          <a:p>
            <a:pPr marL="0" indent="0">
              <a:buNone/>
            </a:pPr>
            <a:r>
              <a:rPr lang="en-IN" sz="2000" b="1" u="sng" dirty="0">
                <a:solidFill>
                  <a:schemeClr val="accent2"/>
                </a:solidFill>
              </a:rPr>
              <a:t>CALCIUM CHANNEL BLOCKER(DHP) </a:t>
            </a:r>
            <a:endParaRPr lang="en-IN" sz="2000" u="sng" dirty="0">
              <a:solidFill>
                <a:schemeClr val="accent2"/>
              </a:solidFill>
            </a:endParaRPr>
          </a:p>
          <a:p>
            <a:pPr marL="0" indent="0">
              <a:buNone/>
            </a:pPr>
            <a:r>
              <a:rPr lang="en-IN" sz="2000" b="1" u="sng" dirty="0">
                <a:solidFill>
                  <a:schemeClr val="accent2"/>
                </a:solidFill>
              </a:rPr>
              <a:t>Mechanisms of Action </a:t>
            </a:r>
            <a:r>
              <a:rPr lang="en-IN" sz="2000" dirty="0"/>
              <a:t>
Blocks calcium from entering cells, primarily inhibiting vasoconstriction</a:t>
            </a:r>
          </a:p>
          <a:p>
            <a:pPr marL="0" indent="0">
              <a:buNone/>
            </a:pPr>
            <a:endParaRPr lang="en-IN" sz="2000" dirty="0"/>
          </a:p>
          <a:p>
            <a:pPr marL="0" indent="0">
              <a:buNone/>
            </a:pPr>
            <a:r>
              <a:rPr lang="en-IN" sz="2000" dirty="0"/>
              <a:t>Amlodipine 2.5–10 OD
Felodipine2.5–10 OD
</a:t>
            </a:r>
            <a:r>
              <a:rPr lang="en-IN" sz="2000" dirty="0" err="1"/>
              <a:t>Nifedipine</a:t>
            </a:r>
            <a:r>
              <a:rPr lang="en-IN" sz="2000" dirty="0"/>
              <a:t> LA30–90 OD
</a:t>
            </a:r>
            <a:endParaRPr lang="en-IN" sz="2000" b="1" u="sng" dirty="0"/>
          </a:p>
          <a:p>
            <a:pPr marL="0" indent="0">
              <a:buNone/>
            </a:pPr>
            <a:r>
              <a:rPr lang="en-IN" sz="2000" b="1" u="sng" dirty="0">
                <a:solidFill>
                  <a:schemeClr val="accent2"/>
                </a:solidFill>
              </a:rPr>
              <a:t>Side effects</a:t>
            </a:r>
            <a:r>
              <a:rPr lang="en-IN" sz="2000" b="1" u="sng" dirty="0"/>
              <a:t> </a:t>
            </a:r>
            <a:r>
              <a:rPr lang="en-IN" sz="2000" dirty="0"/>
              <a:t>
Peripheral </a:t>
            </a:r>
            <a:r>
              <a:rPr lang="en-IN" sz="2000" dirty="0" err="1"/>
              <a:t>edema</a:t>
            </a:r>
            <a:r>
              <a:rPr lang="en-IN" sz="2000" dirty="0"/>
              <a:t> (dose-dependent)Gingival hyperplasia</a:t>
            </a:r>
          </a:p>
          <a:p>
            <a:pPr marL="0" indent="0">
              <a:buNone/>
            </a:pPr>
            <a:r>
              <a:rPr lang="en-IN" sz="2000" dirty="0"/>
              <a:t>
Amlodipine may be preferred CCB if tolerated
Not recommended in </a:t>
            </a:r>
            <a:r>
              <a:rPr lang="en-IN" sz="2000" dirty="0" err="1"/>
              <a:t>HFrEF</a:t>
            </a:r>
            <a:endParaRPr lang="en-US" sz="2000" dirty="0"/>
          </a:p>
        </p:txBody>
      </p:sp>
    </p:spTree>
    <p:extLst>
      <p:ext uri="{BB962C8B-B14F-4D97-AF65-F5344CB8AC3E}">
        <p14:creationId xmlns:p14="http://schemas.microsoft.com/office/powerpoint/2010/main" val="19017401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F97E5B-62EF-A0E5-26B9-F81CEE9DD736}"/>
              </a:ext>
            </a:extLst>
          </p:cNvPr>
          <p:cNvSpPr>
            <a:spLocks noGrp="1"/>
          </p:cNvSpPr>
          <p:nvPr>
            <p:ph idx="1"/>
          </p:nvPr>
        </p:nvSpPr>
        <p:spPr>
          <a:xfrm>
            <a:off x="677334" y="251013"/>
            <a:ext cx="8596668" cy="5790350"/>
          </a:xfrm>
        </p:spPr>
        <p:txBody>
          <a:bodyPr>
            <a:noAutofit/>
          </a:bodyPr>
          <a:lstStyle/>
          <a:p>
            <a:pPr marL="0" indent="0">
              <a:buNone/>
            </a:pPr>
            <a:r>
              <a:rPr lang="en-IN" sz="2000" b="1" u="sng" dirty="0">
                <a:solidFill>
                  <a:schemeClr val="accent2"/>
                </a:solidFill>
              </a:rPr>
              <a:t>CCB (non-DHP)</a:t>
            </a:r>
          </a:p>
          <a:p>
            <a:pPr marL="0" indent="0">
              <a:buNone/>
            </a:pPr>
            <a:r>
              <a:rPr lang="en-IN" sz="2000" b="1" u="sng" dirty="0">
                <a:solidFill>
                  <a:schemeClr val="accent2"/>
                </a:solidFill>
              </a:rPr>
              <a:t>Mechanisms of Action </a:t>
            </a:r>
          </a:p>
          <a:p>
            <a:pPr marL="0" indent="0">
              <a:buNone/>
            </a:pPr>
            <a:r>
              <a:rPr lang="en-IN" sz="2000" dirty="0"/>
              <a:t>Blocks calcium from entering cells, reducing heart rate and vasoconstriction</a:t>
            </a:r>
          </a:p>
          <a:p>
            <a:pPr marL="0" indent="0">
              <a:buNone/>
            </a:pPr>
            <a:r>
              <a:rPr lang="en-IN" sz="2000" dirty="0" err="1"/>
              <a:t>Diltiazem</a:t>
            </a:r>
            <a:r>
              <a:rPr lang="en-IN" sz="2000" dirty="0"/>
              <a:t> ER     120–360mg OD
Verapamil ER    100–300mg OD
</a:t>
            </a:r>
          </a:p>
          <a:p>
            <a:pPr marL="0" indent="0">
              <a:buNone/>
            </a:pPr>
            <a:r>
              <a:rPr lang="en-IN" sz="2000" b="1" u="sng" dirty="0">
                <a:solidFill>
                  <a:schemeClr val="accent2"/>
                </a:solidFill>
              </a:rPr>
              <a:t>Side effects </a:t>
            </a:r>
            <a:r>
              <a:rPr lang="en-IN" sz="2000" dirty="0"/>
              <a:t>
Bradycardia
Nausea
Constipation.</a:t>
            </a:r>
          </a:p>
          <a:p>
            <a:pPr marL="0" indent="0">
              <a:buNone/>
            </a:pPr>
            <a:r>
              <a:rPr lang="en-IN" sz="2000" dirty="0"/>
              <a:t>
Do not use in combination with β-blockers
Do not use in </a:t>
            </a:r>
            <a:r>
              <a:rPr lang="en-IN" sz="2000" dirty="0" err="1"/>
              <a:t>HFrEF</a:t>
            </a:r>
            <a:r>
              <a:rPr lang="en-IN" sz="2000" dirty="0"/>
              <a:t> or in high-grade AV or SA block</a:t>
            </a:r>
            <a:endParaRPr lang="en-US" sz="2000" dirty="0"/>
          </a:p>
        </p:txBody>
      </p:sp>
    </p:spTree>
    <p:extLst>
      <p:ext uri="{BB962C8B-B14F-4D97-AF65-F5344CB8AC3E}">
        <p14:creationId xmlns:p14="http://schemas.microsoft.com/office/powerpoint/2010/main" val="2108883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A474E7-2E8D-70D1-1B08-0E991E7DA46D}"/>
              </a:ext>
            </a:extLst>
          </p:cNvPr>
          <p:cNvSpPr>
            <a:spLocks noGrp="1"/>
          </p:cNvSpPr>
          <p:nvPr>
            <p:ph idx="1"/>
          </p:nvPr>
        </p:nvSpPr>
        <p:spPr>
          <a:xfrm>
            <a:off x="677334" y="442259"/>
            <a:ext cx="8596668" cy="5599103"/>
          </a:xfrm>
        </p:spPr>
        <p:txBody>
          <a:bodyPr>
            <a:noAutofit/>
          </a:bodyPr>
          <a:lstStyle/>
          <a:p>
            <a:pPr marL="0" indent="0">
              <a:buNone/>
            </a:pPr>
            <a:r>
              <a:rPr lang="el-GR" b="1" u="sng" dirty="0">
                <a:solidFill>
                  <a:schemeClr val="accent2"/>
                </a:solidFill>
              </a:rPr>
              <a:t>Β</a:t>
            </a:r>
            <a:r>
              <a:rPr lang="en-IN" b="1" u="sng" dirty="0">
                <a:solidFill>
                  <a:schemeClr val="accent2"/>
                </a:solidFill>
              </a:rPr>
              <a:t>-Blocker</a:t>
            </a:r>
            <a:r>
              <a:rPr lang="en-IN" u="sng" dirty="0">
                <a:solidFill>
                  <a:schemeClr val="accent2"/>
                </a:solidFill>
              </a:rPr>
              <a:t> </a:t>
            </a:r>
          </a:p>
          <a:p>
            <a:pPr marL="0" indent="0">
              <a:buNone/>
            </a:pPr>
            <a:r>
              <a:rPr lang="en-IN" b="1" u="sng" dirty="0">
                <a:solidFill>
                  <a:schemeClr val="accent2"/>
                </a:solidFill>
              </a:rPr>
              <a:t>Mechanisms of Action </a:t>
            </a:r>
          </a:p>
          <a:p>
            <a:pPr marL="0" indent="0">
              <a:buNone/>
            </a:pPr>
            <a:r>
              <a:rPr lang="en-IN" dirty="0"/>
              <a:t>Block β-adrenergic receptors
</a:t>
            </a:r>
            <a:r>
              <a:rPr lang="en-IN" dirty="0" err="1"/>
              <a:t>Metoprolol</a:t>
            </a:r>
            <a:r>
              <a:rPr lang="en-IN" dirty="0"/>
              <a:t>      50–200mg. OD
Carvedilol         20–80mg.  OD
</a:t>
            </a:r>
            <a:r>
              <a:rPr lang="en-IN" dirty="0" err="1"/>
              <a:t>Nebivolol</a:t>
            </a:r>
            <a:r>
              <a:rPr lang="en-IN" dirty="0"/>
              <a:t>            5–40mg.  OD</a:t>
            </a:r>
          </a:p>
          <a:p>
            <a:pPr marL="0" indent="0">
              <a:buNone/>
            </a:pPr>
            <a:endParaRPr lang="en-IN" dirty="0"/>
          </a:p>
          <a:p>
            <a:pPr marL="0" indent="0">
              <a:buNone/>
            </a:pPr>
            <a:r>
              <a:rPr lang="en-IN" b="1" u="sng" dirty="0">
                <a:solidFill>
                  <a:schemeClr val="accent2"/>
                </a:solidFill>
              </a:rPr>
              <a:t>Side effect</a:t>
            </a:r>
            <a:r>
              <a:rPr lang="en-IN" b="1" u="sng" dirty="0"/>
              <a:t> </a:t>
            </a:r>
            <a:r>
              <a:rPr lang="en-IN" dirty="0"/>
              <a:t>
Asthma
Bradycardia
Fatigue
Exercise intolerance
Impaired concentration</a:t>
            </a:r>
          </a:p>
          <a:p>
            <a:pPr marL="0" indent="0">
              <a:buNone/>
            </a:pPr>
            <a:r>
              <a:rPr lang="en-IN" dirty="0"/>
              <a:t>
First-step drugs when clinically indicated, e.g., in IHD and HF
Contraindicated in high-grade heart block</a:t>
            </a:r>
            <a:endParaRPr lang="en-US" dirty="0"/>
          </a:p>
        </p:txBody>
      </p:sp>
    </p:spTree>
    <p:extLst>
      <p:ext uri="{BB962C8B-B14F-4D97-AF65-F5344CB8AC3E}">
        <p14:creationId xmlns:p14="http://schemas.microsoft.com/office/powerpoint/2010/main" val="356497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ADB735C-C9D8-BDAE-2DB0-70404CE75932}"/>
              </a:ext>
            </a:extLst>
          </p:cNvPr>
          <p:cNvSpPr>
            <a:spLocks noGrp="1"/>
          </p:cNvSpPr>
          <p:nvPr>
            <p:ph idx="1"/>
          </p:nvPr>
        </p:nvSpPr>
        <p:spPr>
          <a:xfrm>
            <a:off x="450228" y="575660"/>
            <a:ext cx="8596668" cy="5706680"/>
          </a:xfrm>
        </p:spPr>
        <p:txBody>
          <a:bodyPr>
            <a:normAutofit/>
          </a:bodyPr>
          <a:lstStyle/>
          <a:p>
            <a:pPr marL="0" indent="0">
              <a:buNone/>
            </a:pPr>
            <a:r>
              <a:rPr lang="en-IN" u="sng" dirty="0">
                <a:solidFill>
                  <a:schemeClr val="accent2"/>
                </a:solidFill>
                <a:effectLst/>
              </a:rPr>
              <a:t>Mineralocorticoids Receptor Antagonist </a:t>
            </a:r>
            <a:br>
              <a:rPr lang="en-IN" u="sng" dirty="0">
                <a:solidFill>
                  <a:schemeClr val="accent2"/>
                </a:solidFill>
              </a:rPr>
            </a:br>
            <a:endParaRPr lang="en-IN" u="sng" dirty="0">
              <a:solidFill>
                <a:schemeClr val="accent2"/>
              </a:solidFill>
            </a:endParaRPr>
          </a:p>
          <a:p>
            <a:pPr marL="0" indent="0">
              <a:buNone/>
            </a:pPr>
            <a:r>
              <a:rPr lang="en-IN" b="1" u="sng" dirty="0" err="1">
                <a:solidFill>
                  <a:schemeClr val="accent2"/>
                </a:solidFill>
              </a:rPr>
              <a:t>Mechaniam</a:t>
            </a:r>
            <a:r>
              <a:rPr lang="en-IN" b="1" u="sng" dirty="0">
                <a:solidFill>
                  <a:schemeClr val="accent2"/>
                </a:solidFill>
              </a:rPr>
              <a:t> of Action</a:t>
            </a:r>
            <a:endParaRPr lang="en-IN" b="1" dirty="0">
              <a:solidFill>
                <a:schemeClr val="tx1"/>
              </a:solidFill>
            </a:endParaRPr>
          </a:p>
          <a:p>
            <a:pPr marL="0" indent="0">
              <a:buNone/>
            </a:pPr>
            <a:r>
              <a:rPr lang="en-IN" dirty="0">
                <a:solidFill>
                  <a:schemeClr val="tx1"/>
                </a:solidFill>
              </a:rPr>
              <a:t>Block distal tubule mineralocorticoid recep</a:t>
            </a:r>
            <a:r>
              <a:rPr lang="en-IN" dirty="0"/>
              <a:t>tor activity</a:t>
            </a:r>
            <a:br>
              <a:rPr lang="en-IN" dirty="0"/>
            </a:br>
            <a:r>
              <a:rPr lang="en-IN" dirty="0">
                <a:effectLst/>
              </a:rPr>
              <a:t>Spironolactone.   25–100mg</a:t>
            </a:r>
            <a:br>
              <a:rPr lang="en-IN" dirty="0"/>
            </a:br>
            <a:r>
              <a:rPr lang="en-IN" dirty="0" err="1">
                <a:effectLst/>
              </a:rPr>
              <a:t>Eplerenone</a:t>
            </a:r>
            <a:r>
              <a:rPr lang="en-IN" dirty="0">
                <a:effectLst/>
              </a:rPr>
              <a:t>.          50–100mg</a:t>
            </a:r>
            <a:br>
              <a:rPr lang="en-IN" dirty="0"/>
            </a:br>
            <a:r>
              <a:rPr lang="en-IN" dirty="0" err="1">
                <a:effectLst/>
              </a:rPr>
              <a:t>Finerenone</a:t>
            </a:r>
            <a:r>
              <a:rPr lang="en-IN" dirty="0">
                <a:effectLst/>
              </a:rPr>
              <a:t>.            10–20mg</a:t>
            </a:r>
            <a:r>
              <a:rPr lang="en-IN" dirty="0"/>
              <a:t> </a:t>
            </a:r>
            <a:br>
              <a:rPr lang="en-IN" dirty="0"/>
            </a:br>
            <a:br>
              <a:rPr lang="en-IN" dirty="0"/>
            </a:br>
            <a:endParaRPr lang="en-IN" dirty="0">
              <a:effectLst/>
            </a:endParaRPr>
          </a:p>
          <a:p>
            <a:pPr marL="0" indent="0">
              <a:buNone/>
            </a:pPr>
            <a:r>
              <a:rPr lang="en-IN" b="1" u="sng" dirty="0">
                <a:solidFill>
                  <a:schemeClr val="accent2"/>
                </a:solidFill>
              </a:rPr>
              <a:t>Side effects</a:t>
            </a:r>
            <a:r>
              <a:rPr lang="en-IN" b="1" u="sng" dirty="0"/>
              <a:t> </a:t>
            </a:r>
            <a:br>
              <a:rPr lang="en-IN" dirty="0"/>
            </a:br>
            <a:r>
              <a:rPr lang="en-IN" dirty="0" err="1">
                <a:effectLst/>
              </a:rPr>
              <a:t>Hyperkalemia</a:t>
            </a:r>
            <a:r>
              <a:rPr lang="en-IN" dirty="0">
                <a:effectLst/>
              </a:rPr>
              <a:t>, especially in CKD and with potassium-sparing agents</a:t>
            </a:r>
          </a:p>
          <a:p>
            <a:pPr marL="0" indent="0">
              <a:buNone/>
            </a:pPr>
            <a:br>
              <a:rPr lang="en-IN" dirty="0"/>
            </a:br>
            <a:r>
              <a:rPr lang="en-IN" dirty="0">
                <a:effectLst/>
              </a:rPr>
              <a:t>Spironolactone may cause tender breasts, gynecomastia, and erectile dysfunction in men</a:t>
            </a:r>
          </a:p>
          <a:p>
            <a:pPr marL="0" indent="0">
              <a:buNone/>
            </a:pPr>
            <a:br>
              <a:rPr lang="en-IN" dirty="0"/>
            </a:br>
            <a:r>
              <a:rPr lang="en-IN" dirty="0">
                <a:effectLst/>
              </a:rPr>
              <a:t>Especially useful in resistant hypertension and low-renin states</a:t>
            </a:r>
            <a:br>
              <a:rPr lang="en-IN" dirty="0"/>
            </a:br>
            <a:endParaRPr lang="en-US" dirty="0"/>
          </a:p>
        </p:txBody>
      </p:sp>
    </p:spTree>
    <p:extLst>
      <p:ext uri="{BB962C8B-B14F-4D97-AF65-F5344CB8AC3E}">
        <p14:creationId xmlns:p14="http://schemas.microsoft.com/office/powerpoint/2010/main" val="12900318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8022E4-CDFA-225F-7B5A-AC891F0DF5FD}"/>
              </a:ext>
            </a:extLst>
          </p:cNvPr>
          <p:cNvSpPr>
            <a:spLocks noGrp="1"/>
          </p:cNvSpPr>
          <p:nvPr>
            <p:ph idx="1"/>
          </p:nvPr>
        </p:nvSpPr>
        <p:spPr>
          <a:xfrm>
            <a:off x="677334" y="370542"/>
            <a:ext cx="8596668" cy="6107952"/>
          </a:xfrm>
        </p:spPr>
        <p:txBody>
          <a:bodyPr>
            <a:noAutofit/>
          </a:bodyPr>
          <a:lstStyle/>
          <a:p>
            <a:pPr marL="0" indent="0">
              <a:buNone/>
            </a:pPr>
            <a:r>
              <a:rPr lang="en-IN" sz="2000" b="1" u="sng" dirty="0" err="1">
                <a:solidFill>
                  <a:schemeClr val="accent2"/>
                </a:solidFill>
                <a:effectLst/>
              </a:rPr>
              <a:t>K+sparing</a:t>
            </a:r>
            <a:r>
              <a:rPr lang="en-IN" sz="2000" b="1" u="sng" dirty="0">
                <a:solidFill>
                  <a:schemeClr val="accent2"/>
                </a:solidFill>
                <a:effectLst/>
              </a:rPr>
              <a:t> diuretics</a:t>
            </a:r>
            <a:r>
              <a:rPr lang="en-IN" sz="2000" b="1" u="sng" dirty="0">
                <a:solidFill>
                  <a:schemeClr val="accent2"/>
                </a:solidFill>
              </a:rPr>
              <a:t> </a:t>
            </a:r>
            <a:br>
              <a:rPr lang="en-IN" sz="2000" u="sng" dirty="0">
                <a:solidFill>
                  <a:schemeClr val="accent2"/>
                </a:solidFill>
              </a:rPr>
            </a:br>
            <a:br>
              <a:rPr lang="en-IN" sz="2000" u="sng" dirty="0">
                <a:solidFill>
                  <a:schemeClr val="accent2"/>
                </a:solidFill>
              </a:rPr>
            </a:br>
            <a:r>
              <a:rPr lang="en-IN" sz="2000" b="1" u="sng" dirty="0">
                <a:solidFill>
                  <a:schemeClr val="accent2"/>
                </a:solidFill>
                <a:effectLst/>
              </a:rPr>
              <a:t>Mechanisms of action</a:t>
            </a:r>
            <a:br>
              <a:rPr lang="en-IN" sz="2000" dirty="0"/>
            </a:br>
            <a:r>
              <a:rPr lang="en-IN" sz="2000" dirty="0">
                <a:effectLst/>
              </a:rPr>
              <a:t>Block distal tubule sodium reabsorption</a:t>
            </a:r>
          </a:p>
          <a:p>
            <a:pPr marL="0" indent="0">
              <a:buNone/>
            </a:pPr>
            <a:endParaRPr lang="en-IN" sz="2000" dirty="0">
              <a:effectLst/>
            </a:endParaRPr>
          </a:p>
          <a:p>
            <a:pPr marL="0" indent="0">
              <a:buNone/>
            </a:pPr>
            <a:br>
              <a:rPr lang="en-IN" sz="2000" dirty="0"/>
            </a:br>
            <a:r>
              <a:rPr lang="en-IN" sz="2000" dirty="0" err="1">
                <a:effectLst/>
              </a:rPr>
              <a:t>Amiloride</a:t>
            </a:r>
            <a:r>
              <a:rPr lang="en-IN" sz="2000" dirty="0">
                <a:effectLst/>
              </a:rPr>
              <a:t>          5–10 OD or BD</a:t>
            </a:r>
            <a:br>
              <a:rPr lang="en-IN" sz="2000" dirty="0"/>
            </a:br>
            <a:r>
              <a:rPr lang="en-IN" sz="2000" dirty="0">
                <a:effectLst/>
              </a:rPr>
              <a:t>Triamterene     50–100 OD or BD</a:t>
            </a:r>
            <a:r>
              <a:rPr lang="en-IN" sz="2000" dirty="0"/>
              <a:t> </a:t>
            </a:r>
            <a:br>
              <a:rPr lang="en-IN" sz="2000" dirty="0"/>
            </a:br>
            <a:br>
              <a:rPr lang="en-IN" sz="2000" dirty="0"/>
            </a:br>
            <a:r>
              <a:rPr lang="en-IN" sz="2000" b="1" u="sng" dirty="0">
                <a:solidFill>
                  <a:schemeClr val="accent2"/>
                </a:solidFill>
                <a:effectLst/>
              </a:rPr>
              <a:t>Side effects</a:t>
            </a:r>
            <a:r>
              <a:rPr lang="en-IN" sz="2000" dirty="0">
                <a:effectLst/>
              </a:rPr>
              <a:t> </a:t>
            </a:r>
            <a:br>
              <a:rPr lang="en-IN" sz="2000" dirty="0"/>
            </a:br>
            <a:r>
              <a:rPr lang="en-IN" sz="2000" dirty="0" err="1">
                <a:effectLst/>
              </a:rPr>
              <a:t>Hyperkalemia</a:t>
            </a:r>
            <a:r>
              <a:rPr lang="en-IN" sz="2000" dirty="0">
                <a:effectLst/>
              </a:rPr>
              <a:t>, especially in CKD or with other agents that </a:t>
            </a:r>
            <a:r>
              <a:rPr lang="en-IN" sz="2000" dirty="0" err="1">
                <a:effectLst/>
              </a:rPr>
              <a:t>favor</a:t>
            </a:r>
            <a:r>
              <a:rPr lang="en-IN" sz="2000" dirty="0">
                <a:effectLst/>
              </a:rPr>
              <a:t> potassium retention</a:t>
            </a:r>
          </a:p>
          <a:p>
            <a:pPr marL="0" indent="0">
              <a:buNone/>
            </a:pPr>
            <a:br>
              <a:rPr lang="en-IN" sz="2000" dirty="0"/>
            </a:br>
            <a:br>
              <a:rPr lang="en-IN" sz="2000" dirty="0"/>
            </a:br>
            <a:r>
              <a:rPr lang="en-IN" sz="2000" dirty="0">
                <a:effectLst/>
              </a:rPr>
              <a:t>Minimal effect on BP</a:t>
            </a:r>
            <a:br>
              <a:rPr lang="en-IN" sz="2000" dirty="0"/>
            </a:br>
            <a:r>
              <a:rPr lang="en-IN" sz="2000" dirty="0">
                <a:effectLst/>
              </a:rPr>
              <a:t>Used to counteract </a:t>
            </a:r>
            <a:r>
              <a:rPr lang="en-IN" sz="2000" dirty="0" err="1">
                <a:effectLst/>
              </a:rPr>
              <a:t>hypokalemic</a:t>
            </a:r>
            <a:r>
              <a:rPr lang="en-IN" sz="2000" dirty="0">
                <a:effectLst/>
              </a:rPr>
              <a:t> effect of diuretics</a:t>
            </a:r>
            <a:endParaRPr lang="en-US" sz="2000" dirty="0"/>
          </a:p>
        </p:txBody>
      </p:sp>
    </p:spTree>
    <p:extLst>
      <p:ext uri="{BB962C8B-B14F-4D97-AF65-F5344CB8AC3E}">
        <p14:creationId xmlns:p14="http://schemas.microsoft.com/office/powerpoint/2010/main" val="1163957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261050-BBD4-AA9B-F420-A414CB670546}"/>
              </a:ext>
            </a:extLst>
          </p:cNvPr>
          <p:cNvSpPr>
            <a:spLocks noGrp="1"/>
          </p:cNvSpPr>
          <p:nvPr>
            <p:ph idx="1"/>
          </p:nvPr>
        </p:nvSpPr>
        <p:spPr>
          <a:xfrm>
            <a:off x="677334" y="737025"/>
            <a:ext cx="8596668" cy="5383950"/>
          </a:xfrm>
        </p:spPr>
        <p:txBody>
          <a:bodyPr>
            <a:noAutofit/>
          </a:bodyPr>
          <a:lstStyle/>
          <a:p>
            <a:pPr marL="0" indent="0">
              <a:buNone/>
            </a:pPr>
            <a:r>
              <a:rPr lang="en-IN" sz="2000" b="1" u="sng" dirty="0">
                <a:solidFill>
                  <a:schemeClr val="accent2"/>
                </a:solidFill>
                <a:effectLst/>
              </a:rPr>
              <a:t>Loop diuretics</a:t>
            </a:r>
            <a:r>
              <a:rPr lang="en-IN" sz="2000" b="1" u="sng" dirty="0">
                <a:solidFill>
                  <a:schemeClr val="accent2"/>
                </a:solidFill>
              </a:rPr>
              <a:t> </a:t>
            </a:r>
            <a:br>
              <a:rPr lang="en-IN" sz="2000" dirty="0">
                <a:solidFill>
                  <a:schemeClr val="accent2"/>
                </a:solidFill>
              </a:rPr>
            </a:br>
            <a:br>
              <a:rPr lang="en-IN" sz="2000" dirty="0">
                <a:solidFill>
                  <a:schemeClr val="accent2"/>
                </a:solidFill>
              </a:rPr>
            </a:br>
            <a:r>
              <a:rPr lang="en-IN" sz="2000" b="1" u="sng" dirty="0">
                <a:solidFill>
                  <a:schemeClr val="accent2"/>
                </a:solidFill>
                <a:effectLst/>
              </a:rPr>
              <a:t>Mechanisms of action </a:t>
            </a:r>
            <a:br>
              <a:rPr lang="en-IN" sz="2000" dirty="0"/>
            </a:br>
            <a:r>
              <a:rPr lang="en-IN" sz="2000" dirty="0">
                <a:effectLst/>
              </a:rPr>
              <a:t>Inhibits reabsorption of sodium in loop of Henle</a:t>
            </a:r>
          </a:p>
          <a:p>
            <a:pPr marL="0" indent="0">
              <a:buNone/>
            </a:pPr>
            <a:br>
              <a:rPr lang="en-IN" sz="2000" dirty="0"/>
            </a:br>
            <a:r>
              <a:rPr lang="en-IN" sz="2000" dirty="0">
                <a:effectLst/>
              </a:rPr>
              <a:t>Furosemide    20–80 mg BD</a:t>
            </a:r>
            <a:br>
              <a:rPr lang="en-IN" sz="2000" dirty="0"/>
            </a:br>
            <a:r>
              <a:rPr lang="en-IN" sz="2000" dirty="0" err="1">
                <a:effectLst/>
              </a:rPr>
              <a:t>Torsemide</a:t>
            </a:r>
            <a:r>
              <a:rPr lang="en-IN" sz="2000" dirty="0">
                <a:effectLst/>
              </a:rPr>
              <a:t>         5–10 mg OD</a:t>
            </a:r>
            <a:r>
              <a:rPr lang="en-IN" sz="2000" dirty="0"/>
              <a:t> </a:t>
            </a:r>
            <a:br>
              <a:rPr lang="en-IN" sz="2000" dirty="0"/>
            </a:br>
            <a:br>
              <a:rPr lang="en-IN" sz="2000" dirty="0"/>
            </a:br>
            <a:r>
              <a:rPr lang="en-IN" sz="2000" b="1" u="sng" dirty="0">
                <a:solidFill>
                  <a:schemeClr val="accent2"/>
                </a:solidFill>
                <a:effectLst/>
              </a:rPr>
              <a:t>Side effects</a:t>
            </a:r>
            <a:r>
              <a:rPr lang="en-IN" sz="2000" b="1" u="sng" dirty="0">
                <a:effectLst/>
              </a:rPr>
              <a:t> </a:t>
            </a:r>
            <a:br>
              <a:rPr lang="en-IN" sz="2000" dirty="0"/>
            </a:br>
            <a:r>
              <a:rPr lang="en-IN" sz="2000" dirty="0" err="1">
                <a:effectLst/>
              </a:rPr>
              <a:t>Hypokalemia</a:t>
            </a:r>
            <a:br>
              <a:rPr lang="en-IN" sz="2000" dirty="0"/>
            </a:br>
            <a:r>
              <a:rPr lang="en-IN" sz="2000" dirty="0">
                <a:effectLst/>
              </a:rPr>
              <a:t>Volume depletion</a:t>
            </a:r>
            <a:br>
              <a:rPr lang="en-IN" sz="2000" dirty="0"/>
            </a:br>
            <a:r>
              <a:rPr lang="en-IN" sz="2000" dirty="0" err="1">
                <a:effectLst/>
              </a:rPr>
              <a:t>Hyperuricemia</a:t>
            </a:r>
            <a:r>
              <a:rPr lang="en-IN" sz="2000" dirty="0"/>
              <a:t> </a:t>
            </a:r>
            <a:br>
              <a:rPr lang="en-IN" sz="2000" dirty="0"/>
            </a:br>
            <a:br>
              <a:rPr lang="en-IN" sz="2000" dirty="0"/>
            </a:br>
            <a:r>
              <a:rPr lang="en-IN" sz="2000" dirty="0">
                <a:effectLst/>
              </a:rPr>
              <a:t>Infrequent Preferred in CKD with GFR &lt;30, in symptomatic HF, and </a:t>
            </a:r>
          </a:p>
          <a:p>
            <a:pPr marL="0" indent="0">
              <a:buNone/>
            </a:pPr>
            <a:r>
              <a:rPr lang="en-IN" sz="2000" dirty="0">
                <a:effectLst/>
              </a:rPr>
              <a:t>when using potent direct vasodilator </a:t>
            </a:r>
            <a:r>
              <a:rPr lang="en-IN" sz="2000" dirty="0" err="1">
                <a:effectLst/>
              </a:rPr>
              <a:t>Minoxidil</a:t>
            </a:r>
            <a:endParaRPr lang="en-US" sz="2000" dirty="0"/>
          </a:p>
        </p:txBody>
      </p:sp>
    </p:spTree>
    <p:extLst>
      <p:ext uri="{BB962C8B-B14F-4D97-AF65-F5344CB8AC3E}">
        <p14:creationId xmlns:p14="http://schemas.microsoft.com/office/powerpoint/2010/main" val="380663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AE9F63-F9D6-8705-9FDF-9D61E978E27E}"/>
              </a:ext>
            </a:extLst>
          </p:cNvPr>
          <p:cNvSpPr>
            <a:spLocks noGrp="1"/>
          </p:cNvSpPr>
          <p:nvPr>
            <p:ph idx="1"/>
          </p:nvPr>
        </p:nvSpPr>
        <p:spPr>
          <a:xfrm>
            <a:off x="677334" y="513977"/>
            <a:ext cx="8596668" cy="5527386"/>
          </a:xfrm>
        </p:spPr>
        <p:txBody>
          <a:bodyPr>
            <a:normAutofit lnSpcReduction="10000"/>
          </a:bodyPr>
          <a:lstStyle/>
          <a:p>
            <a:pPr marL="0" indent="0">
              <a:buNone/>
            </a:pPr>
            <a:r>
              <a:rPr lang="en-IN" b="1" u="sng" dirty="0">
                <a:solidFill>
                  <a:schemeClr val="accent2"/>
                </a:solidFill>
              </a:rPr>
              <a:t>DEFINITION</a:t>
            </a:r>
          </a:p>
          <a:p>
            <a:pPr marL="0" indent="0">
              <a:buNone/>
            </a:pPr>
            <a:endParaRPr lang="en-IN" dirty="0"/>
          </a:p>
          <a:p>
            <a:pPr marL="0" indent="0">
              <a:buNone/>
            </a:pPr>
            <a:r>
              <a:rPr lang="en-US" dirty="0"/>
              <a:t>Hypertension is defined as an average of three SBP or DBP readings </a:t>
            </a:r>
          </a:p>
          <a:p>
            <a:pPr marL="0" indent="0">
              <a:buNone/>
            </a:pPr>
            <a:r>
              <a:rPr lang="en-US" dirty="0"/>
              <a:t>at or above the 95th percentile or an SBP or DBP ≥130 or 80 mmHg, </a:t>
            </a:r>
          </a:p>
          <a:p>
            <a:pPr marL="0" indent="0">
              <a:buNone/>
            </a:pPr>
            <a:r>
              <a:rPr lang="en-US" dirty="0"/>
              <a:t>Respectively</a:t>
            </a:r>
            <a:r>
              <a:rPr lang="en-IN" dirty="0"/>
              <a:t>.</a:t>
            </a:r>
          </a:p>
          <a:p>
            <a:pPr marL="0" indent="0">
              <a:buNone/>
            </a:pPr>
            <a:endParaRPr lang="en-IN" dirty="0"/>
          </a:p>
          <a:p>
            <a:pPr marL="0" indent="0">
              <a:buNone/>
            </a:pPr>
            <a:r>
              <a:rPr lang="en-IN" b="1" u="sng" dirty="0">
                <a:solidFill>
                  <a:schemeClr val="accent2"/>
                </a:solidFill>
              </a:rPr>
              <a:t>Types of Hypertension</a:t>
            </a:r>
            <a:r>
              <a:rPr lang="en-IN" b="1" u="sng" dirty="0"/>
              <a:t> </a:t>
            </a:r>
            <a:r>
              <a:rPr lang="en-IN" dirty="0"/>
              <a:t>
1) Primary Hypertension.
2) Secondary Hypertension 
         -Obstructive sleep </a:t>
            </a:r>
            <a:r>
              <a:rPr lang="en-IN" dirty="0" err="1"/>
              <a:t>apnea</a:t>
            </a:r>
            <a:r>
              <a:rPr lang="en-IN" dirty="0"/>
              <a:t>(OSA)
        - Renal parenchymal disease
        - Primary </a:t>
            </a:r>
            <a:r>
              <a:rPr lang="en-IN" dirty="0" err="1"/>
              <a:t>aldosteronism</a:t>
            </a:r>
            <a:r>
              <a:rPr lang="en-IN" dirty="0"/>
              <a:t>
         -</a:t>
            </a:r>
            <a:r>
              <a:rPr lang="en-IN" dirty="0" err="1"/>
              <a:t>Renovascular</a:t>
            </a:r>
            <a:r>
              <a:rPr lang="en-IN" dirty="0"/>
              <a:t> disease
          Hypertensive disorders of pregnancy</a:t>
            </a:r>
            <a:endParaRPr lang="en-US" dirty="0"/>
          </a:p>
        </p:txBody>
      </p:sp>
    </p:spTree>
    <p:extLst>
      <p:ext uri="{BB962C8B-B14F-4D97-AF65-F5344CB8AC3E}">
        <p14:creationId xmlns:p14="http://schemas.microsoft.com/office/powerpoint/2010/main" val="20744374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E83064-B88C-9EBE-F560-92FAE8E037A0}"/>
              </a:ext>
            </a:extLst>
          </p:cNvPr>
          <p:cNvSpPr>
            <a:spLocks noGrp="1"/>
          </p:cNvSpPr>
          <p:nvPr>
            <p:ph idx="1"/>
          </p:nvPr>
        </p:nvSpPr>
        <p:spPr>
          <a:xfrm>
            <a:off x="1051858" y="1374587"/>
            <a:ext cx="8222143" cy="4666775"/>
          </a:xfrm>
        </p:spPr>
        <p:txBody>
          <a:bodyPr>
            <a:normAutofit lnSpcReduction="10000"/>
          </a:bodyPr>
          <a:lstStyle/>
          <a:p>
            <a:endParaRPr lang="en-IN" b="1" u="sng" dirty="0"/>
          </a:p>
          <a:p>
            <a:pPr marL="0" indent="0">
              <a:buNone/>
            </a:pPr>
            <a:r>
              <a:rPr lang="el-GR" sz="2000" b="1" u="sng" dirty="0">
                <a:solidFill>
                  <a:schemeClr val="accent2"/>
                </a:solidFill>
                <a:effectLst/>
              </a:rPr>
              <a:t>α1-</a:t>
            </a:r>
            <a:r>
              <a:rPr lang="en-IN" sz="2000" b="1" u="sng" dirty="0">
                <a:solidFill>
                  <a:schemeClr val="accent2"/>
                </a:solidFill>
                <a:effectLst/>
              </a:rPr>
              <a:t>Receptor blockers</a:t>
            </a:r>
            <a:r>
              <a:rPr lang="en-IN" sz="2000" b="1" u="sng" dirty="0">
                <a:solidFill>
                  <a:schemeClr val="accent2"/>
                </a:solidFill>
              </a:rPr>
              <a:t> </a:t>
            </a:r>
            <a:br>
              <a:rPr lang="en-IN" sz="2000" b="1" u="sng" dirty="0">
                <a:solidFill>
                  <a:schemeClr val="accent2"/>
                </a:solidFill>
              </a:rPr>
            </a:br>
            <a:br>
              <a:rPr lang="en-IN" sz="2000" b="1" u="sng" dirty="0">
                <a:solidFill>
                  <a:schemeClr val="accent2"/>
                </a:solidFill>
              </a:rPr>
            </a:br>
            <a:r>
              <a:rPr lang="en-IN" sz="2000" b="1" u="sng" dirty="0">
                <a:solidFill>
                  <a:schemeClr val="accent2"/>
                </a:solidFill>
                <a:effectLst/>
              </a:rPr>
              <a:t>Mechanisms of action </a:t>
            </a:r>
          </a:p>
          <a:p>
            <a:pPr marL="0" indent="0">
              <a:buNone/>
            </a:pPr>
            <a:r>
              <a:rPr lang="en-IN" sz="2000" dirty="0">
                <a:effectLst/>
              </a:rPr>
              <a:t>Inhibit </a:t>
            </a:r>
            <a:r>
              <a:rPr lang="el-GR" sz="2000" dirty="0">
                <a:effectLst/>
              </a:rPr>
              <a:t>α1-</a:t>
            </a:r>
            <a:r>
              <a:rPr lang="en-IN" sz="2000" dirty="0">
                <a:effectLst/>
              </a:rPr>
              <a:t>adrenergic receptors</a:t>
            </a:r>
            <a:r>
              <a:rPr lang="en-IN" sz="2000" dirty="0"/>
              <a:t> </a:t>
            </a:r>
            <a:br>
              <a:rPr lang="en-IN" sz="2000" dirty="0"/>
            </a:br>
            <a:br>
              <a:rPr lang="en-IN" sz="2000" dirty="0"/>
            </a:br>
            <a:r>
              <a:rPr lang="en-IN" sz="2000" dirty="0" err="1">
                <a:effectLst/>
              </a:rPr>
              <a:t>Doxazosin</a:t>
            </a:r>
            <a:r>
              <a:rPr lang="en-IN" sz="2000" dirty="0">
                <a:effectLst/>
              </a:rPr>
              <a:t> 1-16 mg  OD</a:t>
            </a:r>
            <a:br>
              <a:rPr lang="en-IN" sz="2000" dirty="0"/>
            </a:br>
            <a:endParaRPr lang="en-IN" sz="2000" b="1" u="sng" dirty="0">
              <a:effectLst/>
            </a:endParaRPr>
          </a:p>
          <a:p>
            <a:pPr marL="0" indent="0">
              <a:buNone/>
            </a:pPr>
            <a:r>
              <a:rPr lang="en-IN" sz="2000" b="1" u="sng" dirty="0">
                <a:solidFill>
                  <a:schemeClr val="accent2"/>
                </a:solidFill>
                <a:effectLst/>
              </a:rPr>
              <a:t>Side effects</a:t>
            </a:r>
            <a:r>
              <a:rPr lang="en-IN" sz="2000" dirty="0">
                <a:solidFill>
                  <a:schemeClr val="accent2"/>
                </a:solidFill>
                <a:effectLst/>
              </a:rPr>
              <a:t> </a:t>
            </a:r>
            <a:br>
              <a:rPr lang="en-IN" sz="2000" dirty="0"/>
            </a:br>
            <a:r>
              <a:rPr lang="en-IN" sz="2000" dirty="0">
                <a:effectLst/>
              </a:rPr>
              <a:t>Orthostatic hypotension, especially in older adults</a:t>
            </a:r>
          </a:p>
          <a:p>
            <a:pPr marL="0" indent="0">
              <a:buNone/>
            </a:pPr>
            <a:br>
              <a:rPr lang="en-IN" sz="2000" dirty="0"/>
            </a:br>
            <a:r>
              <a:rPr lang="en-IN" sz="2000" dirty="0">
                <a:effectLst/>
              </a:rPr>
              <a:t>Less </a:t>
            </a:r>
            <a:r>
              <a:rPr lang="en-IN" sz="2000" dirty="0" err="1">
                <a:effectLst/>
              </a:rPr>
              <a:t>cardioprotective</a:t>
            </a:r>
            <a:r>
              <a:rPr lang="en-IN" sz="2000" dirty="0">
                <a:effectLst/>
              </a:rPr>
              <a:t> than diuretics</a:t>
            </a:r>
            <a:br>
              <a:rPr lang="en-IN" sz="2000" dirty="0"/>
            </a:br>
            <a:r>
              <a:rPr lang="en-IN" sz="2000" dirty="0">
                <a:effectLst/>
              </a:rPr>
              <a:t>Mostly used in men with prostrate hypertrophy</a:t>
            </a:r>
            <a:br>
              <a:rPr lang="en-IN" sz="2000" dirty="0"/>
            </a:br>
            <a:endParaRPr lang="en-US" sz="2000" dirty="0"/>
          </a:p>
        </p:txBody>
      </p:sp>
    </p:spTree>
    <p:extLst>
      <p:ext uri="{BB962C8B-B14F-4D97-AF65-F5344CB8AC3E}">
        <p14:creationId xmlns:p14="http://schemas.microsoft.com/office/powerpoint/2010/main" val="3789165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A78427-16AB-3EA9-28B9-A80164C1CD7B}"/>
              </a:ext>
            </a:extLst>
          </p:cNvPr>
          <p:cNvSpPr>
            <a:spLocks noGrp="1"/>
          </p:cNvSpPr>
          <p:nvPr>
            <p:ph idx="1"/>
          </p:nvPr>
        </p:nvSpPr>
        <p:spPr>
          <a:xfrm>
            <a:off x="1290918" y="802765"/>
            <a:ext cx="7983084" cy="5252469"/>
          </a:xfrm>
        </p:spPr>
        <p:txBody>
          <a:bodyPr>
            <a:noAutofit/>
          </a:bodyPr>
          <a:lstStyle/>
          <a:p>
            <a:r>
              <a:rPr lang="en-IN" sz="2000" b="1" u="sng" dirty="0">
                <a:solidFill>
                  <a:schemeClr val="accent2"/>
                </a:solidFill>
                <a:effectLst/>
              </a:rPr>
              <a:t>Direct vasodilator</a:t>
            </a:r>
            <a:r>
              <a:rPr lang="en-IN" sz="2000" b="1" u="sng" dirty="0">
                <a:solidFill>
                  <a:schemeClr val="accent2"/>
                </a:solidFill>
              </a:rPr>
              <a:t> </a:t>
            </a:r>
            <a:br>
              <a:rPr lang="en-IN" sz="2000" b="1" u="sng" dirty="0">
                <a:solidFill>
                  <a:schemeClr val="accent2"/>
                </a:solidFill>
              </a:rPr>
            </a:br>
            <a:r>
              <a:rPr lang="en-IN" sz="2000" b="1" u="sng" dirty="0">
                <a:solidFill>
                  <a:schemeClr val="accent2"/>
                </a:solidFill>
                <a:effectLst/>
              </a:rPr>
              <a:t>Mechanisms of action </a:t>
            </a:r>
            <a:br>
              <a:rPr lang="en-IN" sz="2000" dirty="0"/>
            </a:br>
            <a:r>
              <a:rPr lang="en-IN" sz="2000" dirty="0">
                <a:effectLst/>
              </a:rPr>
              <a:t>Dilate peripheral arterioles</a:t>
            </a:r>
          </a:p>
          <a:p>
            <a:br>
              <a:rPr lang="en-IN" sz="2000" dirty="0"/>
            </a:br>
            <a:r>
              <a:rPr lang="en-IN" sz="2000" dirty="0">
                <a:effectLst/>
              </a:rPr>
              <a:t>Hydralazine   100–200 mg. BD or TDS</a:t>
            </a:r>
            <a:br>
              <a:rPr lang="en-IN" sz="2000" dirty="0"/>
            </a:br>
            <a:r>
              <a:rPr lang="en-IN" sz="2000" dirty="0" err="1">
                <a:effectLst/>
              </a:rPr>
              <a:t>Minoxidil</a:t>
            </a:r>
            <a:r>
              <a:rPr lang="en-IN" sz="2000" dirty="0">
                <a:effectLst/>
              </a:rPr>
              <a:t>        5–100 mg.      OD to TDS</a:t>
            </a:r>
          </a:p>
          <a:p>
            <a:br>
              <a:rPr lang="en-IN" sz="2000" dirty="0"/>
            </a:br>
            <a:r>
              <a:rPr lang="en-IN" sz="2000" b="1" u="sng" dirty="0">
                <a:solidFill>
                  <a:schemeClr val="accent2"/>
                </a:solidFill>
                <a:effectLst/>
              </a:rPr>
              <a:t>Side effects</a:t>
            </a:r>
            <a:r>
              <a:rPr lang="en-IN" sz="2000" b="1" u="sng" dirty="0">
                <a:effectLst/>
              </a:rPr>
              <a:t>:</a:t>
            </a:r>
            <a:r>
              <a:rPr lang="en-IN" sz="2000" b="1" u="sng" dirty="0"/>
              <a:t> </a:t>
            </a:r>
            <a:br>
              <a:rPr lang="en-IN" sz="2000" dirty="0"/>
            </a:br>
            <a:br>
              <a:rPr lang="en-IN" sz="2000" dirty="0"/>
            </a:br>
            <a:r>
              <a:rPr lang="en-IN" sz="2000" dirty="0">
                <a:effectLst/>
              </a:rPr>
              <a:t>NA Reflex tachycardia</a:t>
            </a:r>
            <a:br>
              <a:rPr lang="en-IN" sz="2000" dirty="0"/>
            </a:br>
            <a:r>
              <a:rPr lang="en-IN" sz="2000" dirty="0">
                <a:effectLst/>
              </a:rPr>
              <a:t>Fluid retention</a:t>
            </a:r>
            <a:br>
              <a:rPr lang="en-IN" sz="2000" dirty="0"/>
            </a:br>
            <a:r>
              <a:rPr lang="en-IN" sz="2000" dirty="0">
                <a:effectLst/>
              </a:rPr>
              <a:t>Hydralazine-induced lupus syndrome (rare)</a:t>
            </a:r>
            <a:br>
              <a:rPr lang="en-IN" sz="2000" dirty="0"/>
            </a:br>
            <a:r>
              <a:rPr lang="en-IN" sz="2000" dirty="0" err="1">
                <a:effectLst/>
              </a:rPr>
              <a:t>Minoxidil</a:t>
            </a:r>
            <a:r>
              <a:rPr lang="en-IN" sz="2000" dirty="0">
                <a:effectLst/>
              </a:rPr>
              <a:t>-induced hirsutism in women</a:t>
            </a:r>
            <a:r>
              <a:rPr lang="en-IN" sz="2000" dirty="0"/>
              <a:t> </a:t>
            </a:r>
            <a:br>
              <a:rPr lang="en-IN" sz="2000" dirty="0"/>
            </a:br>
            <a:br>
              <a:rPr lang="en-IN" sz="2000" dirty="0"/>
            </a:br>
            <a:endParaRPr lang="en-US" sz="2000" dirty="0"/>
          </a:p>
        </p:txBody>
      </p:sp>
    </p:spTree>
    <p:extLst>
      <p:ext uri="{BB962C8B-B14F-4D97-AF65-F5344CB8AC3E}">
        <p14:creationId xmlns:p14="http://schemas.microsoft.com/office/powerpoint/2010/main" val="1324686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E553BAB-7BE0-1FBA-784F-0DACEAF2CBA6}"/>
              </a:ext>
            </a:extLst>
          </p:cNvPr>
          <p:cNvSpPr>
            <a:spLocks noGrp="1"/>
          </p:cNvSpPr>
          <p:nvPr>
            <p:ph idx="1"/>
          </p:nvPr>
        </p:nvSpPr>
        <p:spPr/>
        <p:txBody>
          <a:bodyPr>
            <a:normAutofit/>
          </a:bodyPr>
          <a:lstStyle/>
          <a:p>
            <a:r>
              <a:rPr lang="en-IN" sz="2000" dirty="0"/>
              <a:t>Potent antihypertensive agents
</a:t>
            </a:r>
            <a:br>
              <a:rPr lang="en-IN" sz="2000" dirty="0"/>
            </a:br>
            <a:r>
              <a:rPr lang="en-IN" sz="2000" dirty="0"/>
              <a:t>Usually reserved for fourth- or fifth step treatment in resistant hypertension
</a:t>
            </a:r>
            <a:br>
              <a:rPr lang="en-IN" sz="2000" dirty="0"/>
            </a:br>
            <a:r>
              <a:rPr lang="en-IN" sz="2000" dirty="0"/>
              <a:t>Usually combined with diuretic </a:t>
            </a:r>
            <a:br>
              <a:rPr lang="en-IN" sz="2000" dirty="0"/>
            </a:br>
            <a:r>
              <a:rPr lang="en-IN" sz="2000" dirty="0"/>
              <a:t>(loop agents for </a:t>
            </a:r>
            <a:r>
              <a:rPr lang="en-IN" sz="2000" dirty="0" err="1"/>
              <a:t>minoxidil</a:t>
            </a:r>
            <a:r>
              <a:rPr lang="en-IN" sz="2000" dirty="0"/>
              <a:t>) and β-blocker to minimize side effects</a:t>
            </a:r>
            <a:endParaRPr lang="en-US" sz="2000" dirty="0"/>
          </a:p>
        </p:txBody>
      </p:sp>
    </p:spTree>
    <p:extLst>
      <p:ext uri="{BB962C8B-B14F-4D97-AF65-F5344CB8AC3E}">
        <p14:creationId xmlns:p14="http://schemas.microsoft.com/office/powerpoint/2010/main" val="3786735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2A42B5-3BCC-67B2-0893-835515A64EC5}"/>
              </a:ext>
            </a:extLst>
          </p:cNvPr>
          <p:cNvSpPr>
            <a:spLocks noGrp="1"/>
          </p:cNvSpPr>
          <p:nvPr>
            <p:ph idx="1"/>
          </p:nvPr>
        </p:nvSpPr>
        <p:spPr>
          <a:xfrm>
            <a:off x="749051" y="298824"/>
            <a:ext cx="10414995" cy="5419809"/>
          </a:xfrm>
        </p:spPr>
        <p:txBody>
          <a:bodyPr>
            <a:noAutofit/>
          </a:bodyPr>
          <a:lstStyle/>
          <a:p>
            <a:pPr marL="0" indent="0">
              <a:buNone/>
            </a:pPr>
            <a:r>
              <a:rPr lang="en-IN" sz="2000" b="1" u="sng" dirty="0">
                <a:solidFill>
                  <a:schemeClr val="accent2"/>
                </a:solidFill>
                <a:effectLst/>
              </a:rPr>
              <a:t>Central </a:t>
            </a:r>
            <a:r>
              <a:rPr lang="el-GR" sz="2000" b="1" u="sng" dirty="0">
                <a:solidFill>
                  <a:schemeClr val="accent2"/>
                </a:solidFill>
                <a:effectLst/>
              </a:rPr>
              <a:t>α2-</a:t>
            </a:r>
            <a:r>
              <a:rPr lang="en-IN" sz="2000" b="1" u="sng" dirty="0">
                <a:solidFill>
                  <a:schemeClr val="accent2"/>
                </a:solidFill>
                <a:effectLst/>
              </a:rPr>
              <a:t>agonist and other centrally acting drugs</a:t>
            </a:r>
            <a:r>
              <a:rPr lang="en-IN" sz="2000" b="1" u="sng" dirty="0">
                <a:solidFill>
                  <a:schemeClr val="accent2"/>
                </a:solidFill>
              </a:rPr>
              <a:t> </a:t>
            </a:r>
            <a:br>
              <a:rPr lang="en-IN" sz="2000" b="1" u="sng" dirty="0">
                <a:solidFill>
                  <a:schemeClr val="accent2"/>
                </a:solidFill>
              </a:rPr>
            </a:br>
            <a:br>
              <a:rPr lang="en-IN" sz="2000" dirty="0">
                <a:solidFill>
                  <a:schemeClr val="accent2"/>
                </a:solidFill>
              </a:rPr>
            </a:br>
            <a:r>
              <a:rPr lang="en-IN" sz="2000" b="1" u="sng" dirty="0">
                <a:solidFill>
                  <a:schemeClr val="accent2"/>
                </a:solidFill>
                <a:effectLst/>
              </a:rPr>
              <a:t>Mechanisms of action</a:t>
            </a:r>
          </a:p>
          <a:p>
            <a:pPr marL="0" indent="0">
              <a:buNone/>
            </a:pPr>
            <a:r>
              <a:rPr lang="en-IN" sz="2000" dirty="0">
                <a:effectLst/>
              </a:rPr>
              <a:t>Stimulate central nervous system </a:t>
            </a:r>
            <a:r>
              <a:rPr lang="el-GR" sz="2000" dirty="0">
                <a:effectLst/>
              </a:rPr>
              <a:t>α2- </a:t>
            </a:r>
            <a:r>
              <a:rPr lang="en-IN" sz="2000" dirty="0">
                <a:effectLst/>
              </a:rPr>
              <a:t>adrenergic receptors</a:t>
            </a:r>
          </a:p>
          <a:p>
            <a:pPr marL="0" indent="0">
              <a:buNone/>
            </a:pPr>
            <a:br>
              <a:rPr lang="en-IN" sz="2000" dirty="0"/>
            </a:br>
            <a:r>
              <a:rPr lang="en-IN" sz="2000" dirty="0">
                <a:effectLst/>
              </a:rPr>
              <a:t>Clonidine (oral)     0.1–0.8.           BD</a:t>
            </a:r>
            <a:br>
              <a:rPr lang="en-IN" sz="2000" dirty="0"/>
            </a:br>
            <a:r>
              <a:rPr lang="en-IN" sz="2000" dirty="0">
                <a:effectLst/>
              </a:rPr>
              <a:t>Clonidine patch.    0.1–0.3 mg.   Once weekly      </a:t>
            </a:r>
            <a:br>
              <a:rPr lang="en-IN" sz="2000" dirty="0"/>
            </a:br>
            <a:r>
              <a:rPr lang="en-IN" sz="2000" dirty="0">
                <a:effectLst/>
              </a:rPr>
              <a:t>Methyldopa.          250-1000mg.    BD</a:t>
            </a:r>
          </a:p>
          <a:p>
            <a:pPr marL="0" indent="0">
              <a:buNone/>
            </a:pPr>
            <a:br>
              <a:rPr lang="en-IN" sz="2000" dirty="0"/>
            </a:br>
            <a:r>
              <a:rPr lang="en-IN" sz="2000" b="1" u="sng" dirty="0">
                <a:solidFill>
                  <a:schemeClr val="accent2"/>
                </a:solidFill>
              </a:rPr>
              <a:t>Side effects</a:t>
            </a:r>
            <a:r>
              <a:rPr lang="en-IN" sz="2000" b="1" u="sng" dirty="0"/>
              <a:t> </a:t>
            </a:r>
            <a:br>
              <a:rPr lang="en-IN" sz="2000" dirty="0"/>
            </a:br>
            <a:r>
              <a:rPr lang="en-IN" sz="2000" dirty="0">
                <a:effectLst/>
              </a:rPr>
              <a:t>Sedation</a:t>
            </a:r>
            <a:br>
              <a:rPr lang="en-IN" sz="2000" dirty="0"/>
            </a:br>
            <a:r>
              <a:rPr lang="en-IN" sz="2000" dirty="0">
                <a:effectLst/>
              </a:rPr>
              <a:t>Dry mouth</a:t>
            </a:r>
            <a:br>
              <a:rPr lang="en-IN" sz="2000" dirty="0"/>
            </a:br>
            <a:r>
              <a:rPr lang="en-IN" sz="2000" dirty="0">
                <a:effectLst/>
              </a:rPr>
              <a:t>Bradycardia</a:t>
            </a:r>
            <a:br>
              <a:rPr lang="en-IN" sz="2000" dirty="0"/>
            </a:br>
            <a:r>
              <a:rPr lang="en-IN" sz="2000" dirty="0">
                <a:effectLst/>
              </a:rPr>
              <a:t>Fatigue</a:t>
            </a:r>
            <a:br>
              <a:rPr lang="en-IN" sz="2000" dirty="0"/>
            </a:br>
            <a:r>
              <a:rPr lang="en-IN" sz="2000" dirty="0">
                <a:effectLst/>
              </a:rPr>
              <a:t>Constipation</a:t>
            </a:r>
            <a:br>
              <a:rPr lang="en-IN" sz="2000" dirty="0"/>
            </a:br>
            <a:r>
              <a:rPr lang="en-IN" sz="2000" dirty="0">
                <a:effectLst/>
              </a:rPr>
              <a:t>Orthostatic hypotension.</a:t>
            </a:r>
          </a:p>
          <a:p>
            <a:pPr marL="0" indent="0">
              <a:buNone/>
            </a:pPr>
            <a:br>
              <a:rPr lang="en-IN" sz="2000" dirty="0"/>
            </a:br>
            <a:endParaRPr lang="en-US" sz="2000" dirty="0"/>
          </a:p>
        </p:txBody>
      </p:sp>
    </p:spTree>
    <p:extLst>
      <p:ext uri="{BB962C8B-B14F-4D97-AF65-F5344CB8AC3E}">
        <p14:creationId xmlns:p14="http://schemas.microsoft.com/office/powerpoint/2010/main" val="2484474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E288A87-A366-FEF8-0A3E-04EB842BAC75}"/>
              </a:ext>
            </a:extLst>
          </p:cNvPr>
          <p:cNvSpPr>
            <a:spLocks noGrp="1"/>
          </p:cNvSpPr>
          <p:nvPr>
            <p:ph idx="1"/>
          </p:nvPr>
        </p:nvSpPr>
        <p:spPr>
          <a:xfrm>
            <a:off x="677334" y="766907"/>
            <a:ext cx="8596668" cy="5324186"/>
          </a:xfrm>
        </p:spPr>
        <p:txBody>
          <a:bodyPr>
            <a:normAutofit/>
          </a:bodyPr>
          <a:lstStyle/>
          <a:p>
            <a:pPr marL="0" indent="0">
              <a:buNone/>
            </a:pPr>
            <a:r>
              <a:rPr lang="en-IN" sz="2000" dirty="0">
                <a:effectLst/>
              </a:rPr>
              <a:t>Infrequently used due to  side effects and potential for hypertensive crisis following abrupt withdrawal</a:t>
            </a:r>
          </a:p>
          <a:p>
            <a:pPr marL="0" indent="0">
              <a:buNone/>
            </a:pPr>
            <a:br>
              <a:rPr lang="en-IN" sz="2000" dirty="0"/>
            </a:br>
            <a:r>
              <a:rPr lang="en-IN" sz="2000" dirty="0">
                <a:effectLst/>
              </a:rPr>
              <a:t>Methyldopa has a good safety record in pregnancy</a:t>
            </a:r>
          </a:p>
          <a:p>
            <a:pPr marL="0" indent="0">
              <a:buNone/>
            </a:pPr>
            <a:endParaRPr lang="en-IN" sz="2000" dirty="0"/>
          </a:p>
          <a:p>
            <a:pPr marL="0" indent="0">
              <a:buNone/>
            </a:pPr>
            <a:endParaRPr lang="en-IN" sz="2000" dirty="0"/>
          </a:p>
          <a:p>
            <a:pPr marL="0" indent="0">
              <a:buNone/>
            </a:pPr>
            <a:r>
              <a:rPr lang="en-IN" sz="2000" b="1" u="sng" dirty="0">
                <a:solidFill>
                  <a:schemeClr val="accent2"/>
                </a:solidFill>
              </a:rPr>
              <a:t>Resistant Hypertension</a:t>
            </a:r>
            <a:r>
              <a:rPr lang="en-IN" sz="2000" b="1" u="sng" dirty="0"/>
              <a:t> </a:t>
            </a:r>
            <a:r>
              <a:rPr lang="en-IN" sz="2000" dirty="0"/>
              <a:t>
Failure to control SBP/DBP to &lt;130/80 mmHg with three antihypertensive medications, preferably including a diuretic, or taking four or more antihypertensive medications to achieve an SBP/DBP &lt;130/80 mmHg is designated as apparent resistant hypertension</a:t>
            </a:r>
            <a:endParaRPr lang="en-US" sz="2000" dirty="0"/>
          </a:p>
        </p:txBody>
      </p:sp>
    </p:spTree>
    <p:extLst>
      <p:ext uri="{BB962C8B-B14F-4D97-AF65-F5344CB8AC3E}">
        <p14:creationId xmlns:p14="http://schemas.microsoft.com/office/powerpoint/2010/main" val="1681099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5EF28E-1A0D-3157-90E9-CA2FD96EDB66}"/>
              </a:ext>
            </a:extLst>
          </p:cNvPr>
          <p:cNvSpPr>
            <a:spLocks noGrp="1"/>
          </p:cNvSpPr>
          <p:nvPr>
            <p:ph idx="1"/>
          </p:nvPr>
        </p:nvSpPr>
        <p:spPr/>
        <p:txBody>
          <a:bodyPr>
            <a:normAutofit/>
          </a:bodyPr>
          <a:lstStyle/>
          <a:p>
            <a:pPr marL="0" indent="0">
              <a:buNone/>
            </a:pPr>
            <a:r>
              <a:rPr lang="en-IN" dirty="0"/>
              <a:t>
</a:t>
            </a:r>
            <a:r>
              <a:rPr lang="en-IN" sz="2000" dirty="0"/>
              <a:t>Diabetes / CKD.                 -ACEIs or ARBs
Heart failure.                     -ACEIs, beta-blockers, spironolactone
Ischemic heart disease.      - Beta-blockers, ACEIs
Pregnancy.                         - Methyldopa, labetalol
Elderly.                              - CCBs, diuretics</a:t>
            </a:r>
          </a:p>
        </p:txBody>
      </p:sp>
    </p:spTree>
    <p:extLst>
      <p:ext uri="{BB962C8B-B14F-4D97-AF65-F5344CB8AC3E}">
        <p14:creationId xmlns:p14="http://schemas.microsoft.com/office/powerpoint/2010/main" val="3058482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17C624C-2B32-9B6E-58E9-27A23811490F}"/>
              </a:ext>
            </a:extLst>
          </p:cNvPr>
          <p:cNvSpPr>
            <a:spLocks noGrp="1"/>
          </p:cNvSpPr>
          <p:nvPr>
            <p:ph idx="1"/>
          </p:nvPr>
        </p:nvSpPr>
        <p:spPr>
          <a:xfrm>
            <a:off x="677334" y="848659"/>
            <a:ext cx="8596668" cy="5192703"/>
          </a:xfrm>
        </p:spPr>
        <p:txBody>
          <a:bodyPr>
            <a:noAutofit/>
          </a:bodyPr>
          <a:lstStyle/>
          <a:p>
            <a:pPr marL="0" indent="0">
              <a:buNone/>
            </a:pPr>
            <a:endParaRPr lang="en-IN" sz="2000" dirty="0"/>
          </a:p>
          <a:p>
            <a:pPr marL="0" indent="0">
              <a:buNone/>
            </a:pPr>
            <a:r>
              <a:rPr lang="en-IN" sz="2000" dirty="0">
                <a:effectLst/>
              </a:rPr>
              <a:t>ACEIs and ARBs should not be used in combination because this unnecessarily increases the risk of </a:t>
            </a:r>
            <a:r>
              <a:rPr lang="en-IN" sz="2000" dirty="0" err="1">
                <a:effectLst/>
              </a:rPr>
              <a:t>hyperkalemia</a:t>
            </a:r>
            <a:r>
              <a:rPr lang="en-IN" sz="2000" dirty="0">
                <a:effectLst/>
              </a:rPr>
              <a:t>. </a:t>
            </a:r>
            <a:br>
              <a:rPr lang="en-IN" sz="2000" dirty="0"/>
            </a:br>
            <a:br>
              <a:rPr lang="en-IN" sz="2000" dirty="0"/>
            </a:br>
            <a:br>
              <a:rPr lang="en-IN" sz="2000" dirty="0"/>
            </a:br>
            <a:r>
              <a:rPr lang="en-IN" sz="2000" dirty="0">
                <a:effectLst/>
              </a:rPr>
              <a:t>Neither an ACEI nor an ARB should be used in pregnancy or planned pregnancy due to the risk of teratogenic side effects in the </a:t>
            </a:r>
            <a:r>
              <a:rPr lang="en-IN" sz="2000" dirty="0" err="1">
                <a:effectLst/>
              </a:rPr>
              <a:t>fetus</a:t>
            </a:r>
            <a:r>
              <a:rPr lang="en-IN" sz="2000" dirty="0">
                <a:effectLst/>
              </a:rPr>
              <a:t>. </a:t>
            </a:r>
            <a:br>
              <a:rPr lang="en-IN" sz="2000" dirty="0"/>
            </a:br>
            <a:br>
              <a:rPr lang="en-IN" sz="2000" dirty="0"/>
            </a:br>
            <a:r>
              <a:rPr lang="en-IN" sz="2000" dirty="0">
                <a:effectLst/>
              </a:rPr>
              <a:t>The earliest beta blocker drugs were relatively nonselective blockers of </a:t>
            </a:r>
            <a:r>
              <a:rPr lang="el-GR" sz="2000" dirty="0">
                <a:effectLst/>
              </a:rPr>
              <a:t>β-</a:t>
            </a:r>
            <a:r>
              <a:rPr lang="en-IN" sz="2000" dirty="0">
                <a:effectLst/>
              </a:rPr>
              <a:t>adrenergic receptors, including the heart (</a:t>
            </a:r>
            <a:r>
              <a:rPr lang="el-GR" sz="2000" dirty="0">
                <a:effectLst/>
              </a:rPr>
              <a:t>β1 </a:t>
            </a:r>
            <a:r>
              <a:rPr lang="en-IN" sz="2000" dirty="0">
                <a:effectLst/>
              </a:rPr>
              <a:t>receptors) and lungs (</a:t>
            </a:r>
            <a:r>
              <a:rPr lang="el-GR" sz="2000" dirty="0">
                <a:effectLst/>
              </a:rPr>
              <a:t>β2 </a:t>
            </a:r>
            <a:r>
              <a:rPr lang="en-IN" sz="2000" dirty="0">
                <a:effectLst/>
              </a:rPr>
              <a:t>receptors). They are rarely prescribed for hypertension due to the potential for bronchospasm.</a:t>
            </a:r>
            <a:r>
              <a:rPr lang="en-IN" sz="2000" dirty="0"/>
              <a:t> </a:t>
            </a:r>
            <a:br>
              <a:rPr lang="en-IN" sz="2000" dirty="0"/>
            </a:br>
            <a:br>
              <a:rPr lang="en-IN" sz="2000" dirty="0"/>
            </a:br>
            <a:r>
              <a:rPr lang="en-IN" sz="2000" dirty="0" err="1">
                <a:effectLst/>
              </a:rPr>
              <a:t>Nondihydropyridine</a:t>
            </a:r>
            <a:r>
              <a:rPr lang="en-IN" sz="2000" dirty="0">
                <a:effectLst/>
              </a:rPr>
              <a:t> CCBs should rarely be employed to treat hypertension unless there is another compelling indication for their use. Particular caution is necessary in patients at risk for bradycardia, heart block, or HF.</a:t>
            </a:r>
            <a:br>
              <a:rPr lang="en-IN" sz="2000" dirty="0"/>
            </a:br>
            <a:endParaRPr lang="en-IN" sz="2000" dirty="0"/>
          </a:p>
        </p:txBody>
      </p:sp>
    </p:spTree>
    <p:extLst>
      <p:ext uri="{BB962C8B-B14F-4D97-AF65-F5344CB8AC3E}">
        <p14:creationId xmlns:p14="http://schemas.microsoft.com/office/powerpoint/2010/main" val="35225992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61EC0F-CAC3-A342-FD46-237C57B68089}"/>
              </a:ext>
            </a:extLst>
          </p:cNvPr>
          <p:cNvSpPr>
            <a:spLocks noGrp="1"/>
          </p:cNvSpPr>
          <p:nvPr>
            <p:ph idx="1"/>
          </p:nvPr>
        </p:nvSpPr>
        <p:spPr>
          <a:xfrm>
            <a:off x="2888628" y="1506072"/>
            <a:ext cx="6649820" cy="394446"/>
          </a:xfrm>
        </p:spPr>
        <p:txBody>
          <a:bodyPr>
            <a:noAutofit/>
          </a:bodyPr>
          <a:lstStyle/>
          <a:p>
            <a:pPr marL="0" indent="0">
              <a:buNone/>
            </a:pPr>
            <a:r>
              <a:rPr lang="en-IN" sz="2000" dirty="0"/>
              <a:t>  </a:t>
            </a:r>
            <a:r>
              <a:rPr lang="en-IN" sz="6000" dirty="0"/>
              <a:t>LIPID DISORDERS</a:t>
            </a:r>
          </a:p>
          <a:p>
            <a:endParaRPr lang="en-US" sz="2000" dirty="0"/>
          </a:p>
        </p:txBody>
      </p:sp>
    </p:spTree>
    <p:extLst>
      <p:ext uri="{BB962C8B-B14F-4D97-AF65-F5344CB8AC3E}">
        <p14:creationId xmlns:p14="http://schemas.microsoft.com/office/powerpoint/2010/main" val="25145033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6288E0-641F-56AA-F6A1-7D5AC3EDBE78}"/>
              </a:ext>
            </a:extLst>
          </p:cNvPr>
          <p:cNvSpPr>
            <a:spLocks noGrp="1"/>
          </p:cNvSpPr>
          <p:nvPr>
            <p:ph idx="1"/>
          </p:nvPr>
        </p:nvSpPr>
        <p:spPr>
          <a:xfrm>
            <a:off x="916393" y="131483"/>
            <a:ext cx="11036548" cy="4260374"/>
          </a:xfrm>
        </p:spPr>
        <p:txBody>
          <a:bodyPr>
            <a:noAutofit/>
          </a:bodyPr>
          <a:lstStyle/>
          <a:p>
            <a:pPr marL="0" indent="0">
              <a:buNone/>
            </a:pPr>
            <a:r>
              <a:rPr lang="en-IN" sz="2000" dirty="0">
                <a:solidFill>
                  <a:schemeClr val="accent2"/>
                </a:solidFill>
              </a:rPr>
              <a:t>SEVERE HYPERTRIGLYCERIDEMIA</a:t>
            </a:r>
            <a:r>
              <a:rPr lang="en-IN" sz="2000" dirty="0"/>
              <a:t>
Fasting TG levels &gt;500 mg/dL and is usually accompanied by moderately elevated total cholesterol levels and reduced levels of HDL-C, usually without important elevation in LDL-C or </a:t>
            </a:r>
            <a:r>
              <a:rPr lang="en-IN" sz="2000" dirty="0" err="1"/>
              <a:t>apoB</a:t>
            </a:r>
            <a:r>
              <a:rPr lang="en-IN" sz="2000" dirty="0"/>
              <a:t>.
Risk 
Pancreatitis 
ASCVD risk
Patients who are at high risk for ASCVD due to other risk factors should be treated with statin therapy. 
In patients who are otherwise not at high risk for ASCVD, lipid-lowering drug therapy can frequently be avoided with appropriate dietary and lifestyle changes. 
Patients with plasma TG levels &gt;500 mg/dL after a trial of diet and exercise should be considered for drug therapy with a fibrate or fish oil to reduce TGs in order to prevent pancreatitis. </a:t>
            </a:r>
            <a:endParaRPr lang="en-US" sz="2000" dirty="0"/>
          </a:p>
        </p:txBody>
      </p:sp>
    </p:spTree>
    <p:extLst>
      <p:ext uri="{BB962C8B-B14F-4D97-AF65-F5344CB8AC3E}">
        <p14:creationId xmlns:p14="http://schemas.microsoft.com/office/powerpoint/2010/main" val="10685040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FC946C-7CE9-B168-E98E-D786D18A3268}"/>
              </a:ext>
            </a:extLst>
          </p:cNvPr>
          <p:cNvSpPr>
            <a:spLocks noGrp="1"/>
          </p:cNvSpPr>
          <p:nvPr>
            <p:ph idx="1"/>
          </p:nvPr>
        </p:nvSpPr>
        <p:spPr>
          <a:xfrm>
            <a:off x="976158" y="262965"/>
            <a:ext cx="8596668" cy="6753411"/>
          </a:xfrm>
        </p:spPr>
        <p:txBody>
          <a:bodyPr>
            <a:noAutofit/>
          </a:bodyPr>
          <a:lstStyle/>
          <a:p>
            <a:pPr marL="0" indent="0">
              <a:buNone/>
            </a:pPr>
            <a:r>
              <a:rPr lang="en-IN" sz="2000" dirty="0">
                <a:solidFill>
                  <a:schemeClr val="accent2"/>
                </a:solidFill>
              </a:rPr>
              <a:t>HYPERCHOLESTEROLEMIA (ELEVATED LDL-C)</a:t>
            </a:r>
          </a:p>
          <a:p>
            <a:pPr marL="0" indent="0">
              <a:buNone/>
            </a:pPr>
            <a:r>
              <a:rPr lang="en-IN" sz="2000" dirty="0"/>
              <a:t>
Elevated LDL-C is common and is medically important because it is associated with risk of premature ASCVD. Elevated LDL-C is often caused by impaired uptake of LDL by the liver</a:t>
            </a:r>
          </a:p>
          <a:p>
            <a:pPr marL="0" indent="0">
              <a:buNone/>
            </a:pPr>
            <a:r>
              <a:rPr lang="en-IN" sz="2000" dirty="0"/>
              <a:t>The diagnosis of familial hypercholesterolemia involving several genes that influence LDL clearance should be considered in patients with LDL-C levels &gt;190 mg/dL</a:t>
            </a:r>
          </a:p>
          <a:p>
            <a:pPr marL="0" indent="0">
              <a:buNone/>
            </a:pPr>
            <a:endParaRPr lang="en-IN" sz="2000" dirty="0">
              <a:solidFill>
                <a:schemeClr val="accent2"/>
              </a:solidFill>
            </a:endParaRPr>
          </a:p>
          <a:p>
            <a:pPr marL="0" indent="0">
              <a:buNone/>
            </a:pPr>
            <a:r>
              <a:rPr lang="en-IN" sz="2000" dirty="0">
                <a:solidFill>
                  <a:schemeClr val="accent2"/>
                </a:solidFill>
              </a:rPr>
              <a:t>MIXED HYPERLIPIDEMIA (ELEVATED TG AND LDL-C)</a:t>
            </a:r>
            <a:r>
              <a:rPr lang="en-IN" sz="2000" dirty="0"/>
              <a:t>
Mixed </a:t>
            </a:r>
            <a:r>
              <a:rPr lang="en-IN" sz="2000" dirty="0" err="1"/>
              <a:t>hyperlipidemia</a:t>
            </a:r>
            <a:r>
              <a:rPr lang="en-IN" sz="2000" dirty="0"/>
              <a:t> can be defined as fasting TGs &gt;150 mg/dL and evidence of elevated cholesterol containing lipoproteins (such as LDL-C &gt;130 mg/dL or non-HDL-C &gt;160 mg/dL). It is one of the most common types of lipid disorders seen in clinical practice, due both to genetic predisposition and influence of medical conditions and environmental factors </a:t>
            </a:r>
            <a:endParaRPr lang="en-US" sz="2000" dirty="0"/>
          </a:p>
        </p:txBody>
      </p:sp>
    </p:spTree>
    <p:extLst>
      <p:ext uri="{BB962C8B-B14F-4D97-AF65-F5344CB8AC3E}">
        <p14:creationId xmlns:p14="http://schemas.microsoft.com/office/powerpoint/2010/main" val="3377604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FDAA42F-8544-E181-B786-EFD62FA001C4}"/>
              </a:ext>
            </a:extLst>
          </p:cNvPr>
          <p:cNvPicPr>
            <a:picLocks noGrp="1" noChangeAspect="1"/>
          </p:cNvPicPr>
          <p:nvPr>
            <p:ph idx="1"/>
          </p:nvPr>
        </p:nvPicPr>
        <p:blipFill>
          <a:blip r:embed="rId2"/>
          <a:stretch>
            <a:fillRect/>
          </a:stretch>
        </p:blipFill>
        <p:spPr>
          <a:xfrm>
            <a:off x="773486" y="1569354"/>
            <a:ext cx="10223220" cy="4316470"/>
          </a:xfrm>
          <a:prstGeom prst="rect">
            <a:avLst/>
          </a:prstGeom>
        </p:spPr>
      </p:pic>
    </p:spTree>
    <p:extLst>
      <p:ext uri="{BB962C8B-B14F-4D97-AF65-F5344CB8AC3E}">
        <p14:creationId xmlns:p14="http://schemas.microsoft.com/office/powerpoint/2010/main" val="37248809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7182C1-5163-A751-7F97-B6BD6407FD52}"/>
              </a:ext>
            </a:extLst>
          </p:cNvPr>
          <p:cNvSpPr>
            <a:spLocks noGrp="1"/>
          </p:cNvSpPr>
          <p:nvPr>
            <p:ph idx="1"/>
          </p:nvPr>
        </p:nvSpPr>
        <p:spPr>
          <a:xfrm>
            <a:off x="521946" y="549836"/>
            <a:ext cx="10654054" cy="4547244"/>
          </a:xfrm>
        </p:spPr>
        <p:txBody>
          <a:bodyPr>
            <a:noAutofit/>
          </a:bodyPr>
          <a:lstStyle/>
          <a:p>
            <a:pPr marL="0" indent="0">
              <a:buNone/>
            </a:pPr>
            <a:r>
              <a:rPr lang="en-IN" sz="2000" dirty="0">
                <a:solidFill>
                  <a:schemeClr val="accent2"/>
                </a:solidFill>
              </a:rPr>
              <a:t>Drugs Used to Treat </a:t>
            </a:r>
            <a:r>
              <a:rPr lang="en-IN" sz="2000" dirty="0" err="1">
                <a:solidFill>
                  <a:schemeClr val="accent2"/>
                </a:solidFill>
              </a:rPr>
              <a:t>Dyslipidemia</a:t>
            </a:r>
            <a:r>
              <a:rPr lang="en-IN" sz="2000" dirty="0">
                <a:solidFill>
                  <a:schemeClr val="accent2"/>
                </a:solidFill>
              </a:rPr>
              <a:t>
LDL-Lowering Drugs
1)HMG-CoA reductase inhibitors (statins)</a:t>
            </a:r>
          </a:p>
          <a:p>
            <a:pPr marL="0" indent="0">
              <a:buNone/>
            </a:pPr>
            <a:r>
              <a:rPr lang="en-IN" sz="2000" dirty="0"/>
              <a:t>Indication -Elevated LDL-C; increased CV risk
</a:t>
            </a:r>
            <a:r>
              <a:rPr lang="en-IN" sz="2000" dirty="0">
                <a:solidFill>
                  <a:schemeClr val="accent2"/>
                </a:solidFill>
              </a:rPr>
              <a:t>Mechanisms of action</a:t>
            </a:r>
          </a:p>
          <a:p>
            <a:pPr marL="0" indent="0">
              <a:buNone/>
            </a:pPr>
            <a:r>
              <a:rPr lang="en-IN" sz="2000" dirty="0"/>
              <a:t>↓ Inhibition of cholesterol synthesis →↑Hepatic LDL receptors</a:t>
            </a:r>
          </a:p>
          <a:p>
            <a:pPr marL="0" indent="0">
              <a:buNone/>
            </a:pPr>
            <a:r>
              <a:rPr lang="en-IN" sz="2000" dirty="0">
                <a:solidFill>
                  <a:schemeClr val="accent2"/>
                </a:solidFill>
              </a:rPr>
              <a:t>Side effects</a:t>
            </a:r>
            <a:r>
              <a:rPr lang="en-IN" sz="2000" dirty="0"/>
              <a:t> 
</a:t>
            </a:r>
            <a:r>
              <a:rPr lang="en-IN" sz="2000" dirty="0" err="1"/>
              <a:t>Myalgias</a:t>
            </a:r>
            <a:r>
              <a:rPr lang="en-IN" sz="2000" dirty="0"/>
              <a:t> and myopathy, ↑</a:t>
            </a:r>
            <a:r>
              <a:rPr lang="en-IN" sz="2000" dirty="0" err="1"/>
              <a:t>gʻtransaminases</a:t>
            </a:r>
            <a:r>
              <a:rPr lang="en-IN" sz="2000" dirty="0"/>
              <a:t>, ↑ diabetes risk</a:t>
            </a:r>
          </a:p>
          <a:p>
            <a:pPr marL="0" indent="0">
              <a:buNone/>
            </a:pPr>
            <a:r>
              <a:rPr lang="en-IN" sz="2000" dirty="0"/>
              <a:t>
Lovastatin 20–40 mg daily  - Max 80 mg daily.    Atorvastatin 20–40 mg daily Max 80 mg daily
Simvastatin 20–40 mg daily –Max 80 mg daily.    </a:t>
            </a:r>
            <a:r>
              <a:rPr lang="en-IN" sz="2000" dirty="0" err="1"/>
              <a:t>Pitavastatin</a:t>
            </a:r>
            <a:r>
              <a:rPr lang="en-IN" sz="2000" dirty="0"/>
              <a:t> 1–2 mg daily Max 4 mg daily
</a:t>
            </a:r>
            <a:r>
              <a:rPr lang="en-IN" sz="2000" dirty="0" err="1"/>
              <a:t>Pravatatin</a:t>
            </a:r>
            <a:r>
              <a:rPr lang="en-IN" sz="2000" dirty="0"/>
              <a:t> 40–80 mg daily  -Max 80 mg  daily.    Rosuvastatin 5–20 mg daily Max 40 mg daily.
</a:t>
            </a:r>
            <a:r>
              <a:rPr lang="en-IN" sz="2000" dirty="0" err="1"/>
              <a:t>Fluvastatin</a:t>
            </a:r>
            <a:r>
              <a:rPr lang="en-IN" sz="2000" dirty="0"/>
              <a:t> 20–40 mg daily - Max 80 mg daily
</a:t>
            </a:r>
            <a:endParaRPr lang="en-US" sz="2000" dirty="0"/>
          </a:p>
        </p:txBody>
      </p:sp>
    </p:spTree>
    <p:extLst>
      <p:ext uri="{BB962C8B-B14F-4D97-AF65-F5344CB8AC3E}">
        <p14:creationId xmlns:p14="http://schemas.microsoft.com/office/powerpoint/2010/main" val="1583707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AD20F0-6A62-0685-3526-8F76A6CB6476}"/>
              </a:ext>
            </a:extLst>
          </p:cNvPr>
          <p:cNvSpPr>
            <a:spLocks noGrp="1"/>
          </p:cNvSpPr>
          <p:nvPr>
            <p:ph idx="1"/>
          </p:nvPr>
        </p:nvSpPr>
        <p:spPr>
          <a:xfrm>
            <a:off x="595655" y="382494"/>
            <a:ext cx="11000690" cy="5599103"/>
          </a:xfrm>
        </p:spPr>
        <p:txBody>
          <a:bodyPr>
            <a:noAutofit/>
          </a:bodyPr>
          <a:lstStyle/>
          <a:p>
            <a:pPr marL="0" indent="0">
              <a:buNone/>
            </a:pPr>
            <a:r>
              <a:rPr lang="en-IN" sz="2000" u="sng" dirty="0">
                <a:solidFill>
                  <a:schemeClr val="accent2"/>
                </a:solidFill>
                <a:effectLst/>
              </a:rPr>
              <a:t>Cholesterol absorption inhibitor</a:t>
            </a:r>
          </a:p>
          <a:p>
            <a:pPr marL="0" indent="0">
              <a:buNone/>
            </a:pPr>
            <a:br>
              <a:rPr lang="en-IN" sz="2000" dirty="0"/>
            </a:br>
            <a:r>
              <a:rPr lang="en-IN" sz="2000" dirty="0" err="1">
                <a:effectLst/>
              </a:rPr>
              <a:t>Ezetimibe</a:t>
            </a:r>
            <a:r>
              <a:rPr lang="en-IN" sz="2000" dirty="0">
                <a:effectLst/>
              </a:rPr>
              <a:t> 10 mg daily - Max 10 mg daily</a:t>
            </a:r>
          </a:p>
          <a:p>
            <a:pPr marL="0" indent="0">
              <a:buNone/>
            </a:pPr>
            <a:br>
              <a:rPr lang="en-IN" sz="2000" dirty="0"/>
            </a:br>
            <a:r>
              <a:rPr lang="en-IN" sz="2000" u="sng" dirty="0">
                <a:solidFill>
                  <a:schemeClr val="accent2"/>
                </a:solidFill>
                <a:effectLst/>
              </a:rPr>
              <a:t>Indication</a:t>
            </a:r>
            <a:r>
              <a:rPr lang="en-IN" sz="2000" dirty="0">
                <a:effectLst/>
              </a:rPr>
              <a:t> - Elevated LDL-C </a:t>
            </a:r>
            <a:br>
              <a:rPr lang="en-IN" sz="2000" dirty="0"/>
            </a:br>
            <a:r>
              <a:rPr lang="en-IN" sz="2000" dirty="0">
                <a:effectLst/>
              </a:rPr>
              <a:t>Mechanisms of action</a:t>
            </a:r>
            <a:br>
              <a:rPr lang="en-IN" sz="2000" dirty="0"/>
            </a:br>
            <a:r>
              <a:rPr lang="en-IN" sz="2000" dirty="0">
                <a:effectLst/>
              </a:rPr>
              <a:t>↓ Cholesterol absorption→ ↑LDL receptors</a:t>
            </a:r>
            <a:br>
              <a:rPr lang="en-IN" sz="2000" dirty="0"/>
            </a:br>
            <a:r>
              <a:rPr lang="en-IN" sz="2000" u="sng" dirty="0">
                <a:solidFill>
                  <a:schemeClr val="accent2"/>
                </a:solidFill>
                <a:effectLst/>
              </a:rPr>
              <a:t>Adverse</a:t>
            </a:r>
            <a:r>
              <a:rPr lang="en-IN" sz="2000" dirty="0">
                <a:effectLst/>
              </a:rPr>
              <a:t> </a:t>
            </a:r>
            <a:r>
              <a:rPr lang="en-IN" sz="2000" u="sng" dirty="0">
                <a:solidFill>
                  <a:schemeClr val="accent2"/>
                </a:solidFill>
                <a:effectLst/>
              </a:rPr>
              <a:t>effects</a:t>
            </a:r>
            <a:r>
              <a:rPr lang="en-IN" sz="2000" dirty="0">
                <a:effectLst/>
              </a:rPr>
              <a:t> -Elevated transaminases</a:t>
            </a:r>
          </a:p>
          <a:p>
            <a:pPr marL="0" indent="0">
              <a:buNone/>
            </a:pPr>
            <a:br>
              <a:rPr lang="en-IN" sz="2000" u="sng" dirty="0">
                <a:solidFill>
                  <a:schemeClr val="accent2"/>
                </a:solidFill>
              </a:rPr>
            </a:br>
            <a:r>
              <a:rPr lang="en-IN" sz="2000" u="sng" dirty="0">
                <a:solidFill>
                  <a:schemeClr val="accent2"/>
                </a:solidFill>
                <a:effectLst/>
              </a:rPr>
              <a:t>Bile acid </a:t>
            </a:r>
            <a:r>
              <a:rPr lang="en-IN" sz="2000" u="sng" dirty="0" err="1">
                <a:solidFill>
                  <a:schemeClr val="accent2"/>
                </a:solidFill>
                <a:effectLst/>
              </a:rPr>
              <a:t>sequestrants</a:t>
            </a:r>
            <a:r>
              <a:rPr lang="en-IN" sz="2000" u="sng" dirty="0">
                <a:solidFill>
                  <a:schemeClr val="accent2"/>
                </a:solidFill>
                <a:effectLst/>
              </a:rPr>
              <a:t> </a:t>
            </a:r>
            <a:br>
              <a:rPr lang="en-IN" sz="2000" dirty="0"/>
            </a:br>
            <a:br>
              <a:rPr lang="en-IN" sz="2000" dirty="0"/>
            </a:br>
            <a:r>
              <a:rPr lang="en-IN" sz="2000" dirty="0" err="1">
                <a:effectLst/>
              </a:rPr>
              <a:t>Cholestyramine</a:t>
            </a:r>
            <a:r>
              <a:rPr lang="en-IN" sz="2000" dirty="0">
                <a:effectLst/>
              </a:rPr>
              <a:t> 4 g daily - Max32 g daily</a:t>
            </a:r>
            <a:br>
              <a:rPr lang="en-IN" sz="2000" dirty="0"/>
            </a:br>
            <a:r>
              <a:rPr lang="en-IN" sz="2000" dirty="0" err="1">
                <a:effectLst/>
              </a:rPr>
              <a:t>Colestipol</a:t>
            </a:r>
            <a:r>
              <a:rPr lang="en-IN" sz="2000" dirty="0">
                <a:effectLst/>
              </a:rPr>
              <a:t> 5 g daily -Max 40 g daily</a:t>
            </a:r>
            <a:br>
              <a:rPr lang="en-IN" sz="2000" dirty="0"/>
            </a:br>
            <a:br>
              <a:rPr lang="en-IN" sz="2000" dirty="0"/>
            </a:br>
            <a:r>
              <a:rPr lang="en-IN" sz="2000" u="sng" dirty="0">
                <a:solidFill>
                  <a:schemeClr val="accent2"/>
                </a:solidFill>
                <a:effectLst/>
              </a:rPr>
              <a:t>Indication-</a:t>
            </a:r>
            <a:r>
              <a:rPr lang="en-IN" sz="2000" dirty="0">
                <a:effectLst/>
              </a:rPr>
              <a:t> Elevated LDL-C ↑ </a:t>
            </a:r>
            <a:br>
              <a:rPr lang="en-IN" sz="2000" dirty="0"/>
            </a:br>
            <a:br>
              <a:rPr lang="en-IN" sz="2000" dirty="0"/>
            </a:br>
            <a:r>
              <a:rPr lang="en-IN" sz="2000" dirty="0">
                <a:effectLst/>
              </a:rPr>
              <a:t>Mechanisms of action - Bile acid excretion → ↑ LDL receptors</a:t>
            </a:r>
            <a:br>
              <a:rPr lang="en-IN" sz="2000" dirty="0"/>
            </a:br>
            <a:r>
              <a:rPr lang="en-IN" sz="2000" dirty="0">
                <a:effectLst/>
              </a:rPr>
              <a:t>Adverse effects -Bloating, constipation, </a:t>
            </a:r>
            <a:r>
              <a:rPr lang="en-IN" sz="2000" dirty="0" err="1">
                <a:effectLst/>
              </a:rPr>
              <a:t>elevatedtriglycerides</a:t>
            </a:r>
            <a:endParaRPr lang="en-IN" sz="2000" dirty="0">
              <a:effectLst/>
            </a:endParaRPr>
          </a:p>
          <a:p>
            <a:pPr marL="0" indent="0">
              <a:buNone/>
            </a:pPr>
            <a:br>
              <a:rPr lang="en-IN" sz="2000" dirty="0"/>
            </a:br>
            <a:endParaRPr lang="en-US" sz="2000" dirty="0"/>
          </a:p>
        </p:txBody>
      </p:sp>
    </p:spTree>
    <p:extLst>
      <p:ext uri="{BB962C8B-B14F-4D97-AF65-F5344CB8AC3E}">
        <p14:creationId xmlns:p14="http://schemas.microsoft.com/office/powerpoint/2010/main" val="3417846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C53EA-F03B-99B2-027E-7F782A3ACFC6}"/>
              </a:ext>
            </a:extLst>
          </p:cNvPr>
          <p:cNvSpPr>
            <a:spLocks noGrp="1"/>
          </p:cNvSpPr>
          <p:nvPr>
            <p:ph idx="1"/>
          </p:nvPr>
        </p:nvSpPr>
        <p:spPr>
          <a:xfrm>
            <a:off x="288863" y="502023"/>
            <a:ext cx="8596668" cy="5443715"/>
          </a:xfrm>
        </p:spPr>
        <p:txBody>
          <a:bodyPr>
            <a:noAutofit/>
          </a:bodyPr>
          <a:lstStyle/>
          <a:p>
            <a:pPr marL="0" indent="0">
              <a:buNone/>
            </a:pPr>
            <a:r>
              <a:rPr lang="en-IN" sz="2000" u="sng" dirty="0">
                <a:solidFill>
                  <a:schemeClr val="accent2"/>
                </a:solidFill>
                <a:effectLst/>
              </a:rPr>
              <a:t>PCSK9 inhibitors</a:t>
            </a:r>
          </a:p>
          <a:p>
            <a:pPr marL="0" indent="0">
              <a:buNone/>
            </a:pPr>
            <a:br>
              <a:rPr lang="en-IN" sz="2000" dirty="0"/>
            </a:br>
            <a:r>
              <a:rPr lang="en-IN" sz="2000" u="sng" dirty="0">
                <a:solidFill>
                  <a:schemeClr val="accent2"/>
                </a:solidFill>
                <a:effectLst/>
              </a:rPr>
              <a:t>Indication-</a:t>
            </a:r>
            <a:r>
              <a:rPr lang="en-IN" sz="2000" dirty="0">
                <a:effectLst/>
              </a:rPr>
              <a:t> Elevated LDL-C </a:t>
            </a:r>
            <a:br>
              <a:rPr lang="en-IN" sz="2000" dirty="0"/>
            </a:br>
            <a:br>
              <a:rPr lang="en-IN" sz="2000" dirty="0"/>
            </a:br>
            <a:r>
              <a:rPr lang="en-IN" sz="2000" dirty="0" err="1">
                <a:effectLst/>
              </a:rPr>
              <a:t>Evolocumab</a:t>
            </a:r>
            <a:r>
              <a:rPr lang="en-IN" sz="2000" dirty="0">
                <a:effectLst/>
              </a:rPr>
              <a:t> (Ab)  140 mg SC every 2 weeks</a:t>
            </a:r>
            <a:br>
              <a:rPr lang="en-IN" sz="2000" dirty="0"/>
            </a:br>
            <a:r>
              <a:rPr lang="en-IN" sz="2000" dirty="0" err="1">
                <a:effectLst/>
              </a:rPr>
              <a:t>Alirocumab</a:t>
            </a:r>
            <a:r>
              <a:rPr lang="en-IN" sz="2000" dirty="0">
                <a:effectLst/>
              </a:rPr>
              <a:t> (Ab)   75 mg SC every 2 weeks</a:t>
            </a:r>
            <a:r>
              <a:rPr lang="en-IN" sz="2000" dirty="0"/>
              <a:t> </a:t>
            </a:r>
            <a:br>
              <a:rPr lang="en-IN" sz="2000" dirty="0"/>
            </a:br>
            <a:br>
              <a:rPr lang="en-IN" sz="2000" dirty="0"/>
            </a:br>
            <a:r>
              <a:rPr lang="en-IN" sz="2000" dirty="0">
                <a:effectLst/>
              </a:rPr>
              <a:t>Mechanisms of action </a:t>
            </a:r>
            <a:br>
              <a:rPr lang="en-IN" sz="2000" dirty="0"/>
            </a:br>
            <a:r>
              <a:rPr lang="en-IN" sz="2000" dirty="0">
                <a:effectLst/>
              </a:rPr>
              <a:t>↓ PCSK9 activity due to Ab inhibition → ↑LDL receptors</a:t>
            </a:r>
          </a:p>
          <a:p>
            <a:pPr marL="0" indent="0">
              <a:buNone/>
            </a:pPr>
            <a:br>
              <a:rPr lang="en-IN" sz="2000" dirty="0"/>
            </a:br>
            <a:r>
              <a:rPr lang="en-IN" sz="2000" u="sng" dirty="0">
                <a:solidFill>
                  <a:schemeClr val="accent2"/>
                </a:solidFill>
                <a:effectLst/>
              </a:rPr>
              <a:t>Adverse</a:t>
            </a:r>
            <a:r>
              <a:rPr lang="en-IN" sz="2000" dirty="0">
                <a:effectLst/>
              </a:rPr>
              <a:t> </a:t>
            </a:r>
            <a:r>
              <a:rPr lang="en-IN" sz="2000" u="sng" dirty="0">
                <a:solidFill>
                  <a:schemeClr val="accent2"/>
                </a:solidFill>
                <a:effectLst/>
              </a:rPr>
              <a:t>effects</a:t>
            </a:r>
            <a:r>
              <a:rPr lang="en-IN" sz="2000" dirty="0">
                <a:effectLst/>
              </a:rPr>
              <a:t> </a:t>
            </a:r>
            <a:br>
              <a:rPr lang="en-IN" sz="2000" dirty="0"/>
            </a:br>
            <a:r>
              <a:rPr lang="en-IN" sz="2000" dirty="0">
                <a:effectLst/>
              </a:rPr>
              <a:t>Injection site reactions</a:t>
            </a:r>
          </a:p>
          <a:p>
            <a:pPr marL="0" indent="0">
              <a:buNone/>
            </a:pPr>
            <a:br>
              <a:rPr lang="en-IN" sz="2000" dirty="0"/>
            </a:br>
            <a:r>
              <a:rPr lang="en-IN" sz="2000" dirty="0" err="1">
                <a:effectLst/>
              </a:rPr>
              <a:t>Inclisiran</a:t>
            </a:r>
            <a:r>
              <a:rPr lang="en-IN" sz="2000" dirty="0">
                <a:effectLst/>
              </a:rPr>
              <a:t> (siRNA) 300 mg SC every 6 months </a:t>
            </a:r>
            <a:br>
              <a:rPr lang="en-IN" sz="2000" dirty="0"/>
            </a:br>
            <a:br>
              <a:rPr lang="en-IN" sz="2000" dirty="0"/>
            </a:br>
            <a:r>
              <a:rPr lang="en-IN" sz="2000" dirty="0">
                <a:effectLst/>
              </a:rPr>
              <a:t>↓ PCSK9 synthesis due to siRNA silencing→ ↑ LDL receptors</a:t>
            </a:r>
          </a:p>
          <a:p>
            <a:pPr marL="0" indent="0">
              <a:buNone/>
            </a:pPr>
            <a:r>
              <a:rPr lang="en-IN" sz="2000" dirty="0">
                <a:effectLst/>
              </a:rPr>
              <a:t>Adverse reactions -Injection site reactions</a:t>
            </a:r>
            <a:endParaRPr lang="en-US" sz="2000" dirty="0"/>
          </a:p>
        </p:txBody>
      </p:sp>
    </p:spTree>
    <p:extLst>
      <p:ext uri="{BB962C8B-B14F-4D97-AF65-F5344CB8AC3E}">
        <p14:creationId xmlns:p14="http://schemas.microsoft.com/office/powerpoint/2010/main" val="12675457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15AEC7-94CD-342E-3F3A-B0844B617BCB}"/>
              </a:ext>
            </a:extLst>
          </p:cNvPr>
          <p:cNvSpPr>
            <a:spLocks noGrp="1"/>
          </p:cNvSpPr>
          <p:nvPr>
            <p:ph idx="1"/>
          </p:nvPr>
        </p:nvSpPr>
        <p:spPr>
          <a:xfrm>
            <a:off x="860612" y="382494"/>
            <a:ext cx="10004612" cy="4291106"/>
          </a:xfrm>
        </p:spPr>
        <p:txBody>
          <a:bodyPr>
            <a:noAutofit/>
          </a:bodyPr>
          <a:lstStyle/>
          <a:p>
            <a:pPr marL="0" indent="0">
              <a:buNone/>
            </a:pPr>
            <a:r>
              <a:rPr lang="en-IN" sz="2000" u="sng" dirty="0">
                <a:solidFill>
                  <a:schemeClr val="accent2"/>
                </a:solidFill>
                <a:effectLst/>
              </a:rPr>
              <a:t>ATP citrate </a:t>
            </a:r>
            <a:r>
              <a:rPr lang="en-IN" sz="2000" u="sng" dirty="0" err="1">
                <a:solidFill>
                  <a:schemeClr val="accent2"/>
                </a:solidFill>
                <a:effectLst/>
              </a:rPr>
              <a:t>lyase</a:t>
            </a:r>
            <a:r>
              <a:rPr lang="en-IN" sz="2000" u="sng" dirty="0">
                <a:solidFill>
                  <a:schemeClr val="accent2"/>
                </a:solidFill>
                <a:effectLst/>
              </a:rPr>
              <a:t> inhibitor</a:t>
            </a:r>
            <a:r>
              <a:rPr lang="en-IN" sz="2000" u="sng" dirty="0">
                <a:solidFill>
                  <a:schemeClr val="accent2"/>
                </a:solidFill>
              </a:rPr>
              <a:t> </a:t>
            </a:r>
          </a:p>
          <a:p>
            <a:pPr marL="0" indent="0">
              <a:buNone/>
            </a:pPr>
            <a:r>
              <a:rPr lang="en-IN" sz="2000" dirty="0" err="1">
                <a:effectLst/>
              </a:rPr>
              <a:t>Bempedoic</a:t>
            </a:r>
            <a:r>
              <a:rPr lang="en-IN" sz="2000" dirty="0">
                <a:effectLst/>
              </a:rPr>
              <a:t> acid 180 mg daily </a:t>
            </a:r>
            <a:br>
              <a:rPr lang="en-IN" sz="2000" dirty="0"/>
            </a:br>
            <a:r>
              <a:rPr lang="en-IN" sz="2000" u="sng" dirty="0">
                <a:solidFill>
                  <a:schemeClr val="accent2"/>
                </a:solidFill>
                <a:effectLst/>
              </a:rPr>
              <a:t>Indication-</a:t>
            </a:r>
            <a:r>
              <a:rPr lang="en-IN" sz="2000" dirty="0">
                <a:effectLst/>
              </a:rPr>
              <a:t> Elevated LDL-C</a:t>
            </a:r>
          </a:p>
          <a:p>
            <a:pPr marL="0" indent="0">
              <a:buNone/>
            </a:pPr>
            <a:r>
              <a:rPr lang="en-IN" sz="2000" u="sng" dirty="0">
                <a:solidFill>
                  <a:schemeClr val="accent2"/>
                </a:solidFill>
                <a:effectLst/>
              </a:rPr>
              <a:t>Mechanisms of Action </a:t>
            </a:r>
            <a:br>
              <a:rPr lang="en-IN" sz="2000" dirty="0"/>
            </a:br>
            <a:r>
              <a:rPr lang="en-IN" sz="2000" dirty="0">
                <a:effectLst/>
              </a:rPr>
              <a:t>↓ Inhibition of cholesterol synthesis → ↑ LDL receptors</a:t>
            </a:r>
          </a:p>
          <a:p>
            <a:pPr marL="0" indent="0">
              <a:buNone/>
            </a:pPr>
            <a:br>
              <a:rPr lang="en-IN" sz="2000" dirty="0"/>
            </a:br>
            <a:r>
              <a:rPr lang="en-IN" sz="2000" dirty="0">
                <a:effectLst/>
              </a:rPr>
              <a:t>Adverse effects - ↑ uric acid and gout ↑ </a:t>
            </a:r>
            <a:r>
              <a:rPr lang="en-IN" sz="2000" dirty="0" err="1">
                <a:effectLst/>
              </a:rPr>
              <a:t>cholelithiasis</a:t>
            </a:r>
            <a:endParaRPr lang="en-IN" sz="2000" dirty="0"/>
          </a:p>
          <a:p>
            <a:pPr marL="0" indent="0">
              <a:buNone/>
            </a:pPr>
            <a:endParaRPr lang="en-IN" sz="2000" dirty="0"/>
          </a:p>
          <a:p>
            <a:pPr marL="0" indent="0">
              <a:buNone/>
            </a:pPr>
            <a:r>
              <a:rPr lang="en-IN" sz="2000" u="sng" dirty="0">
                <a:solidFill>
                  <a:schemeClr val="accent2"/>
                </a:solidFill>
                <a:effectLst/>
              </a:rPr>
              <a:t>MTP inhibitor</a:t>
            </a:r>
          </a:p>
          <a:p>
            <a:pPr marL="0" indent="0">
              <a:buNone/>
            </a:pPr>
            <a:r>
              <a:rPr lang="en-IN" sz="2000" dirty="0">
                <a:effectLst/>
              </a:rPr>
              <a:t>Indication- Homozygous Familial hypercholesterolemia </a:t>
            </a:r>
            <a:br>
              <a:rPr lang="en-IN" sz="2000" dirty="0"/>
            </a:br>
            <a:br>
              <a:rPr lang="en-IN" sz="2000" dirty="0"/>
            </a:br>
            <a:r>
              <a:rPr lang="en-IN" sz="2000" dirty="0" err="1">
                <a:effectLst/>
              </a:rPr>
              <a:t>Lomitapide</a:t>
            </a:r>
            <a:r>
              <a:rPr lang="en-IN" sz="2000" dirty="0">
                <a:effectLst/>
              </a:rPr>
              <a:t> 5 mg daily 60 mg daily </a:t>
            </a:r>
            <a:br>
              <a:rPr lang="en-IN" sz="2000" dirty="0"/>
            </a:br>
            <a:br>
              <a:rPr lang="en-IN" sz="2000" dirty="0"/>
            </a:br>
            <a:r>
              <a:rPr lang="en-IN" sz="2000" u="sng" dirty="0">
                <a:solidFill>
                  <a:schemeClr val="accent2"/>
                </a:solidFill>
                <a:effectLst/>
              </a:rPr>
              <a:t>Mechanisms of action</a:t>
            </a:r>
            <a:br>
              <a:rPr lang="en-IN" sz="2000" dirty="0"/>
            </a:br>
            <a:r>
              <a:rPr lang="en-IN" sz="2000" dirty="0">
                <a:effectLst/>
              </a:rPr>
              <a:t>MTP inhibition → ↓ VLDL assembly and secretion</a:t>
            </a:r>
          </a:p>
          <a:p>
            <a:pPr marL="0" indent="0">
              <a:buNone/>
            </a:pPr>
            <a:br>
              <a:rPr lang="en-IN" sz="2000" dirty="0"/>
            </a:br>
            <a:r>
              <a:rPr lang="en-IN" sz="2000" u="sng" dirty="0">
                <a:solidFill>
                  <a:schemeClr val="accent2"/>
                </a:solidFill>
                <a:effectLst/>
              </a:rPr>
              <a:t>Adverse effects -</a:t>
            </a:r>
            <a:r>
              <a:rPr lang="en-IN" sz="2000" dirty="0">
                <a:effectLst/>
              </a:rPr>
              <a:t> Nausea, </a:t>
            </a:r>
            <a:r>
              <a:rPr lang="en-IN" sz="2000" dirty="0" err="1">
                <a:effectLst/>
              </a:rPr>
              <a:t>diarrhea</a:t>
            </a:r>
            <a:r>
              <a:rPr lang="en-IN" sz="2000" dirty="0">
                <a:effectLst/>
              </a:rPr>
              <a:t>, increased hepatic fat</a:t>
            </a:r>
            <a:endParaRPr lang="en-US" sz="2000" dirty="0"/>
          </a:p>
        </p:txBody>
      </p:sp>
    </p:spTree>
    <p:extLst>
      <p:ext uri="{BB962C8B-B14F-4D97-AF65-F5344CB8AC3E}">
        <p14:creationId xmlns:p14="http://schemas.microsoft.com/office/powerpoint/2010/main" val="1688284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1D3B08-64FD-C0AF-D225-692EE3F27B40}"/>
              </a:ext>
            </a:extLst>
          </p:cNvPr>
          <p:cNvSpPr>
            <a:spLocks noGrp="1"/>
          </p:cNvSpPr>
          <p:nvPr>
            <p:ph idx="1"/>
          </p:nvPr>
        </p:nvSpPr>
        <p:spPr>
          <a:xfrm>
            <a:off x="677334" y="992095"/>
            <a:ext cx="8596668" cy="5049268"/>
          </a:xfrm>
        </p:spPr>
        <p:txBody>
          <a:bodyPr>
            <a:noAutofit/>
          </a:bodyPr>
          <a:lstStyle/>
          <a:p>
            <a:pPr marL="0" indent="0">
              <a:buNone/>
            </a:pPr>
            <a:r>
              <a:rPr lang="en-IN" sz="2000" u="sng" dirty="0" err="1">
                <a:solidFill>
                  <a:schemeClr val="accent2"/>
                </a:solidFill>
              </a:rPr>
              <a:t>ApoB</a:t>
            </a:r>
            <a:r>
              <a:rPr lang="en-IN" sz="2000" u="sng" dirty="0">
                <a:solidFill>
                  <a:schemeClr val="accent2"/>
                </a:solidFill>
              </a:rPr>
              <a:t> inhibitor (ASO)</a:t>
            </a:r>
          </a:p>
          <a:p>
            <a:pPr marL="0" indent="0">
              <a:buNone/>
            </a:pPr>
            <a:r>
              <a:rPr lang="en-IN" sz="2000" dirty="0"/>
              <a:t>Homozygous Familial Hypercholesterolemia 
</a:t>
            </a:r>
            <a:r>
              <a:rPr lang="en-IN" sz="2000" dirty="0" err="1"/>
              <a:t>Mipomersen</a:t>
            </a:r>
            <a:r>
              <a:rPr lang="en-IN" sz="2000" dirty="0"/>
              <a:t> 200 mg SC weekly 
</a:t>
            </a:r>
            <a:r>
              <a:rPr lang="en-IN" sz="2000" u="sng" dirty="0">
                <a:solidFill>
                  <a:schemeClr val="accent2"/>
                </a:solidFill>
              </a:rPr>
              <a:t>Mechanisms of action </a:t>
            </a:r>
            <a:r>
              <a:rPr lang="en-IN" sz="2000" dirty="0"/>
              <a:t>
 ↓ </a:t>
            </a:r>
            <a:r>
              <a:rPr lang="en-IN" sz="2000" dirty="0" err="1"/>
              <a:t>ApoB</a:t>
            </a:r>
            <a:r>
              <a:rPr lang="en-IN" sz="2000" dirty="0"/>
              <a:t> synthesis due to ASO silencing → ↓ </a:t>
            </a:r>
            <a:r>
              <a:rPr lang="en-IN" sz="2000" dirty="0" err="1"/>
              <a:t>ApoB</a:t>
            </a:r>
            <a:r>
              <a:rPr lang="en-IN" sz="2000" dirty="0"/>
              <a:t>/VLDL secretion</a:t>
            </a:r>
          </a:p>
          <a:p>
            <a:pPr marL="0" indent="0">
              <a:buNone/>
            </a:pPr>
            <a:r>
              <a:rPr lang="en-IN" sz="2000" dirty="0"/>
              <a:t>
</a:t>
            </a:r>
            <a:r>
              <a:rPr lang="en-IN" sz="2000" u="sng" dirty="0">
                <a:solidFill>
                  <a:schemeClr val="accent2"/>
                </a:solidFill>
              </a:rPr>
              <a:t>Adverse effects</a:t>
            </a:r>
            <a:r>
              <a:rPr lang="en-IN" sz="2000" dirty="0"/>
              <a:t> 
Injection site reactions, flu-like symptoms, increased hepatic fat</a:t>
            </a:r>
            <a:endParaRPr lang="en-US" sz="2000" dirty="0"/>
          </a:p>
        </p:txBody>
      </p:sp>
    </p:spTree>
    <p:extLst>
      <p:ext uri="{BB962C8B-B14F-4D97-AF65-F5344CB8AC3E}">
        <p14:creationId xmlns:p14="http://schemas.microsoft.com/office/powerpoint/2010/main" val="26100670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DE8609-BABB-9A9A-358C-0A0279CB4F9B}"/>
              </a:ext>
            </a:extLst>
          </p:cNvPr>
          <p:cNvSpPr>
            <a:spLocks noGrp="1"/>
          </p:cNvSpPr>
          <p:nvPr>
            <p:ph idx="1"/>
          </p:nvPr>
        </p:nvSpPr>
        <p:spPr>
          <a:xfrm>
            <a:off x="677334" y="1004047"/>
            <a:ext cx="8596668" cy="5037315"/>
          </a:xfrm>
        </p:spPr>
        <p:txBody>
          <a:bodyPr>
            <a:noAutofit/>
          </a:bodyPr>
          <a:lstStyle/>
          <a:p>
            <a:pPr marL="0" indent="0">
              <a:buNone/>
            </a:pPr>
            <a:r>
              <a:rPr lang="en-IN" sz="2000" dirty="0">
                <a:solidFill>
                  <a:schemeClr val="accent2"/>
                </a:solidFill>
              </a:rPr>
              <a:t>TG-Lowering Drugs</a:t>
            </a:r>
          </a:p>
          <a:p>
            <a:endParaRPr lang="en-IN" sz="2000" dirty="0">
              <a:solidFill>
                <a:schemeClr val="accent2"/>
              </a:solidFill>
            </a:endParaRPr>
          </a:p>
          <a:p>
            <a:pPr marL="0" indent="0">
              <a:buNone/>
            </a:pPr>
            <a:r>
              <a:rPr lang="en-IN" sz="2000" dirty="0" err="1">
                <a:solidFill>
                  <a:schemeClr val="accent2"/>
                </a:solidFill>
              </a:rPr>
              <a:t>Fibric</a:t>
            </a:r>
            <a:r>
              <a:rPr lang="en-IN" sz="2000" dirty="0">
                <a:solidFill>
                  <a:schemeClr val="accent2"/>
                </a:solidFill>
              </a:rPr>
              <a:t> acid derivatives (fibrates)</a:t>
            </a:r>
            <a:r>
              <a:rPr lang="en-IN" sz="2000" dirty="0"/>
              <a:t>
</a:t>
            </a:r>
            <a:r>
              <a:rPr lang="en-IN" sz="2000" dirty="0" err="1"/>
              <a:t>Gemfibrozil</a:t>
            </a:r>
            <a:r>
              <a:rPr lang="en-IN" sz="2000" dirty="0"/>
              <a:t> – 600 mg bid
</a:t>
            </a:r>
            <a:r>
              <a:rPr lang="en-IN" sz="2000" dirty="0" err="1"/>
              <a:t>Fenofibrate</a:t>
            </a:r>
            <a:r>
              <a:rPr lang="en-IN" sz="2000" dirty="0"/>
              <a:t> – 40–160 mg daily 
</a:t>
            </a:r>
            <a:r>
              <a:rPr lang="en-IN" sz="2000" u="sng" dirty="0">
                <a:solidFill>
                  <a:schemeClr val="accent2"/>
                </a:solidFill>
              </a:rPr>
              <a:t>Indication</a:t>
            </a:r>
            <a:r>
              <a:rPr lang="en-IN" sz="2000" dirty="0"/>
              <a:t> – Elevated TG 
</a:t>
            </a:r>
            <a:r>
              <a:rPr lang="en-IN" sz="2000" u="sng" dirty="0">
                <a:solidFill>
                  <a:schemeClr val="accent2"/>
                </a:solidFill>
              </a:rPr>
              <a:t>Mechanisms-</a:t>
            </a:r>
            <a:r>
              <a:rPr lang="en-IN" sz="2000" dirty="0"/>
              <a:t>↑ LPL, ↓ VLDL synthesis
</a:t>
            </a:r>
            <a:r>
              <a:rPr lang="en-IN" sz="2000" u="sng" dirty="0">
                <a:solidFill>
                  <a:schemeClr val="accent2"/>
                </a:solidFill>
              </a:rPr>
              <a:t>Adverse effects</a:t>
            </a:r>
            <a:r>
              <a:rPr lang="en-IN" sz="2000" dirty="0"/>
              <a:t>-Dyspepsia, myalgia, </a:t>
            </a:r>
            <a:r>
              <a:rPr lang="en-IN" sz="2000" dirty="0" err="1"/>
              <a:t>cholelithiasis</a:t>
            </a:r>
            <a:r>
              <a:rPr lang="en-IN" sz="2000" dirty="0"/>
              <a:t>, elevated transaminases</a:t>
            </a:r>
            <a:endParaRPr lang="en-US" sz="2000" dirty="0"/>
          </a:p>
        </p:txBody>
      </p:sp>
    </p:spTree>
    <p:extLst>
      <p:ext uri="{BB962C8B-B14F-4D97-AF65-F5344CB8AC3E}">
        <p14:creationId xmlns:p14="http://schemas.microsoft.com/office/powerpoint/2010/main" val="18806569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3CDABC-E64B-855C-5543-D108EF14945A}"/>
              </a:ext>
            </a:extLst>
          </p:cNvPr>
          <p:cNvSpPr>
            <a:spLocks noGrp="1"/>
          </p:cNvSpPr>
          <p:nvPr>
            <p:ph idx="1"/>
          </p:nvPr>
        </p:nvSpPr>
        <p:spPr/>
        <p:txBody>
          <a:bodyPr>
            <a:normAutofit lnSpcReduction="10000"/>
          </a:bodyPr>
          <a:lstStyle/>
          <a:p>
            <a:pPr marL="0" indent="0">
              <a:buNone/>
            </a:pPr>
            <a:r>
              <a:rPr lang="en-IN" u="sng" dirty="0">
                <a:solidFill>
                  <a:schemeClr val="accent2"/>
                </a:solidFill>
              </a:rPr>
              <a:t>Omega-3 fatty acids
Indication-</a:t>
            </a:r>
            <a:r>
              <a:rPr lang="en-IN" dirty="0"/>
              <a:t> Elevated TG</a:t>
            </a:r>
          </a:p>
          <a:p>
            <a:pPr marL="0" indent="0">
              <a:buNone/>
            </a:pPr>
            <a:r>
              <a:rPr lang="en-IN" dirty="0"/>
              <a:t>
Acid ethyl esters 4 g daily
</a:t>
            </a:r>
            <a:r>
              <a:rPr lang="en-IN" dirty="0" err="1"/>
              <a:t>Icosapent</a:t>
            </a:r>
            <a:r>
              <a:rPr lang="en-IN" dirty="0"/>
              <a:t> ethyl 4 g daily
</a:t>
            </a:r>
            <a:r>
              <a:rPr lang="en-IN" u="sng" dirty="0">
                <a:solidFill>
                  <a:schemeClr val="accent2"/>
                </a:solidFill>
              </a:rPr>
              <a:t>Mechanisms of action </a:t>
            </a:r>
            <a:r>
              <a:rPr lang="en-IN" dirty="0"/>
              <a:t>- ↑ TG catabolism 
</a:t>
            </a:r>
            <a:r>
              <a:rPr lang="en-IN" u="sng" dirty="0">
                <a:solidFill>
                  <a:schemeClr val="accent2"/>
                </a:solidFill>
              </a:rPr>
              <a:t>Adverse effects </a:t>
            </a:r>
            <a:r>
              <a:rPr lang="en-IN" dirty="0"/>
              <a:t>–Dyspepsia</a:t>
            </a:r>
          </a:p>
          <a:p>
            <a:endParaRPr lang="en-US" dirty="0"/>
          </a:p>
        </p:txBody>
      </p:sp>
    </p:spTree>
    <p:extLst>
      <p:ext uri="{BB962C8B-B14F-4D97-AF65-F5344CB8AC3E}">
        <p14:creationId xmlns:p14="http://schemas.microsoft.com/office/powerpoint/2010/main" val="27887487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F163E2-81D1-AD85-8D68-21A53DEFA625}"/>
              </a:ext>
            </a:extLst>
          </p:cNvPr>
          <p:cNvSpPr>
            <a:spLocks noGrp="1"/>
          </p:cNvSpPr>
          <p:nvPr>
            <p:ph idx="1"/>
          </p:nvPr>
        </p:nvSpPr>
        <p:spPr/>
        <p:txBody>
          <a:bodyPr>
            <a:normAutofit/>
          </a:bodyPr>
          <a:lstStyle/>
          <a:p>
            <a:pPr marL="0" indent="0">
              <a:buNone/>
            </a:pPr>
            <a:r>
              <a:rPr lang="en-IN" sz="8000" dirty="0"/>
              <a:t>THANK YOU </a:t>
            </a:r>
            <a:endParaRPr lang="en-US" sz="8000" dirty="0"/>
          </a:p>
        </p:txBody>
      </p:sp>
    </p:spTree>
    <p:extLst>
      <p:ext uri="{BB962C8B-B14F-4D97-AF65-F5344CB8AC3E}">
        <p14:creationId xmlns:p14="http://schemas.microsoft.com/office/powerpoint/2010/main" val="743363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9B2EF8B-71D3-772C-7B2A-EC386AC7043E}"/>
              </a:ext>
            </a:extLst>
          </p:cNvPr>
          <p:cNvPicPr>
            <a:picLocks noGrp="1" noChangeAspect="1"/>
          </p:cNvPicPr>
          <p:nvPr>
            <p:ph idx="1"/>
          </p:nvPr>
        </p:nvPicPr>
        <p:blipFill>
          <a:blip r:embed="rId2"/>
          <a:stretch>
            <a:fillRect/>
          </a:stretch>
        </p:blipFill>
        <p:spPr>
          <a:xfrm>
            <a:off x="1682994" y="349235"/>
            <a:ext cx="7472959" cy="6159530"/>
          </a:xfrm>
          <a:prstGeom prst="rect">
            <a:avLst/>
          </a:prstGeom>
        </p:spPr>
      </p:pic>
    </p:spTree>
    <p:extLst>
      <p:ext uri="{BB962C8B-B14F-4D97-AF65-F5344CB8AC3E}">
        <p14:creationId xmlns:p14="http://schemas.microsoft.com/office/powerpoint/2010/main" val="176630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C633BD-B53A-5CC2-80C0-6782180B369E}"/>
              </a:ext>
            </a:extLst>
          </p:cNvPr>
          <p:cNvSpPr>
            <a:spLocks noGrp="1"/>
          </p:cNvSpPr>
          <p:nvPr>
            <p:ph idx="1"/>
          </p:nvPr>
        </p:nvSpPr>
        <p:spPr>
          <a:xfrm>
            <a:off x="372531" y="1174424"/>
            <a:ext cx="8831233" cy="4509152"/>
          </a:xfrm>
        </p:spPr>
        <p:txBody>
          <a:bodyPr>
            <a:noAutofit/>
          </a:bodyPr>
          <a:lstStyle/>
          <a:p>
            <a:pPr marL="0" indent="0">
              <a:buNone/>
            </a:pPr>
            <a:r>
              <a:rPr lang="en-IN" sz="2000" u="sng" dirty="0">
                <a:solidFill>
                  <a:schemeClr val="accent2"/>
                </a:solidFill>
              </a:rPr>
              <a:t>NONPHARMACOLOGICAL INTERVENTIONS TO PREVENT AND TREAT HYPERTENSION</a:t>
            </a:r>
          </a:p>
          <a:p>
            <a:pPr marL="0" indent="0">
              <a:buNone/>
            </a:pPr>
            <a:r>
              <a:rPr lang="en-IN" sz="2000" b="1" u="sng" dirty="0">
                <a:solidFill>
                  <a:schemeClr val="accent2"/>
                </a:solidFill>
              </a:rPr>
              <a:t>DASH DIET</a:t>
            </a:r>
            <a:r>
              <a:rPr lang="en-IN" sz="2000" dirty="0"/>
              <a:t>
The DASH (Dietary Approaches to Stop Hypertension) diet is a heart-healthy diet that was specifically formulated to lower BP. The DASH diet is high in vegetables, fruits, whole grains, and low-fat dairy products and low in fats, saturated fats, and cholesterol.</a:t>
            </a:r>
          </a:p>
          <a:p>
            <a:pPr marL="0" indent="0">
              <a:buNone/>
            </a:pPr>
            <a:r>
              <a:rPr lang="en-IN" sz="2000" dirty="0"/>
              <a:t>
</a:t>
            </a:r>
            <a:r>
              <a:rPr lang="en-IN" sz="2000" b="1" u="sng" dirty="0">
                <a:solidFill>
                  <a:schemeClr val="accent2"/>
                </a:solidFill>
              </a:rPr>
              <a:t>Weight</a:t>
            </a:r>
            <a:r>
              <a:rPr lang="en-IN" sz="2000" u="sng" dirty="0">
                <a:solidFill>
                  <a:schemeClr val="accent2"/>
                </a:solidFill>
              </a:rPr>
              <a:t> </a:t>
            </a:r>
            <a:r>
              <a:rPr lang="en-IN" sz="2000" b="1" u="sng" dirty="0">
                <a:solidFill>
                  <a:schemeClr val="accent2"/>
                </a:solidFill>
              </a:rPr>
              <a:t>Loss</a:t>
            </a:r>
            <a:r>
              <a:rPr lang="en-IN" sz="2000" u="sng" dirty="0">
                <a:solidFill>
                  <a:schemeClr val="accent2"/>
                </a:solidFill>
              </a:rPr>
              <a:t> </a:t>
            </a:r>
            <a:r>
              <a:rPr lang="en-IN" sz="2000" dirty="0"/>
              <a:t>
Weight loss not only lowers BP but can also improve lipid levels and is effective for prevention and management of diabetes mellitus. It can be achieved through a combination of calorie reduction and increased physical activity</a:t>
            </a:r>
          </a:p>
          <a:p>
            <a:pPr marL="0" indent="0">
              <a:buNone/>
            </a:pPr>
            <a:endParaRPr lang="en-IN" sz="2000" dirty="0"/>
          </a:p>
          <a:p>
            <a:endParaRPr lang="en-US" sz="2000" dirty="0"/>
          </a:p>
        </p:txBody>
      </p:sp>
    </p:spTree>
    <p:extLst>
      <p:ext uri="{BB962C8B-B14F-4D97-AF65-F5344CB8AC3E}">
        <p14:creationId xmlns:p14="http://schemas.microsoft.com/office/powerpoint/2010/main" val="1102528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272427-ABA4-7CDC-DB37-B497945B9655}"/>
              </a:ext>
            </a:extLst>
          </p:cNvPr>
          <p:cNvSpPr>
            <a:spLocks noGrp="1"/>
          </p:cNvSpPr>
          <p:nvPr>
            <p:ph idx="1"/>
          </p:nvPr>
        </p:nvSpPr>
        <p:spPr>
          <a:xfrm>
            <a:off x="390463" y="1586847"/>
            <a:ext cx="8596668" cy="3880773"/>
          </a:xfrm>
        </p:spPr>
        <p:txBody>
          <a:bodyPr>
            <a:normAutofit fontScale="92500" lnSpcReduction="10000"/>
          </a:bodyPr>
          <a:lstStyle/>
          <a:p>
            <a:pPr marL="0" indent="0">
              <a:buNone/>
            </a:pPr>
            <a:r>
              <a:rPr lang="en-IN" sz="2000" u="sng" dirty="0">
                <a:solidFill>
                  <a:schemeClr val="accent2"/>
                </a:solidFill>
              </a:rPr>
              <a:t>Potassium Supplementation</a:t>
            </a:r>
            <a:r>
              <a:rPr lang="en-IN" sz="2000" dirty="0"/>
              <a:t>
A higher intake of potassium is associated with a lower BP and a reduced risk of CVD, especially stroke. U.S. Dietary Reference Intake committees have not made a dietary allowance intake recommendation due to insufficient evidence but have identified 2600 and 3400 mg/d in women and men, respectively, as adequate intake levels.</a:t>
            </a:r>
          </a:p>
          <a:p>
            <a:pPr marL="0" indent="0">
              <a:buNone/>
            </a:pPr>
            <a:endParaRPr lang="en-IN" sz="2000" dirty="0"/>
          </a:p>
          <a:p>
            <a:pPr marL="0" indent="0">
              <a:buNone/>
            </a:pPr>
            <a:r>
              <a:rPr lang="en-IN" sz="2000" u="sng" dirty="0">
                <a:solidFill>
                  <a:schemeClr val="accent2"/>
                </a:solidFill>
              </a:rPr>
              <a:t>Physical Activity</a:t>
            </a:r>
            <a:r>
              <a:rPr lang="en-IN" sz="2000" dirty="0"/>
              <a:t> 
Observational studies identify a strong inverse association between physical activity (leisure time or total) and BP as well as CVD. In like manner, high-quality RCTs have demonstrated that increased physical activity lowers BP in adults with and without hypertension</a:t>
            </a:r>
          </a:p>
          <a:p>
            <a:pPr marL="0" indent="0">
              <a:buNone/>
            </a:pPr>
            <a:endParaRPr lang="en-IN" sz="2000" dirty="0"/>
          </a:p>
          <a:p>
            <a:pPr marL="0" indent="0">
              <a:buNone/>
            </a:pPr>
            <a:endParaRPr lang="en-IN" sz="2000" dirty="0"/>
          </a:p>
          <a:p>
            <a:pPr marL="0" indent="0">
              <a:buNone/>
            </a:pPr>
            <a:endParaRPr lang="en-IN" dirty="0"/>
          </a:p>
          <a:p>
            <a:pPr marL="0" indent="0">
              <a:buNone/>
            </a:pPr>
            <a:endParaRPr lang="en-IN" dirty="0"/>
          </a:p>
          <a:p>
            <a:pPr marL="0" indent="0">
              <a:buNone/>
            </a:pPr>
            <a:endParaRPr lang="en-IN" dirty="0"/>
          </a:p>
          <a:p>
            <a:pPr marL="0" indent="0">
              <a:buNone/>
            </a:pPr>
            <a:endParaRPr lang="en-IN" dirty="0"/>
          </a:p>
          <a:p>
            <a:endParaRPr lang="en-US" dirty="0"/>
          </a:p>
        </p:txBody>
      </p:sp>
    </p:spTree>
    <p:extLst>
      <p:ext uri="{BB962C8B-B14F-4D97-AF65-F5344CB8AC3E}">
        <p14:creationId xmlns:p14="http://schemas.microsoft.com/office/powerpoint/2010/main" val="1076385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176369-D088-A752-3ECF-25A53BC1D7A2}"/>
              </a:ext>
            </a:extLst>
          </p:cNvPr>
          <p:cNvSpPr>
            <a:spLocks noGrp="1"/>
          </p:cNvSpPr>
          <p:nvPr>
            <p:ph idx="1"/>
          </p:nvPr>
        </p:nvSpPr>
        <p:spPr/>
        <p:txBody>
          <a:bodyPr/>
          <a:lstStyle/>
          <a:p>
            <a:endParaRPr lang="en-IN" dirty="0"/>
          </a:p>
          <a:p>
            <a:endParaRPr lang="en-US" dirty="0"/>
          </a:p>
        </p:txBody>
      </p:sp>
      <p:sp>
        <p:nvSpPr>
          <p:cNvPr id="5" name="TextBox 4">
            <a:extLst>
              <a:ext uri="{FF2B5EF4-FFF2-40B4-BE49-F238E27FC236}">
                <a16:creationId xmlns:a16="http://schemas.microsoft.com/office/drawing/2014/main" id="{EC59DF50-9D21-D97C-3B72-0E8CCC8CB975}"/>
              </a:ext>
            </a:extLst>
          </p:cNvPr>
          <p:cNvSpPr txBox="1"/>
          <p:nvPr/>
        </p:nvSpPr>
        <p:spPr>
          <a:xfrm>
            <a:off x="677334" y="1586503"/>
            <a:ext cx="10019553" cy="4708981"/>
          </a:xfrm>
          <a:prstGeom prst="rect">
            <a:avLst/>
          </a:prstGeom>
          <a:noFill/>
        </p:spPr>
        <p:txBody>
          <a:bodyPr wrap="square">
            <a:spAutoFit/>
          </a:bodyPr>
          <a:lstStyle/>
          <a:p>
            <a:pPr marL="342900" indent="-342900">
              <a:buFont typeface="Arial" panose="020B0604020202020204" pitchFamily="34" charset="0"/>
              <a:buChar char="•"/>
            </a:pPr>
            <a:r>
              <a:rPr lang="en-IN" sz="2000" u="sng" dirty="0">
                <a:solidFill>
                  <a:schemeClr val="accent2"/>
                </a:solidFill>
                <a:effectLst/>
              </a:rPr>
              <a:t>Alcohol Consumption </a:t>
            </a:r>
            <a:br>
              <a:rPr lang="en-IN" sz="2000" u="sng" dirty="0">
                <a:solidFill>
                  <a:schemeClr val="accent2"/>
                </a:solidFill>
              </a:rPr>
            </a:br>
            <a:r>
              <a:rPr lang="en-IN" sz="2000" dirty="0">
                <a:effectLst/>
              </a:rPr>
              <a:t>Alcohol has long been known to be a </a:t>
            </a:r>
            <a:r>
              <a:rPr lang="en-IN" sz="2000" dirty="0" err="1">
                <a:effectLst/>
              </a:rPr>
              <a:t>pressor</a:t>
            </a:r>
            <a:r>
              <a:rPr lang="en-IN" sz="2000" dirty="0">
                <a:effectLst/>
              </a:rPr>
              <a:t>. Observational dose-response meta-analyses demonstrate a roughly linear association between alcohol consumption and both BP and hypertension, with no threshold for the association. For each 14-mg increased intake of alcohol (amount in a U.S. standard alcoholic drink), SBP is ~1.5 mmHg higher.</a:t>
            </a:r>
            <a:br>
              <a:rPr lang="en-IN" sz="2000" dirty="0"/>
            </a:br>
            <a:endParaRPr lang="en-IN" sz="2000" dirty="0"/>
          </a:p>
          <a:p>
            <a:pPr marL="342900" indent="-342900">
              <a:buFont typeface="Arial" panose="020B0604020202020204" pitchFamily="34" charset="0"/>
              <a:buChar char="•"/>
            </a:pPr>
            <a:endParaRPr lang="en-IN" sz="2000" dirty="0"/>
          </a:p>
          <a:p>
            <a:pPr marL="342900" indent="-342900">
              <a:buFont typeface="Arial" panose="020B0604020202020204" pitchFamily="34" charset="0"/>
              <a:buChar char="•"/>
            </a:pPr>
            <a:endParaRPr lang="en-IN" sz="2000" dirty="0"/>
          </a:p>
          <a:p>
            <a:pPr marL="342900" indent="-342900">
              <a:buFont typeface="Arial" panose="020B0604020202020204" pitchFamily="34" charset="0"/>
              <a:buChar char="•"/>
            </a:pPr>
            <a:r>
              <a:rPr lang="en-IN" sz="2000" b="1" u="sng" dirty="0">
                <a:solidFill>
                  <a:schemeClr val="accent2"/>
                </a:solidFill>
              </a:rPr>
              <a:t>Dietary Sodium Reduction </a:t>
            </a:r>
            <a:r>
              <a:rPr lang="en-IN" sz="2000" dirty="0"/>
              <a:t>
Many RCTs have demonstrated reductions in BP following decreases in dietary sodium intake. In a large dose-response meta-analysis of RCTs, there was a striking almost linear relationship between reduction in dietary sodium intake and the corresponding decreases in BP. </a:t>
            </a:r>
          </a:p>
          <a:p>
            <a:pPr marL="342900" indent="-342900">
              <a:buFont typeface="Arial" panose="020B0604020202020204" pitchFamily="34" charset="0"/>
              <a:buChar char="•"/>
            </a:pPr>
            <a:endParaRPr lang="en-US" sz="2000" dirty="0"/>
          </a:p>
        </p:txBody>
      </p:sp>
    </p:spTree>
    <p:extLst>
      <p:ext uri="{BB962C8B-B14F-4D97-AF65-F5344CB8AC3E}">
        <p14:creationId xmlns:p14="http://schemas.microsoft.com/office/powerpoint/2010/main" val="3829894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2E1988-8DFF-3E70-0876-824AEEDB72AF}"/>
              </a:ext>
            </a:extLst>
          </p:cNvPr>
          <p:cNvSpPr>
            <a:spLocks noGrp="1"/>
          </p:cNvSpPr>
          <p:nvPr>
            <p:ph idx="1"/>
          </p:nvPr>
        </p:nvSpPr>
        <p:spPr>
          <a:xfrm>
            <a:off x="677334" y="442259"/>
            <a:ext cx="8596668" cy="5599103"/>
          </a:xfrm>
        </p:spPr>
        <p:txBody>
          <a:bodyPr>
            <a:noAutofit/>
          </a:bodyPr>
          <a:lstStyle/>
          <a:p>
            <a:pPr marL="0" indent="0">
              <a:buNone/>
            </a:pPr>
            <a:endParaRPr lang="en-IN" sz="2000" dirty="0"/>
          </a:p>
          <a:p>
            <a:pPr marL="0" indent="0">
              <a:buNone/>
            </a:pPr>
            <a:r>
              <a:rPr lang="en-IN" sz="2000" u="sng" dirty="0">
                <a:solidFill>
                  <a:schemeClr val="accent2"/>
                </a:solidFill>
                <a:effectLst/>
              </a:rPr>
              <a:t>First-line Antihypertensive Drugs</a:t>
            </a:r>
            <a:br>
              <a:rPr lang="en-IN" sz="2000" dirty="0"/>
            </a:br>
            <a:r>
              <a:rPr lang="en-IN" sz="2000" dirty="0">
                <a:effectLst/>
              </a:rPr>
              <a:t>1) Diuretics (Thiazide and Thiazide-like diuretics)</a:t>
            </a:r>
            <a:br>
              <a:rPr lang="en-IN" sz="2000" dirty="0"/>
            </a:br>
            <a:r>
              <a:rPr lang="en-IN" sz="2000" dirty="0">
                <a:effectLst/>
              </a:rPr>
              <a:t>2) ACE Inhibitors (ACEIs)</a:t>
            </a:r>
            <a:br>
              <a:rPr lang="en-IN" sz="2000" dirty="0"/>
            </a:br>
            <a:r>
              <a:rPr lang="en-IN" sz="2000" dirty="0">
                <a:effectLst/>
              </a:rPr>
              <a:t>3) Angiotensin II Receptor Blockers (ARB)</a:t>
            </a:r>
            <a:br>
              <a:rPr lang="en-IN" sz="2000" dirty="0"/>
            </a:br>
            <a:r>
              <a:rPr lang="en-IN" sz="2000" dirty="0">
                <a:effectLst/>
              </a:rPr>
              <a:t>4( Calcium channel blockers</a:t>
            </a:r>
          </a:p>
          <a:p>
            <a:pPr marL="0" indent="0">
              <a:buNone/>
            </a:pPr>
            <a:br>
              <a:rPr lang="en-IN" sz="2000" dirty="0"/>
            </a:br>
            <a:r>
              <a:rPr lang="en-IN" sz="2000" u="sng" dirty="0">
                <a:solidFill>
                  <a:schemeClr val="accent2"/>
                </a:solidFill>
              </a:rPr>
              <a:t>Second-line / Add-on Drugs</a:t>
            </a:r>
            <a:r>
              <a:rPr lang="en-IN" sz="2000" dirty="0"/>
              <a:t>
1)Beta Blockers
2) Mineralocorticoid receptor antagonists 
3) K+-sparing diuretics
4) Loop Diuretics
5) Alpha Blockers
6) Direct vasodilator
7) Central α2-agonist and other centrally acting drugs</a:t>
            </a:r>
            <a:endParaRPr lang="en-US" sz="2000" dirty="0"/>
          </a:p>
        </p:txBody>
      </p:sp>
    </p:spTree>
    <p:extLst>
      <p:ext uri="{BB962C8B-B14F-4D97-AF65-F5344CB8AC3E}">
        <p14:creationId xmlns:p14="http://schemas.microsoft.com/office/powerpoint/2010/main" val="3365113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480101-CD84-FFCB-0FC7-A361B416236B}"/>
              </a:ext>
            </a:extLst>
          </p:cNvPr>
          <p:cNvSpPr>
            <a:spLocks noGrp="1"/>
          </p:cNvSpPr>
          <p:nvPr>
            <p:ph idx="1"/>
          </p:nvPr>
        </p:nvSpPr>
        <p:spPr>
          <a:xfrm>
            <a:off x="1195293" y="155389"/>
            <a:ext cx="7935273" cy="5737412"/>
          </a:xfrm>
        </p:spPr>
        <p:txBody>
          <a:bodyPr>
            <a:noAutofit/>
          </a:bodyPr>
          <a:lstStyle/>
          <a:p>
            <a:pPr marL="0" indent="0">
              <a:buNone/>
            </a:pPr>
            <a:r>
              <a:rPr lang="en-IN" sz="2000" b="1" u="sng" dirty="0">
                <a:solidFill>
                  <a:schemeClr val="accent2"/>
                </a:solidFill>
              </a:rPr>
              <a:t>First line drugs</a:t>
            </a:r>
            <a:r>
              <a:rPr lang="en-IN" sz="2000" u="sng" dirty="0">
                <a:solidFill>
                  <a:schemeClr val="accent2"/>
                </a:solidFill>
              </a:rPr>
              <a:t>
</a:t>
            </a:r>
            <a:r>
              <a:rPr lang="en-IN" sz="2000" b="1" u="sng" dirty="0">
                <a:solidFill>
                  <a:schemeClr val="accent2"/>
                </a:solidFill>
              </a:rPr>
              <a:t>Diuretics (thiazide and thiazide-like).</a:t>
            </a:r>
            <a:r>
              <a:rPr lang="en-IN" sz="2000" u="sng" dirty="0">
                <a:solidFill>
                  <a:schemeClr val="accent2"/>
                </a:solidFill>
              </a:rPr>
              <a:t>
</a:t>
            </a:r>
            <a:r>
              <a:rPr lang="en-IN" sz="2000" b="1" u="sng" dirty="0">
                <a:solidFill>
                  <a:schemeClr val="accent2"/>
                </a:solidFill>
              </a:rPr>
              <a:t>Mode of action </a:t>
            </a:r>
            <a:r>
              <a:rPr lang="en-IN" sz="2000" dirty="0"/>
              <a:t>
Block sodium reabsorption in distal convoluted tubule</a:t>
            </a:r>
          </a:p>
          <a:p>
            <a:pPr marL="0" indent="0">
              <a:buNone/>
            </a:pPr>
            <a:r>
              <a:rPr lang="en-IN" sz="2000" dirty="0"/>
              <a:t>
</a:t>
            </a:r>
            <a:r>
              <a:rPr lang="en-IN" sz="2000" dirty="0" err="1"/>
              <a:t>Chlorthalidone</a:t>
            </a:r>
            <a:r>
              <a:rPr lang="en-IN" sz="2000" dirty="0"/>
              <a:t>              12.5–25mg OD
Hydrochlorothiazide      12.5–50mg OD
</a:t>
            </a:r>
            <a:r>
              <a:rPr lang="en-IN" sz="2000" dirty="0" err="1"/>
              <a:t>Indapamide</a:t>
            </a:r>
            <a:r>
              <a:rPr lang="en-IN" sz="2000" dirty="0"/>
              <a:t>                 1.25–2.5 mg OD</a:t>
            </a:r>
          </a:p>
          <a:p>
            <a:pPr marL="0" indent="0">
              <a:buNone/>
            </a:pPr>
            <a:endParaRPr lang="en-IN" sz="2000" dirty="0"/>
          </a:p>
          <a:p>
            <a:pPr marL="0" indent="0">
              <a:buNone/>
            </a:pPr>
            <a:r>
              <a:rPr lang="en-IN" sz="2000" b="1" u="sng" dirty="0">
                <a:solidFill>
                  <a:schemeClr val="accent2"/>
                </a:solidFill>
              </a:rPr>
              <a:t>Side effects</a:t>
            </a:r>
            <a:r>
              <a:rPr lang="en-IN" sz="2000" dirty="0"/>
              <a:t> 
Hyponatremia,Hypokalemia,Hypercalcemia, </a:t>
            </a:r>
            <a:r>
              <a:rPr lang="en-IN" sz="2000" dirty="0" err="1"/>
              <a:t>Hyperuricemia</a:t>
            </a:r>
            <a:r>
              <a:rPr lang="en-IN" sz="2000" dirty="0"/>
              <a:t>
</a:t>
            </a:r>
            <a:r>
              <a:rPr lang="en-IN" sz="2000" dirty="0" err="1"/>
              <a:t>Hyperglycemia</a:t>
            </a:r>
            <a:r>
              <a:rPr lang="en-IN" sz="2000" dirty="0"/>
              <a:t>, </a:t>
            </a:r>
            <a:r>
              <a:rPr lang="en-IN" sz="2000" dirty="0" err="1"/>
              <a:t>Dyslipidemia</a:t>
            </a:r>
            <a:r>
              <a:rPr lang="en-IN" sz="2000" dirty="0"/>
              <a:t>
</a:t>
            </a:r>
            <a:r>
              <a:rPr lang="en-IN" sz="2000" b="1" u="sng" dirty="0"/>
              <a:t>Remarks</a:t>
            </a:r>
            <a:r>
              <a:rPr lang="en-IN" sz="2000" dirty="0"/>
              <a:t> 
</a:t>
            </a:r>
            <a:r>
              <a:rPr lang="en-IN" sz="2000" dirty="0" err="1"/>
              <a:t>Chlorthalidone</a:t>
            </a:r>
            <a:r>
              <a:rPr lang="en-IN" sz="2000" dirty="0"/>
              <a:t> preferred due to long half-life</a:t>
            </a:r>
            <a:endParaRPr lang="en-US" sz="2000" dirty="0"/>
          </a:p>
        </p:txBody>
      </p:sp>
    </p:spTree>
    <p:extLst>
      <p:ext uri="{BB962C8B-B14F-4D97-AF65-F5344CB8AC3E}">
        <p14:creationId xmlns:p14="http://schemas.microsoft.com/office/powerpoint/2010/main" val="269986931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37</Slides>
  <Notes>0</Notes>
  <HiddenSlides>0</HiddenSlide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Facet</vt:lpstr>
      <vt:lpstr>HYPERTENSION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HYPERTENSION </dc:title>
  <dc:creator>Sathiyaseelan T</dc:creator>
  <cp:lastModifiedBy>Sathiyaseelan T</cp:lastModifiedBy>
  <cp:revision>25</cp:revision>
  <dcterms:created xsi:type="dcterms:W3CDTF">2026-03-23T13:51:02Z</dcterms:created>
  <dcterms:modified xsi:type="dcterms:W3CDTF">2026-03-28T03:25:46Z</dcterms:modified>
</cp:coreProperties>
</file>