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9"/>
  </p:notesMasterIdLst>
  <p:sldIdLst>
    <p:sldId id="256" r:id="rId2"/>
    <p:sldId id="257" r:id="rId3"/>
    <p:sldId id="258" r:id="rId4"/>
    <p:sldId id="279" r:id="rId5"/>
    <p:sldId id="280" r:id="rId6"/>
    <p:sldId id="259" r:id="rId7"/>
    <p:sldId id="260" r:id="rId8"/>
    <p:sldId id="263" r:id="rId9"/>
    <p:sldId id="264" r:id="rId10"/>
    <p:sldId id="262" r:id="rId11"/>
    <p:sldId id="266" r:id="rId12"/>
    <p:sldId id="267" r:id="rId13"/>
    <p:sldId id="261" r:id="rId14"/>
    <p:sldId id="268" r:id="rId15"/>
    <p:sldId id="277" r:id="rId16"/>
    <p:sldId id="269" r:id="rId17"/>
    <p:sldId id="284" r:id="rId18"/>
    <p:sldId id="270" r:id="rId19"/>
    <p:sldId id="272" r:id="rId20"/>
    <p:sldId id="276" r:id="rId21"/>
    <p:sldId id="273" r:id="rId22"/>
    <p:sldId id="265" r:id="rId23"/>
    <p:sldId id="271" r:id="rId24"/>
    <p:sldId id="274" r:id="rId25"/>
    <p:sldId id="282" r:id="rId26"/>
    <p:sldId id="281" r:id="rId27"/>
    <p:sldId id="28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76B34-4C2E-4D2B-96AE-5B48E0B689F2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CEC36-0B27-4266-94A0-4F6FBB415A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6093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D3F57-1D97-475E-1709-27E6FBB4DB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The “mas’’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13475B-B069-9159-A38C-10D8E6B5AE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IN" dirty="0"/>
              <a:t>HOD  :PROF. DR.NATARAJAN,M.D</a:t>
            </a:r>
          </a:p>
          <a:p>
            <a:r>
              <a:rPr lang="en-IN" dirty="0"/>
              <a:t>CHIEF: PROF. DR.ALAGAVENKATESAN ,M.D</a:t>
            </a:r>
          </a:p>
          <a:p>
            <a:r>
              <a:rPr lang="en-IN" dirty="0"/>
              <a:t>ASSISTANT PROFESSOR: DR.SUGADEV,M.D</a:t>
            </a:r>
          </a:p>
          <a:p>
            <a:r>
              <a:rPr lang="en-IN" dirty="0"/>
              <a:t>PRESENTOR:  DR.M.KAVITHA</a:t>
            </a:r>
          </a:p>
          <a:p>
            <a:r>
              <a:rPr lang="en-IN" dirty="0"/>
              <a:t>COURTESY :IVTH MEDICAL UNIT</a:t>
            </a:r>
          </a:p>
        </p:txBody>
      </p:sp>
    </p:spTree>
    <p:extLst>
      <p:ext uri="{BB962C8B-B14F-4D97-AF65-F5344CB8AC3E}">
        <p14:creationId xmlns:p14="http://schemas.microsoft.com/office/powerpoint/2010/main" val="134035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D7D39-300A-4662-46D9-D2C87CB16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On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CB2C6-B63B-B339-F0FA-245C3D027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2998089" cy="3101983"/>
          </a:xfrm>
        </p:spPr>
        <p:txBody>
          <a:bodyPr>
            <a:normAutofit lnSpcReduction="10000"/>
          </a:bodyPr>
          <a:lstStyle/>
          <a:p>
            <a:r>
              <a:rPr lang="en-IN" dirty="0" err="1"/>
              <a:t>Consious</a:t>
            </a:r>
            <a:r>
              <a:rPr lang="en-IN" dirty="0"/>
              <a:t> </a:t>
            </a:r>
          </a:p>
          <a:p>
            <a:r>
              <a:rPr lang="en-IN" dirty="0"/>
              <a:t>Oriented</a:t>
            </a:r>
          </a:p>
          <a:p>
            <a:r>
              <a:rPr lang="en-IN" dirty="0"/>
              <a:t>Pallor +</a:t>
            </a:r>
          </a:p>
          <a:p>
            <a:r>
              <a:rPr lang="en-IN" dirty="0"/>
              <a:t>Icterus +</a:t>
            </a:r>
          </a:p>
          <a:p>
            <a:r>
              <a:rPr lang="en-IN" dirty="0"/>
              <a:t>No clubbing</a:t>
            </a:r>
          </a:p>
          <a:p>
            <a:r>
              <a:rPr lang="en-IN" dirty="0"/>
              <a:t>No cyanosis</a:t>
            </a:r>
          </a:p>
          <a:p>
            <a:r>
              <a:rPr lang="en-IN" dirty="0"/>
              <a:t>No generalised LNAP</a:t>
            </a:r>
          </a:p>
          <a:p>
            <a:r>
              <a:rPr lang="en-IN" dirty="0"/>
              <a:t>NO pedal </a:t>
            </a:r>
            <a:r>
              <a:rPr lang="en-IN" dirty="0" err="1"/>
              <a:t>edema</a:t>
            </a:r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862D25-FA48-4FE6-1562-E86C9DB07356}"/>
              </a:ext>
            </a:extLst>
          </p:cNvPr>
          <p:cNvSpPr txBox="1"/>
          <p:nvPr/>
        </p:nvSpPr>
        <p:spPr>
          <a:xfrm>
            <a:off x="6629400" y="2486025"/>
            <a:ext cx="3886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CVS :  S1,S2 heard ,</a:t>
            </a:r>
          </a:p>
          <a:p>
            <a:r>
              <a:rPr lang="en-IN" dirty="0"/>
              <a:t>          no murmur</a:t>
            </a:r>
          </a:p>
          <a:p>
            <a:r>
              <a:rPr lang="en-IN" dirty="0"/>
              <a:t>RS :Bilateral </a:t>
            </a:r>
            <a:r>
              <a:rPr lang="en-IN" dirty="0" err="1"/>
              <a:t>airentry</a:t>
            </a:r>
            <a:r>
              <a:rPr lang="en-IN" dirty="0"/>
              <a:t> +</a:t>
            </a:r>
          </a:p>
          <a:p>
            <a:r>
              <a:rPr lang="en-IN" dirty="0"/>
              <a:t>      no added sounds heard</a:t>
            </a:r>
          </a:p>
          <a:p>
            <a:r>
              <a:rPr lang="en-IN" dirty="0"/>
              <a:t>P/A : Distended</a:t>
            </a:r>
          </a:p>
          <a:p>
            <a:r>
              <a:rPr lang="en-IN" dirty="0"/>
              <a:t>        soft ,not warmth</a:t>
            </a:r>
          </a:p>
          <a:p>
            <a:r>
              <a:rPr lang="en-IN" dirty="0"/>
              <a:t>        tenderness + in right hypochondrium</a:t>
            </a:r>
          </a:p>
          <a:p>
            <a:r>
              <a:rPr lang="en-IN" dirty="0"/>
              <a:t>        No palpable organs</a:t>
            </a:r>
          </a:p>
          <a:p>
            <a:r>
              <a:rPr lang="en-IN" dirty="0"/>
              <a:t>CNS –Conscious</a:t>
            </a:r>
          </a:p>
          <a:p>
            <a:r>
              <a:rPr lang="en-IN" dirty="0"/>
              <a:t>          oriented</a:t>
            </a:r>
          </a:p>
          <a:p>
            <a:r>
              <a:rPr lang="en-IN" dirty="0"/>
              <a:t>          moves all 4 limbs</a:t>
            </a:r>
          </a:p>
          <a:p>
            <a:r>
              <a:rPr lang="en-IN" dirty="0"/>
              <a:t>          </a:t>
            </a:r>
            <a:r>
              <a:rPr lang="en-IN" dirty="0" err="1"/>
              <a:t>b/l</a:t>
            </a:r>
            <a:r>
              <a:rPr lang="en-IN" dirty="0"/>
              <a:t> pupil 3mmERTL</a:t>
            </a:r>
          </a:p>
          <a:p>
            <a:r>
              <a:rPr lang="en-IN" dirty="0"/>
              <a:t>          No focal neurological deficit.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0462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279C6-1E6A-44D9-485A-86642D33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9076"/>
            <a:ext cx="7729728" cy="571500"/>
          </a:xfrm>
        </p:spPr>
        <p:txBody>
          <a:bodyPr>
            <a:normAutofit fontScale="90000"/>
          </a:bodyPr>
          <a:lstStyle/>
          <a:p>
            <a:r>
              <a:rPr lang="en-IN" dirty="0"/>
              <a:t>INVESTIGATION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83AC64E-FC9A-39FA-FAA7-9DAD6B97E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876684"/>
              </p:ext>
            </p:extLst>
          </p:nvPr>
        </p:nvGraphicFramePr>
        <p:xfrm>
          <a:off x="333374" y="790577"/>
          <a:ext cx="10467974" cy="7831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634">
                  <a:extLst>
                    <a:ext uri="{9D8B030D-6E8A-4147-A177-3AD203B41FA5}">
                      <a16:colId xmlns:a16="http://schemas.microsoft.com/office/drawing/2014/main" val="2477600727"/>
                    </a:ext>
                  </a:extLst>
                </a:gridCol>
                <a:gridCol w="951634">
                  <a:extLst>
                    <a:ext uri="{9D8B030D-6E8A-4147-A177-3AD203B41FA5}">
                      <a16:colId xmlns:a16="http://schemas.microsoft.com/office/drawing/2014/main" val="2858241110"/>
                    </a:ext>
                  </a:extLst>
                </a:gridCol>
                <a:gridCol w="951634">
                  <a:extLst>
                    <a:ext uri="{9D8B030D-6E8A-4147-A177-3AD203B41FA5}">
                      <a16:colId xmlns:a16="http://schemas.microsoft.com/office/drawing/2014/main" val="2748713114"/>
                    </a:ext>
                  </a:extLst>
                </a:gridCol>
                <a:gridCol w="951634">
                  <a:extLst>
                    <a:ext uri="{9D8B030D-6E8A-4147-A177-3AD203B41FA5}">
                      <a16:colId xmlns:a16="http://schemas.microsoft.com/office/drawing/2014/main" val="2703547982"/>
                    </a:ext>
                  </a:extLst>
                </a:gridCol>
                <a:gridCol w="951634">
                  <a:extLst>
                    <a:ext uri="{9D8B030D-6E8A-4147-A177-3AD203B41FA5}">
                      <a16:colId xmlns:a16="http://schemas.microsoft.com/office/drawing/2014/main" val="777683142"/>
                    </a:ext>
                  </a:extLst>
                </a:gridCol>
                <a:gridCol w="951634">
                  <a:extLst>
                    <a:ext uri="{9D8B030D-6E8A-4147-A177-3AD203B41FA5}">
                      <a16:colId xmlns:a16="http://schemas.microsoft.com/office/drawing/2014/main" val="2850732542"/>
                    </a:ext>
                  </a:extLst>
                </a:gridCol>
                <a:gridCol w="951634">
                  <a:extLst>
                    <a:ext uri="{9D8B030D-6E8A-4147-A177-3AD203B41FA5}">
                      <a16:colId xmlns:a16="http://schemas.microsoft.com/office/drawing/2014/main" val="1122926011"/>
                    </a:ext>
                  </a:extLst>
                </a:gridCol>
                <a:gridCol w="951634">
                  <a:extLst>
                    <a:ext uri="{9D8B030D-6E8A-4147-A177-3AD203B41FA5}">
                      <a16:colId xmlns:a16="http://schemas.microsoft.com/office/drawing/2014/main" val="233287437"/>
                    </a:ext>
                  </a:extLst>
                </a:gridCol>
                <a:gridCol w="951634">
                  <a:extLst>
                    <a:ext uri="{9D8B030D-6E8A-4147-A177-3AD203B41FA5}">
                      <a16:colId xmlns:a16="http://schemas.microsoft.com/office/drawing/2014/main" val="1444339785"/>
                    </a:ext>
                  </a:extLst>
                </a:gridCol>
                <a:gridCol w="951634">
                  <a:extLst>
                    <a:ext uri="{9D8B030D-6E8A-4147-A177-3AD203B41FA5}">
                      <a16:colId xmlns:a16="http://schemas.microsoft.com/office/drawing/2014/main" val="1079868010"/>
                    </a:ext>
                  </a:extLst>
                </a:gridCol>
                <a:gridCol w="951634">
                  <a:extLst>
                    <a:ext uri="{9D8B030D-6E8A-4147-A177-3AD203B41FA5}">
                      <a16:colId xmlns:a16="http://schemas.microsoft.com/office/drawing/2014/main" val="139234557"/>
                    </a:ext>
                  </a:extLst>
                </a:gridCol>
              </a:tblGrid>
              <a:tr h="804598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29/12/22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31/12/22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7/1/23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9/1/23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11/1/23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12/1/23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15/1/23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023587"/>
                  </a:ext>
                </a:extLst>
              </a:tr>
              <a:tr h="780385">
                <a:tc>
                  <a:txBody>
                    <a:bodyPr/>
                    <a:lstStyle/>
                    <a:p>
                      <a:r>
                        <a:rPr lang="en-IN" dirty="0"/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9400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19100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13600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638687"/>
                  </a:ext>
                </a:extLst>
              </a:tr>
              <a:tr h="780385">
                <a:tc>
                  <a:txBody>
                    <a:bodyPr/>
                    <a:lstStyle/>
                    <a:p>
                      <a:r>
                        <a:rPr lang="en-IN" dirty="0"/>
                        <a:t>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417391"/>
                  </a:ext>
                </a:extLst>
              </a:tr>
              <a:tr h="683328">
                <a:tc>
                  <a:txBody>
                    <a:bodyPr/>
                    <a:lstStyle/>
                    <a:p>
                      <a:r>
                        <a:rPr lang="en-IN" dirty="0"/>
                        <a:t>HB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9.6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290924"/>
                  </a:ext>
                </a:extLst>
              </a:tr>
              <a:tr h="683328">
                <a:tc>
                  <a:txBody>
                    <a:bodyPr/>
                    <a:lstStyle/>
                    <a:p>
                      <a:r>
                        <a:rPr lang="en-IN" dirty="0"/>
                        <a:t>PCV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268277"/>
                  </a:ext>
                </a:extLst>
              </a:tr>
              <a:tr h="683328">
                <a:tc>
                  <a:txBody>
                    <a:bodyPr/>
                    <a:lstStyle/>
                    <a:p>
                      <a:r>
                        <a:rPr lang="en-IN" dirty="0"/>
                        <a:t>PLT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72000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89000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787103"/>
                  </a:ext>
                </a:extLst>
              </a:tr>
              <a:tr h="683328">
                <a:tc>
                  <a:txBody>
                    <a:bodyPr/>
                    <a:lstStyle/>
                    <a:p>
                      <a:r>
                        <a:rPr lang="en-IN" dirty="0"/>
                        <a:t>RBS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118310"/>
                  </a:ext>
                </a:extLst>
              </a:tr>
              <a:tr h="683328">
                <a:tc>
                  <a:txBody>
                    <a:bodyPr/>
                    <a:lstStyle/>
                    <a:p>
                      <a:r>
                        <a:rPr lang="en-IN" dirty="0"/>
                        <a:t>UREA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546227"/>
                  </a:ext>
                </a:extLst>
              </a:tr>
              <a:tr h="683328">
                <a:tc>
                  <a:txBody>
                    <a:bodyPr/>
                    <a:lstStyle/>
                    <a:p>
                      <a:r>
                        <a:rPr lang="en-IN" dirty="0"/>
                        <a:t>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631054"/>
                  </a:ext>
                </a:extLst>
              </a:tr>
              <a:tr h="683328">
                <a:tc>
                  <a:txBody>
                    <a:bodyPr/>
                    <a:lstStyle/>
                    <a:p>
                      <a:r>
                        <a:rPr lang="en-IN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853730"/>
                  </a:ext>
                </a:extLst>
              </a:tr>
              <a:tr h="683328">
                <a:tc>
                  <a:txBody>
                    <a:bodyPr/>
                    <a:lstStyle/>
                    <a:p>
                      <a:r>
                        <a:rPr lang="en-IN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275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0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86B33-36E5-AF76-29BB-4501C7B2F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708136A-6C50-0087-828D-53EC5D4BF7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71933"/>
              </p:ext>
            </p:extLst>
          </p:nvPr>
        </p:nvGraphicFramePr>
        <p:xfrm>
          <a:off x="390525" y="92075"/>
          <a:ext cx="11106153" cy="6765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017">
                  <a:extLst>
                    <a:ext uri="{9D8B030D-6E8A-4147-A177-3AD203B41FA5}">
                      <a16:colId xmlns:a16="http://schemas.microsoft.com/office/drawing/2014/main" val="959760151"/>
                    </a:ext>
                  </a:extLst>
                </a:gridCol>
                <a:gridCol w="1234017">
                  <a:extLst>
                    <a:ext uri="{9D8B030D-6E8A-4147-A177-3AD203B41FA5}">
                      <a16:colId xmlns:a16="http://schemas.microsoft.com/office/drawing/2014/main" val="1330329344"/>
                    </a:ext>
                  </a:extLst>
                </a:gridCol>
                <a:gridCol w="1234017">
                  <a:extLst>
                    <a:ext uri="{9D8B030D-6E8A-4147-A177-3AD203B41FA5}">
                      <a16:colId xmlns:a16="http://schemas.microsoft.com/office/drawing/2014/main" val="3217997370"/>
                    </a:ext>
                  </a:extLst>
                </a:gridCol>
                <a:gridCol w="1234017">
                  <a:extLst>
                    <a:ext uri="{9D8B030D-6E8A-4147-A177-3AD203B41FA5}">
                      <a16:colId xmlns:a16="http://schemas.microsoft.com/office/drawing/2014/main" val="1106663166"/>
                    </a:ext>
                  </a:extLst>
                </a:gridCol>
                <a:gridCol w="1234017">
                  <a:extLst>
                    <a:ext uri="{9D8B030D-6E8A-4147-A177-3AD203B41FA5}">
                      <a16:colId xmlns:a16="http://schemas.microsoft.com/office/drawing/2014/main" val="3393284446"/>
                    </a:ext>
                  </a:extLst>
                </a:gridCol>
                <a:gridCol w="1234017">
                  <a:extLst>
                    <a:ext uri="{9D8B030D-6E8A-4147-A177-3AD203B41FA5}">
                      <a16:colId xmlns:a16="http://schemas.microsoft.com/office/drawing/2014/main" val="158354539"/>
                    </a:ext>
                  </a:extLst>
                </a:gridCol>
                <a:gridCol w="1234017">
                  <a:extLst>
                    <a:ext uri="{9D8B030D-6E8A-4147-A177-3AD203B41FA5}">
                      <a16:colId xmlns:a16="http://schemas.microsoft.com/office/drawing/2014/main" val="706952715"/>
                    </a:ext>
                  </a:extLst>
                </a:gridCol>
                <a:gridCol w="1234017">
                  <a:extLst>
                    <a:ext uri="{9D8B030D-6E8A-4147-A177-3AD203B41FA5}">
                      <a16:colId xmlns:a16="http://schemas.microsoft.com/office/drawing/2014/main" val="472301138"/>
                    </a:ext>
                  </a:extLst>
                </a:gridCol>
                <a:gridCol w="1234017">
                  <a:extLst>
                    <a:ext uri="{9D8B030D-6E8A-4147-A177-3AD203B41FA5}">
                      <a16:colId xmlns:a16="http://schemas.microsoft.com/office/drawing/2014/main" val="596354164"/>
                    </a:ext>
                  </a:extLst>
                </a:gridCol>
              </a:tblGrid>
              <a:tr h="674158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29/12/22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31/12/22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6/1/23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8/1/23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15/1/23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136816"/>
                  </a:ext>
                </a:extLst>
              </a:tr>
              <a:tr h="674158">
                <a:tc>
                  <a:txBody>
                    <a:bodyPr/>
                    <a:lstStyle/>
                    <a:p>
                      <a:r>
                        <a:rPr lang="en-IN" dirty="0"/>
                        <a:t>ESR/</a:t>
                      </a:r>
                      <a:r>
                        <a:rPr lang="en-IN" dirty="0" err="1"/>
                        <a:t>qCRP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53/113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44/45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149990"/>
                  </a:ext>
                </a:extLst>
              </a:tr>
              <a:tr h="674158">
                <a:tc>
                  <a:txBody>
                    <a:bodyPr/>
                    <a:lstStyle/>
                    <a:p>
                      <a:r>
                        <a:rPr lang="en-IN" dirty="0"/>
                        <a:t>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874541"/>
                  </a:ext>
                </a:extLst>
              </a:tr>
              <a:tr h="674158">
                <a:tc>
                  <a:txBody>
                    <a:bodyPr/>
                    <a:lstStyle/>
                    <a:p>
                      <a:r>
                        <a:rPr lang="en-IN" dirty="0"/>
                        <a:t>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19.6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16.2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787710"/>
                  </a:ext>
                </a:extLst>
              </a:tr>
              <a:tr h="674158">
                <a:tc>
                  <a:txBody>
                    <a:bodyPr/>
                    <a:lstStyle/>
                    <a:p>
                      <a:r>
                        <a:rPr lang="en-IN" dirty="0"/>
                        <a:t>IB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11.79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7.1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959679"/>
                  </a:ext>
                </a:extLst>
              </a:tr>
              <a:tr h="674158">
                <a:tc>
                  <a:txBody>
                    <a:bodyPr/>
                    <a:lstStyle/>
                    <a:p>
                      <a:r>
                        <a:rPr lang="en-IN" dirty="0"/>
                        <a:t>SGOT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729101"/>
                  </a:ext>
                </a:extLst>
              </a:tr>
              <a:tr h="674158">
                <a:tc>
                  <a:txBody>
                    <a:bodyPr/>
                    <a:lstStyle/>
                    <a:p>
                      <a:r>
                        <a:rPr lang="en-IN" dirty="0"/>
                        <a:t>SGPT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342142"/>
                  </a:ext>
                </a:extLst>
              </a:tr>
              <a:tr h="698503">
                <a:tc>
                  <a:txBody>
                    <a:bodyPr/>
                    <a:lstStyle/>
                    <a:p>
                      <a:r>
                        <a:rPr lang="en-IN" dirty="0"/>
                        <a:t>ALP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967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670767"/>
                  </a:ext>
                </a:extLst>
              </a:tr>
              <a:tr h="674158">
                <a:tc>
                  <a:txBody>
                    <a:bodyPr/>
                    <a:lstStyle/>
                    <a:p>
                      <a:r>
                        <a:rPr lang="en-IN" dirty="0"/>
                        <a:t>PT/</a:t>
                      </a:r>
                      <a:r>
                        <a:rPr lang="en-IN" dirty="0" err="1"/>
                        <a:t>aPTT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34.6/ 46.9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21/37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388790"/>
                  </a:ext>
                </a:extLst>
              </a:tr>
              <a:tr h="674158">
                <a:tc>
                  <a:txBody>
                    <a:bodyPr/>
                    <a:lstStyle/>
                    <a:p>
                      <a:r>
                        <a:rPr lang="en-IN" dirty="0"/>
                        <a:t>INR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80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659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AA9D8-4E31-C1C8-4EE6-DB4E71839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23CC6-0C6A-DF8D-DC8B-D131BAAB3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3331464" cy="3101983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URINE ANALYSIS  : </a:t>
            </a:r>
          </a:p>
          <a:p>
            <a:r>
              <a:rPr lang="en-IN" dirty="0"/>
              <a:t>albumin –loaded </a:t>
            </a:r>
          </a:p>
          <a:p>
            <a:r>
              <a:rPr lang="en-IN" dirty="0"/>
              <a:t>Urine sugar _ nil</a:t>
            </a:r>
          </a:p>
          <a:p>
            <a:r>
              <a:rPr lang="en-IN" dirty="0" err="1"/>
              <a:t>Bilesalt</a:t>
            </a:r>
            <a:r>
              <a:rPr lang="en-IN" dirty="0"/>
              <a:t> ,</a:t>
            </a:r>
            <a:r>
              <a:rPr lang="en-IN" dirty="0" err="1"/>
              <a:t>bilepigment</a:t>
            </a:r>
            <a:r>
              <a:rPr lang="en-IN" dirty="0"/>
              <a:t> – positive.</a:t>
            </a:r>
          </a:p>
          <a:p>
            <a:r>
              <a:rPr lang="en-IN" dirty="0"/>
              <a:t>SPOT PCR&gt;3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B15373-0589-155C-428F-C33FD8B5437B}"/>
              </a:ext>
            </a:extLst>
          </p:cNvPr>
          <p:cNvSpPr txBox="1"/>
          <p:nvPr/>
        </p:nvSpPr>
        <p:spPr>
          <a:xfrm flipH="1">
            <a:off x="5638800" y="2895600"/>
            <a:ext cx="43220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SERUM LDH – 614 [on 30/12/2022]</a:t>
            </a:r>
          </a:p>
          <a:p>
            <a:r>
              <a:rPr lang="en-IN" dirty="0"/>
              <a:t>                    -  1148[ on 6/1/2022]</a:t>
            </a:r>
          </a:p>
          <a:p>
            <a:r>
              <a:rPr lang="en-IN" dirty="0"/>
              <a:t>UPT – Negative</a:t>
            </a:r>
          </a:p>
          <a:p>
            <a:endParaRPr lang="en-IN" dirty="0"/>
          </a:p>
          <a:p>
            <a:r>
              <a:rPr lang="en-IN" dirty="0"/>
              <a:t>DCT – NEGATIVE</a:t>
            </a:r>
          </a:p>
          <a:p>
            <a:endParaRPr lang="en-IN" dirty="0"/>
          </a:p>
          <a:p>
            <a:r>
              <a:rPr lang="en-IN" dirty="0"/>
              <a:t>ANA [by ELISA – negative]</a:t>
            </a:r>
          </a:p>
          <a:p>
            <a:endParaRPr lang="en-IN" dirty="0"/>
          </a:p>
          <a:p>
            <a:r>
              <a:rPr lang="en-IN" dirty="0"/>
              <a:t>TOTAL CHOLESTEROL -328</a:t>
            </a:r>
          </a:p>
          <a:p>
            <a:endParaRPr lang="en-IN" dirty="0"/>
          </a:p>
          <a:p>
            <a:r>
              <a:rPr lang="en-IN" dirty="0"/>
              <a:t>TRIGLYCERIDE – HIGH</a:t>
            </a:r>
          </a:p>
          <a:p>
            <a:endParaRPr lang="en-IN" dirty="0"/>
          </a:p>
          <a:p>
            <a:r>
              <a:rPr lang="en-IN" dirty="0"/>
              <a:t>SERUM FERRITIN –More than 1500</a:t>
            </a:r>
          </a:p>
        </p:txBody>
      </p:sp>
    </p:spTree>
    <p:extLst>
      <p:ext uri="{BB962C8B-B14F-4D97-AF65-F5344CB8AC3E}">
        <p14:creationId xmlns:p14="http://schemas.microsoft.com/office/powerpoint/2010/main" val="2365793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F5CF0-84C9-0FD9-8E9A-1651471D9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INVESTIGATIONS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D5B39-0E0D-56E0-2A0E-5D36501E3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3321939" cy="3101983"/>
          </a:xfrm>
        </p:spPr>
        <p:txBody>
          <a:bodyPr/>
          <a:lstStyle/>
          <a:p>
            <a:r>
              <a:rPr lang="en-IN" dirty="0"/>
              <a:t>VCTC- NR</a:t>
            </a:r>
          </a:p>
          <a:p>
            <a:r>
              <a:rPr lang="en-IN" dirty="0"/>
              <a:t>VIRAL MARKERS- NEGATIVE</a:t>
            </a:r>
          </a:p>
          <a:p>
            <a:r>
              <a:rPr lang="en-IN" dirty="0"/>
              <a:t>CPK 30</a:t>
            </a:r>
          </a:p>
          <a:p>
            <a:r>
              <a:rPr lang="en-IN" dirty="0"/>
              <a:t>TOTAL PROTEINS 4.8</a:t>
            </a:r>
          </a:p>
          <a:p>
            <a:r>
              <a:rPr lang="en-IN" dirty="0"/>
              <a:t>S.ALBUMIN 1.8</a:t>
            </a:r>
          </a:p>
          <a:p>
            <a:r>
              <a:rPr lang="en-IN" dirty="0"/>
              <a:t>S. GLOBULIN 3.0</a:t>
            </a:r>
          </a:p>
          <a:p>
            <a:r>
              <a:rPr lang="en-IN" dirty="0"/>
              <a:t>S. LIPASE 465                77</a:t>
            </a:r>
          </a:p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EAFA43-8227-B2F5-45AD-A96F29D83F88}"/>
              </a:ext>
            </a:extLst>
          </p:cNvPr>
          <p:cNvSpPr txBox="1"/>
          <p:nvPr/>
        </p:nvSpPr>
        <p:spPr>
          <a:xfrm>
            <a:off x="6210300" y="2752725"/>
            <a:ext cx="3581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IGM DENGUE- NEGATIVE</a:t>
            </a:r>
          </a:p>
          <a:p>
            <a:r>
              <a:rPr lang="en-IN" dirty="0"/>
              <a:t>IGM SCRUB- NEGATIVE</a:t>
            </a:r>
          </a:p>
          <a:p>
            <a:r>
              <a:rPr lang="en-IN" dirty="0"/>
              <a:t>IGM LEPTO- NEGATIVE</a:t>
            </a:r>
          </a:p>
          <a:p>
            <a:r>
              <a:rPr lang="en-IN" dirty="0"/>
              <a:t>Malaria, Typhoid- negative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F34B846-C77B-D3FB-F60D-1678B75E222C}"/>
              </a:ext>
            </a:extLst>
          </p:cNvPr>
          <p:cNvSpPr/>
          <p:nvPr/>
        </p:nvSpPr>
        <p:spPr>
          <a:xfrm>
            <a:off x="3867150" y="5173981"/>
            <a:ext cx="84772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9789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020E-B121-83EE-54B2-D99B88EF7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AF2DBED-42A5-1C9E-9FA6-10CFCC3DE0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249" y="0"/>
            <a:ext cx="8448675" cy="6857999"/>
          </a:xfrm>
        </p:spPr>
      </p:pic>
    </p:spTree>
    <p:extLst>
      <p:ext uri="{BB962C8B-B14F-4D97-AF65-F5344CB8AC3E}">
        <p14:creationId xmlns:p14="http://schemas.microsoft.com/office/powerpoint/2010/main" val="2800809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165B7-9AE3-2238-358E-552D66FD6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INVESTIGATIONS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11F62-6F66-ED81-1982-BFF7ADBEC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Blood c/s- Klebsiella pneumonia</a:t>
            </a:r>
          </a:p>
          <a:p>
            <a:r>
              <a:rPr lang="en-IN" dirty="0"/>
              <a:t>Stool c/s- no growth</a:t>
            </a:r>
          </a:p>
          <a:p>
            <a:r>
              <a:rPr lang="en-IN" dirty="0"/>
              <a:t>Urine c/s- Candida </a:t>
            </a:r>
            <a:r>
              <a:rPr lang="en-IN" dirty="0" err="1"/>
              <a:t>krusei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PERIPHERAL SMEAR:</a:t>
            </a:r>
          </a:p>
          <a:p>
            <a:r>
              <a:rPr lang="en-IN" dirty="0"/>
              <a:t>30/12/22- Pancytopenia with relative neutrophilia, few target cells, </a:t>
            </a:r>
            <a:r>
              <a:rPr lang="en-IN" dirty="0" err="1"/>
              <a:t>microspherocytes</a:t>
            </a:r>
            <a:r>
              <a:rPr lang="en-IN" dirty="0"/>
              <a:t>, elongated cells</a:t>
            </a:r>
          </a:p>
          <a:p>
            <a:r>
              <a:rPr lang="en-IN" dirty="0"/>
              <a:t>8/1/23- Dimorphic </a:t>
            </a:r>
            <a:r>
              <a:rPr lang="en-IN" dirty="0" err="1"/>
              <a:t>anemia</a:t>
            </a:r>
            <a:r>
              <a:rPr lang="en-IN" dirty="0"/>
              <a:t> with neutrophilic leucocytosis </a:t>
            </a:r>
            <a:r>
              <a:rPr lang="en-IN" dirty="0" err="1"/>
              <a:t>andthrombocytopenia</a:t>
            </a:r>
            <a:r>
              <a:rPr lang="en-IN" dirty="0"/>
              <a:t>, neutrophils show toxic granules in cytoplasm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80020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83B38-236B-3EC5-5961-5E047A1E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096B2E4-D645-5570-9F91-992E45959C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781051"/>
            <a:ext cx="6896100" cy="5686424"/>
          </a:xfrm>
        </p:spPr>
      </p:pic>
    </p:spTree>
    <p:extLst>
      <p:ext uri="{BB962C8B-B14F-4D97-AF65-F5344CB8AC3E}">
        <p14:creationId xmlns:p14="http://schemas.microsoft.com/office/powerpoint/2010/main" val="2716738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3632D-6120-2B07-5C61-23132F1AC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2BA25-C7D7-4429-41DE-4ACB9FC0E32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TFT- Normal</a:t>
            </a:r>
          </a:p>
          <a:p>
            <a:pPr marL="0" indent="0">
              <a:buNone/>
            </a:pPr>
            <a:r>
              <a:rPr lang="en-IN" dirty="0"/>
              <a:t>ECG- Sinus tachycardia</a:t>
            </a:r>
          </a:p>
          <a:p>
            <a:pPr marL="0" indent="0">
              <a:buNone/>
            </a:pPr>
            <a:r>
              <a:rPr lang="en-IN" dirty="0"/>
              <a:t>ECHO: Normal study, EF 60%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EAA6E-FA65-F0B3-D312-A08C925E77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Ascitic</a:t>
            </a:r>
            <a:r>
              <a:rPr lang="en-US" dirty="0"/>
              <a:t> fluid analysis:</a:t>
            </a:r>
          </a:p>
          <a:p>
            <a:r>
              <a:rPr lang="en-US" dirty="0"/>
              <a:t>Sugar- 117mgs/dl</a:t>
            </a:r>
          </a:p>
          <a:p>
            <a:r>
              <a:rPr lang="en-US" dirty="0"/>
              <a:t>Protein-706mgs/dl</a:t>
            </a:r>
          </a:p>
          <a:p>
            <a:r>
              <a:rPr lang="en-US" dirty="0"/>
              <a:t>LDH – 705 U/L</a:t>
            </a:r>
          </a:p>
          <a:p>
            <a:r>
              <a:rPr lang="en-US" dirty="0"/>
              <a:t>Cell count- 40cells/</a:t>
            </a:r>
            <a:r>
              <a:rPr lang="en-US" dirty="0" err="1"/>
              <a:t>cumm</a:t>
            </a:r>
            <a:endParaRPr lang="en-US" dirty="0"/>
          </a:p>
          <a:p>
            <a:r>
              <a:rPr lang="en-US" dirty="0"/>
              <a:t>Predominantly </a:t>
            </a:r>
            <a:r>
              <a:rPr lang="en-US" dirty="0" err="1"/>
              <a:t>polymorphonuclear</a:t>
            </a:r>
            <a:r>
              <a:rPr lang="en-US" dirty="0"/>
              <a:t> cells.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639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19C2D-D980-DF3C-9C15-B9EDE1745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7261AD9-303E-752D-B4CA-A67293D95F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37" y="71437"/>
            <a:ext cx="8620125" cy="6715125"/>
          </a:xfrm>
        </p:spPr>
      </p:pic>
    </p:spTree>
    <p:extLst>
      <p:ext uri="{BB962C8B-B14F-4D97-AF65-F5344CB8AC3E}">
        <p14:creationId xmlns:p14="http://schemas.microsoft.com/office/powerpoint/2010/main" val="351900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B7CCB-1918-5129-9BC0-804C61D24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Chief complaints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69626-2ED9-3754-0E2D-990EAFE54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30years old female patient brought by her husband with chief complaints of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 loose stools X 2 months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Black tarry ,</a:t>
            </a:r>
            <a:r>
              <a:rPr lang="en-IN"/>
              <a:t>sticky stools </a:t>
            </a:r>
            <a:r>
              <a:rPr lang="en-IN" dirty="0"/>
              <a:t>x 2days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Seizure x 1episode</a:t>
            </a:r>
          </a:p>
        </p:txBody>
      </p:sp>
    </p:spTree>
    <p:extLst>
      <p:ext uri="{BB962C8B-B14F-4D97-AF65-F5344CB8AC3E}">
        <p14:creationId xmlns:p14="http://schemas.microsoft.com/office/powerpoint/2010/main" val="440149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8597F-C175-9FA7-F7DF-075104E4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C598E7F-39DD-A9FD-4F83-B9BF8F6F7E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6735" y="157162"/>
            <a:ext cx="7982140" cy="6543675"/>
          </a:xfrm>
        </p:spPr>
      </p:pic>
    </p:spTree>
    <p:extLst>
      <p:ext uri="{BB962C8B-B14F-4D97-AF65-F5344CB8AC3E}">
        <p14:creationId xmlns:p14="http://schemas.microsoft.com/office/powerpoint/2010/main" val="2865807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854F9-3764-8D59-285E-81FB462E7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3A895F9-97CD-EEC4-3DD1-41BAB56852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376" y="114299"/>
            <a:ext cx="6657974" cy="659129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903AE3-4967-A7E4-3717-DD8E50EE8D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1350" y="114299"/>
            <a:ext cx="5286375" cy="659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201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C83DC-B51D-9DD2-4885-D5F43514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MGE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69349-203A-F877-A51D-44265D80B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9008364" cy="3101983"/>
          </a:xfrm>
        </p:spPr>
        <p:txBody>
          <a:bodyPr/>
          <a:lstStyle/>
          <a:p>
            <a:r>
              <a:rPr lang="en-IN" dirty="0"/>
              <a:t>MGE OPINION: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IMPRESSION – Suspected CA Stomach with liver metastasis</a:t>
            </a:r>
          </a:p>
          <a:p>
            <a:pPr marL="0" indent="0">
              <a:buNone/>
            </a:pPr>
            <a:r>
              <a:rPr lang="en-IN" dirty="0"/>
              <a:t>                   -- TO R/O </a:t>
            </a:r>
            <a:r>
              <a:rPr lang="en-IN" dirty="0" err="1"/>
              <a:t>Hematological</a:t>
            </a:r>
            <a:r>
              <a:rPr lang="en-IN" dirty="0"/>
              <a:t> malignancy</a:t>
            </a:r>
          </a:p>
          <a:p>
            <a:pPr marL="0" indent="0">
              <a:buNone/>
            </a:pPr>
            <a:r>
              <a:rPr lang="en-IN" dirty="0"/>
              <a:t>                    --TO R/O autoimmune causes</a:t>
            </a:r>
          </a:p>
          <a:p>
            <a:pPr marL="0" indent="0">
              <a:buNone/>
            </a:pPr>
            <a:r>
              <a:rPr lang="en-IN" dirty="0"/>
              <a:t>                    --</a:t>
            </a:r>
            <a:r>
              <a:rPr lang="en-IN" dirty="0" err="1"/>
              <a:t>infilterative</a:t>
            </a:r>
            <a:r>
              <a:rPr lang="en-IN" dirty="0"/>
              <a:t> liver disease /?lymphoma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SUGGESTED- serial LFT,PT-INR </a:t>
            </a:r>
            <a:r>
              <a:rPr lang="en-IN" dirty="0" err="1"/>
              <a:t>monitoring,Portal</a:t>
            </a:r>
            <a:r>
              <a:rPr lang="en-IN" dirty="0"/>
              <a:t> vein </a:t>
            </a:r>
            <a:r>
              <a:rPr lang="en-IN" dirty="0" err="1"/>
              <a:t>doppler,viral</a:t>
            </a:r>
            <a:r>
              <a:rPr lang="en-IN" dirty="0"/>
              <a:t> </a:t>
            </a:r>
            <a:r>
              <a:rPr lang="en-IN" dirty="0" err="1"/>
              <a:t>marker,vctc,stool</a:t>
            </a:r>
            <a:r>
              <a:rPr lang="en-IN" dirty="0"/>
              <a:t> routine </a:t>
            </a:r>
            <a:r>
              <a:rPr lang="en-IN" dirty="0" err="1"/>
              <a:t>examination,ascitic</a:t>
            </a:r>
            <a:r>
              <a:rPr lang="en-IN" dirty="0"/>
              <a:t> fluid </a:t>
            </a:r>
            <a:r>
              <a:rPr lang="en-IN" dirty="0" err="1"/>
              <a:t>analysis,peripheral</a:t>
            </a:r>
            <a:r>
              <a:rPr lang="en-IN" dirty="0"/>
              <a:t> smear. OGD SCOPY.</a:t>
            </a:r>
          </a:p>
        </p:txBody>
      </p:sp>
    </p:spTree>
    <p:extLst>
      <p:ext uri="{BB962C8B-B14F-4D97-AF65-F5344CB8AC3E}">
        <p14:creationId xmlns:p14="http://schemas.microsoft.com/office/powerpoint/2010/main" val="1794663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9E42E-F38D-F19C-8A9C-632F5C3FA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NEPHROLOGIST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D55D5-3476-EBA5-58E9-1DC01326C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NEPHRO OPINION:</a:t>
            </a:r>
          </a:p>
          <a:p>
            <a:r>
              <a:rPr lang="en-IN" dirty="0"/>
              <a:t>IMP: Renal failure</a:t>
            </a:r>
          </a:p>
          <a:p>
            <a:r>
              <a:rPr lang="en-IN" dirty="0"/>
              <a:t>?Bile salt nephropathy</a:t>
            </a:r>
          </a:p>
          <a:p>
            <a:r>
              <a:rPr lang="en-IN" dirty="0"/>
              <a:t>?Tropical AKI</a:t>
            </a:r>
          </a:p>
          <a:p>
            <a:r>
              <a:rPr lang="en-IN" dirty="0"/>
              <a:t>SUGGESTED: C3 C4, serial RFT, HD</a:t>
            </a:r>
          </a:p>
        </p:txBody>
      </p:sp>
    </p:spTree>
    <p:extLst>
      <p:ext uri="{BB962C8B-B14F-4D97-AF65-F5344CB8AC3E}">
        <p14:creationId xmlns:p14="http://schemas.microsoft.com/office/powerpoint/2010/main" val="1518486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1D2AA-58B0-1436-B15F-7CDF1DF1D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2A213B-E171-CB6F-C92F-20DEB3095B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825" y="-85724"/>
            <a:ext cx="8191500" cy="685799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075DB6-D07A-355C-A45A-0562C4DB0037}"/>
              </a:ext>
            </a:extLst>
          </p:cNvPr>
          <p:cNvSpPr txBox="1"/>
          <p:nvPr/>
        </p:nvSpPr>
        <p:spPr>
          <a:xfrm>
            <a:off x="8848725" y="2867025"/>
            <a:ext cx="3133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ENA PROFILE – REPORTS AWAITED</a:t>
            </a:r>
          </a:p>
        </p:txBody>
      </p:sp>
    </p:spTree>
    <p:extLst>
      <p:ext uri="{BB962C8B-B14F-4D97-AF65-F5344CB8AC3E}">
        <p14:creationId xmlns:p14="http://schemas.microsoft.com/office/powerpoint/2010/main" val="4041497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6039-7C1D-6627-5217-76AAC68A4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C28231E-CBD7-E982-3C35-A4555708CA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819151" y="438150"/>
            <a:ext cx="10982324" cy="611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181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67322-003E-EC2C-9AD9-A58D4C4815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final diagnosis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7F03365-6113-A7C3-7051-EEE081346B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MACROPHAGE ACTIVATION SYNDROME WITH UNDERLYING RHEUMATOLOGICAL CONDITION</a:t>
            </a:r>
          </a:p>
        </p:txBody>
      </p:sp>
    </p:spTree>
    <p:extLst>
      <p:ext uri="{BB962C8B-B14F-4D97-AF65-F5344CB8AC3E}">
        <p14:creationId xmlns:p14="http://schemas.microsoft.com/office/powerpoint/2010/main" val="2317688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BF897-0707-2FC3-6B2E-481264DAE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1"/>
            <a:ext cx="7729728" cy="4775335"/>
          </a:xfrm>
        </p:spPr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05FD7-63E4-1A8F-38D5-24BB67343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6168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18CD5-F333-3ADD-573C-4A650AB14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History of presenting illness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C02D4-2B8C-C818-F09A-8F08F40FD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H/O Loose stools x 1month,small in amount ,3-6 times /</a:t>
            </a:r>
            <a:r>
              <a:rPr lang="en-IN" dirty="0" err="1"/>
              <a:t>day,with</a:t>
            </a:r>
            <a:r>
              <a:rPr lang="en-IN" dirty="0"/>
              <a:t> mucus</a:t>
            </a:r>
          </a:p>
          <a:p>
            <a:r>
              <a:rPr lang="en-IN" dirty="0"/>
              <a:t>H/O MALENA X 2 days</a:t>
            </a:r>
          </a:p>
          <a:p>
            <a:r>
              <a:rPr lang="en-IN" dirty="0"/>
              <a:t>H/O seizure X 1 episode, GTCS</a:t>
            </a:r>
          </a:p>
          <a:p>
            <a:r>
              <a:rPr lang="en-IN" dirty="0"/>
              <a:t>H/O Yellowish discoloration of eyes and urine X 5 days</a:t>
            </a:r>
          </a:p>
          <a:p>
            <a:r>
              <a:rPr lang="en-IN" dirty="0"/>
              <a:t>H/O Pruritis X 3 days</a:t>
            </a:r>
          </a:p>
          <a:p>
            <a:r>
              <a:rPr lang="en-IN" dirty="0"/>
              <a:t>H/O Facial puffiness X 3 days </a:t>
            </a:r>
          </a:p>
          <a:p>
            <a:r>
              <a:rPr lang="en-IN" dirty="0"/>
              <a:t>H/O Decreased urine output x 3 days</a:t>
            </a:r>
          </a:p>
        </p:txBody>
      </p:sp>
    </p:spTree>
    <p:extLst>
      <p:ext uri="{BB962C8B-B14F-4D97-AF65-F5344CB8AC3E}">
        <p14:creationId xmlns:p14="http://schemas.microsoft.com/office/powerpoint/2010/main" val="2485939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E1B52-DA3E-080A-9E5A-BD4139D21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HISTORY OF PRESENTING ILLNESS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C8851-BBE6-CF34-AB52-46BC70B53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NO H/O Abdominal pain</a:t>
            </a:r>
          </a:p>
          <a:p>
            <a:r>
              <a:rPr lang="en-IN" dirty="0"/>
              <a:t>NO H/O </a:t>
            </a:r>
            <a:r>
              <a:rPr lang="en-IN" dirty="0" err="1"/>
              <a:t>Hemetemesis</a:t>
            </a:r>
            <a:r>
              <a:rPr lang="en-IN" dirty="0"/>
              <a:t> /vomiting</a:t>
            </a:r>
          </a:p>
          <a:p>
            <a:r>
              <a:rPr lang="en-IN" dirty="0"/>
              <a:t>NO H/O </a:t>
            </a:r>
            <a:r>
              <a:rPr lang="en-IN" dirty="0" err="1"/>
              <a:t>Hematochezia</a:t>
            </a:r>
            <a:endParaRPr lang="en-IN" dirty="0"/>
          </a:p>
          <a:p>
            <a:r>
              <a:rPr lang="en-IN" dirty="0"/>
              <a:t>NO H/O Abdominal distension</a:t>
            </a:r>
          </a:p>
          <a:p>
            <a:r>
              <a:rPr lang="en-IN" dirty="0"/>
              <a:t>NO H/O constipation</a:t>
            </a:r>
          </a:p>
          <a:p>
            <a:r>
              <a:rPr lang="en-IN" dirty="0"/>
              <a:t>No H/O </a:t>
            </a:r>
            <a:r>
              <a:rPr lang="en-IN" dirty="0" err="1"/>
              <a:t>jointpain</a:t>
            </a:r>
            <a:endParaRPr lang="en-IN" dirty="0"/>
          </a:p>
          <a:p>
            <a:r>
              <a:rPr lang="en-IN" dirty="0"/>
              <a:t>No H/O rashes</a:t>
            </a:r>
          </a:p>
          <a:p>
            <a:r>
              <a:rPr lang="en-IN" dirty="0"/>
              <a:t>No  H/O Bloating</a:t>
            </a:r>
          </a:p>
        </p:txBody>
      </p:sp>
    </p:spTree>
    <p:extLst>
      <p:ext uri="{BB962C8B-B14F-4D97-AF65-F5344CB8AC3E}">
        <p14:creationId xmlns:p14="http://schemas.microsoft.com/office/powerpoint/2010/main" val="530499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589E-9389-8A73-BD2F-9907F1D33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</a:t>
            </a:r>
            <a:r>
              <a:rPr lang="en-US" dirty="0" err="1"/>
              <a:t>presentating</a:t>
            </a:r>
            <a:r>
              <a:rPr lang="en-US" dirty="0"/>
              <a:t> illness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839A-C6BA-7EA5-9EA2-635200A9C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No H/O FEVER</a:t>
            </a:r>
          </a:p>
          <a:p>
            <a:r>
              <a:rPr lang="en-IN" dirty="0"/>
              <a:t>No H/O Altered sensorium</a:t>
            </a:r>
          </a:p>
          <a:p>
            <a:r>
              <a:rPr lang="en-IN" dirty="0"/>
              <a:t>No H/O headache</a:t>
            </a:r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3449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2EDCA-2018-4EA7-F47F-80EF721E0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Past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D74B3-C8DD-F991-4558-D480AA44C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H/O Gestational hypertension in 8</a:t>
            </a:r>
            <a:r>
              <a:rPr lang="en-IN" baseline="30000" dirty="0"/>
              <a:t>th</a:t>
            </a:r>
            <a:r>
              <a:rPr lang="en-IN" dirty="0"/>
              <a:t> month of 3</a:t>
            </a:r>
            <a:r>
              <a:rPr lang="en-IN" baseline="30000" dirty="0"/>
              <a:t>rd</a:t>
            </a:r>
            <a:r>
              <a:rPr lang="en-IN" dirty="0"/>
              <a:t> pregnancy, after that she is on ANTIHYPERTENSIVE medication for past  one and half years</a:t>
            </a:r>
          </a:p>
          <a:p>
            <a:r>
              <a:rPr lang="en-IN" dirty="0"/>
              <a:t>ON OCTOBER 2022 -  She had 3-4 episodes /day of LOOSE STOOLS, For which she was treated in nearby GH</a:t>
            </a:r>
          </a:p>
          <a:p>
            <a:r>
              <a:rPr lang="en-IN" dirty="0"/>
              <a:t>ON 16</a:t>
            </a:r>
            <a:r>
              <a:rPr lang="en-IN" baseline="30000" dirty="0"/>
              <a:t>th</a:t>
            </a:r>
            <a:r>
              <a:rPr lang="en-IN" dirty="0"/>
              <a:t> November 2022 – she had similar complaints for which she was evaluated and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CECT Abdomen </a:t>
            </a:r>
            <a:r>
              <a:rPr lang="en-IN" dirty="0" err="1"/>
              <a:t>taken,which</a:t>
            </a:r>
            <a:r>
              <a:rPr lang="en-IN" dirty="0"/>
              <a:t> suggests the possibility of MENETRIERS DISEASE/LYMPHOMA STOMACH , B /L SACROILEITIS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BIPOSY from stomach  --INTESTINAL METAPLASIA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1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0B1B0-C865-F302-73D9-8EF455ABB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PAST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639D4-687C-D6B2-B428-E9A6E40AD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ON 16/12/2022, She had an episode of SEIZURE ,</a:t>
            </a:r>
            <a:r>
              <a:rPr lang="en-IN" dirty="0" err="1"/>
              <a:t>GTCS,for</a:t>
            </a:r>
            <a:r>
              <a:rPr lang="en-IN" dirty="0"/>
              <a:t> which she was evaluated 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CT BRAIN –P/O DANDYWALKER CYST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MRI BRAIN – MEGA CISTERNA MAGNA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Treated with antiepileptics and discharged.</a:t>
            </a:r>
          </a:p>
        </p:txBody>
      </p:sp>
    </p:spTree>
    <p:extLst>
      <p:ext uri="{BB962C8B-B14F-4D97-AF65-F5344CB8AC3E}">
        <p14:creationId xmlns:p14="http://schemas.microsoft.com/office/powerpoint/2010/main" val="2947178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26281-A1BC-F334-AC04-6D37457D6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Personal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4E4A5-E2CA-23AB-9478-DCA3B75C5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Takes mixed diet</a:t>
            </a:r>
          </a:p>
          <a:p>
            <a:r>
              <a:rPr lang="en-IN" dirty="0"/>
              <a:t>Sleep pattern normal </a:t>
            </a:r>
          </a:p>
          <a:p>
            <a:r>
              <a:rPr lang="en-IN" dirty="0"/>
              <a:t>Bladder and bowel habitus normal</a:t>
            </a:r>
          </a:p>
          <a:p>
            <a:r>
              <a:rPr lang="en-IN" dirty="0"/>
              <a:t>No h/o substance abuse</a:t>
            </a:r>
          </a:p>
          <a:p>
            <a:r>
              <a:rPr lang="en-IN" dirty="0"/>
              <a:t>No h/o blood transfusion</a:t>
            </a:r>
          </a:p>
          <a:p>
            <a:r>
              <a:rPr lang="en-IN" dirty="0"/>
              <a:t>No h/o tattooing.</a:t>
            </a:r>
          </a:p>
        </p:txBody>
      </p:sp>
    </p:spTree>
    <p:extLst>
      <p:ext uri="{BB962C8B-B14F-4D97-AF65-F5344CB8AC3E}">
        <p14:creationId xmlns:p14="http://schemas.microsoft.com/office/powerpoint/2010/main" val="4260197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F9ACA-65AF-0433-1926-E9E3E822A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Menstrual ,Marital and obstetric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7F214-C9EF-4AA6-E7E5-B8CE5F95F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Attained menarche at 15 years of age.</a:t>
            </a:r>
          </a:p>
          <a:p>
            <a:r>
              <a:rPr lang="en-IN" dirty="0"/>
              <a:t>Menstrual cycle- regular,5/28,</a:t>
            </a:r>
          </a:p>
          <a:p>
            <a:r>
              <a:rPr lang="en-IN" dirty="0" err="1"/>
              <a:t>Lmp</a:t>
            </a:r>
            <a:r>
              <a:rPr lang="en-IN" dirty="0"/>
              <a:t> not known</a:t>
            </a:r>
          </a:p>
          <a:p>
            <a:r>
              <a:rPr lang="en-IN" dirty="0"/>
              <a:t>Married since 2010</a:t>
            </a:r>
          </a:p>
          <a:p>
            <a:r>
              <a:rPr lang="en-IN" dirty="0"/>
              <a:t>LCB –one and half years back</a:t>
            </a:r>
          </a:p>
          <a:p>
            <a:r>
              <a:rPr lang="en-IN" dirty="0"/>
              <a:t>P3L3,LN,not sterilised </a:t>
            </a:r>
          </a:p>
          <a:p>
            <a:r>
              <a:rPr lang="en-IN" dirty="0"/>
              <a:t>Obstetric history UNEVENTFUL except gestational hypertension in 3</a:t>
            </a:r>
            <a:r>
              <a:rPr lang="en-IN" baseline="30000" dirty="0"/>
              <a:t>rd</a:t>
            </a:r>
            <a:r>
              <a:rPr lang="en-IN" dirty="0"/>
              <a:t> pregnancy</a:t>
            </a:r>
          </a:p>
        </p:txBody>
      </p:sp>
    </p:spTree>
    <p:extLst>
      <p:ext uri="{BB962C8B-B14F-4D97-AF65-F5344CB8AC3E}">
        <p14:creationId xmlns:p14="http://schemas.microsoft.com/office/powerpoint/2010/main" val="133767738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315</TotalTime>
  <Words>955</Words>
  <Application>Microsoft Office PowerPoint</Application>
  <PresentationFormat>Widescreen</PresentationFormat>
  <Paragraphs>286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Gill Sans MT</vt:lpstr>
      <vt:lpstr>Wingdings</vt:lpstr>
      <vt:lpstr>Parcel</vt:lpstr>
      <vt:lpstr>The “mas’’ presentation</vt:lpstr>
      <vt:lpstr>Chief complaints</vt:lpstr>
      <vt:lpstr>History of presenting illness</vt:lpstr>
      <vt:lpstr>HISTORY OF PRESENTING ILLNESS</vt:lpstr>
      <vt:lpstr>History of presentating illness</vt:lpstr>
      <vt:lpstr>Past history</vt:lpstr>
      <vt:lpstr>PAST HISTORY</vt:lpstr>
      <vt:lpstr>Personal history</vt:lpstr>
      <vt:lpstr>Menstrual ,Marital and obstetric history</vt:lpstr>
      <vt:lpstr>On examination</vt:lpstr>
      <vt:lpstr>INVESTIGATION</vt:lpstr>
      <vt:lpstr>PowerPoint Presentation</vt:lpstr>
      <vt:lpstr>investigation</vt:lpstr>
      <vt:lpstr>INVESTIGATIONS</vt:lpstr>
      <vt:lpstr>PowerPoint Presentation</vt:lpstr>
      <vt:lpstr>INVESTIGATIONS</vt:lpstr>
      <vt:lpstr>PowerPoint Presentation</vt:lpstr>
      <vt:lpstr>INVESTIGATION</vt:lpstr>
      <vt:lpstr>PowerPoint Presentation</vt:lpstr>
      <vt:lpstr>PowerPoint Presentation</vt:lpstr>
      <vt:lpstr>PowerPoint Presentation</vt:lpstr>
      <vt:lpstr>MGE OPINION</vt:lpstr>
      <vt:lpstr>NEPHROLOGIST OPINION</vt:lpstr>
      <vt:lpstr>PowerPoint Presentation</vt:lpstr>
      <vt:lpstr>PowerPoint Presentation</vt:lpstr>
      <vt:lpstr>final diagnosis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mas presentation</dc:title>
  <dc:creator>916381051081</dc:creator>
  <cp:lastModifiedBy>916381051081</cp:lastModifiedBy>
  <cp:revision>31</cp:revision>
  <dcterms:created xsi:type="dcterms:W3CDTF">2023-01-17T07:44:50Z</dcterms:created>
  <dcterms:modified xsi:type="dcterms:W3CDTF">2023-01-17T18:09:54Z</dcterms:modified>
</cp:coreProperties>
</file>