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0"/>
  </p:notesMasterIdLst>
  <p:sldIdLst>
    <p:sldId id="256" r:id="rId2"/>
    <p:sldId id="267" r:id="rId3"/>
    <p:sldId id="258" r:id="rId4"/>
    <p:sldId id="268" r:id="rId5"/>
    <p:sldId id="259" r:id="rId6"/>
    <p:sldId id="260" r:id="rId7"/>
    <p:sldId id="269" r:id="rId8"/>
    <p:sldId id="261" r:id="rId9"/>
    <p:sldId id="270" r:id="rId10"/>
    <p:sldId id="262" r:id="rId11"/>
    <p:sldId id="263" r:id="rId12"/>
    <p:sldId id="272" r:id="rId13"/>
    <p:sldId id="277" r:id="rId14"/>
    <p:sldId id="271" r:id="rId15"/>
    <p:sldId id="273" r:id="rId16"/>
    <p:sldId id="275" r:id="rId17"/>
    <p:sldId id="278" r:id="rId18"/>
    <p:sldId id="279" r:id="rId19"/>
    <p:sldId id="280" r:id="rId20"/>
    <p:sldId id="276" r:id="rId21"/>
    <p:sldId id="264" r:id="rId22"/>
    <p:sldId id="265" r:id="rId23"/>
    <p:sldId id="266" r:id="rId24"/>
    <p:sldId id="286" r:id="rId25"/>
    <p:sldId id="285" r:id="rId26"/>
    <p:sldId id="283" r:id="rId27"/>
    <p:sldId id="284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0ED9D-AEB6-4F5F-A8A5-9C4247F19DA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73389-260E-4E94-8F35-35EBC6DC8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89D65D-52C3-4C4B-AF8E-519C91D73EF6}" type="datetimeFigureOut">
              <a:rPr lang="en-US" smtClean="0"/>
              <a:pPr/>
              <a:t>2/15/2022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D65D-52C3-4C4B-AF8E-519C91D73EF6}" type="datetimeFigureOut">
              <a:rPr lang="en-US" smtClean="0"/>
              <a:pPr/>
              <a:t>2/15/2022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89D65D-52C3-4C4B-AF8E-519C91D73EF6}" type="datetimeFigureOut">
              <a:rPr lang="en-US" smtClean="0"/>
              <a:pPr/>
              <a:t>2/15/2022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6A930F-7133-4280-B2C7-1B5722311F9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6839EA-90B4-42EC-AAA2-FFA33D7F793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Comic Sans MS" pitchFamily="66" charset="0"/>
              </a:rPr>
              <a:t>A CASE OF AMLODIPINE POISONING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643314"/>
            <a:ext cx="7072362" cy="20717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          IV MEDICAL UNIT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CHIEF :  DR. DAVID PRADEEP KUMAR, M.D., ASST  :  DR. N. RAGAVAN , M.D.,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        DR. M. RAM KUMAR , M.D.,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        DR. R. PONRAJ , M.D.,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INVESTIGATIONS</a:t>
            </a:r>
            <a:endParaRPr lang="en-IN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00166" y="1928802"/>
          <a:ext cx="6096000" cy="4175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3502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</a:t>
                      </a:r>
                      <a:endParaRPr lang="en-US" dirty="0"/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r>
                        <a:rPr lang="en-US" dirty="0" smtClean="0"/>
                        <a:t>HCT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r>
                        <a:rPr lang="en-US" dirty="0" smtClean="0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3.34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3.01</a:t>
                      </a:r>
                      <a:r>
                        <a:rPr lang="en-US" baseline="0" dirty="0" smtClean="0"/>
                        <a:t>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2.82 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2"/>
          </p:nvPr>
        </p:nvGraphicFramePr>
        <p:xfrm>
          <a:off x="500034" y="857232"/>
          <a:ext cx="8143932" cy="18999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0975"/>
                <a:gridCol w="2070975"/>
                <a:gridCol w="2070975"/>
                <a:gridCol w="1931007"/>
              </a:tblGrid>
              <a:tr h="232514">
                <a:tc>
                  <a:txBody>
                    <a:bodyPr/>
                    <a:lstStyle/>
                    <a:p>
                      <a:r>
                        <a:rPr lang="en-IN" dirty="0" smtClean="0"/>
                        <a:t>RFT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27/1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28/1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30/1</a:t>
                      </a:r>
                      <a:endParaRPr lang="en-IN" dirty="0"/>
                    </a:p>
                  </a:txBody>
                  <a:tcPr marL="44891" marR="44891"/>
                </a:tc>
              </a:tr>
              <a:tr h="232514">
                <a:tc>
                  <a:txBody>
                    <a:bodyPr/>
                    <a:lstStyle/>
                    <a:p>
                      <a:r>
                        <a:rPr lang="en-IN" dirty="0" smtClean="0"/>
                        <a:t>UREA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128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104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19</a:t>
                      </a:r>
                      <a:endParaRPr lang="en-IN" dirty="0"/>
                    </a:p>
                  </a:txBody>
                  <a:tcPr marL="44891" marR="44891"/>
                </a:tc>
              </a:tr>
              <a:tr h="401326">
                <a:tc>
                  <a:txBody>
                    <a:bodyPr/>
                    <a:lstStyle/>
                    <a:p>
                      <a:r>
                        <a:rPr lang="en-IN" dirty="0" smtClean="0"/>
                        <a:t>CREATININE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1.3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0.9</a:t>
                      </a:r>
                      <a:endParaRPr lang="en-IN" dirty="0"/>
                    </a:p>
                  </a:txBody>
                  <a:tcPr marL="44891" marR="44891"/>
                </a:tc>
              </a:tr>
              <a:tr h="232514">
                <a:tc>
                  <a:txBody>
                    <a:bodyPr/>
                    <a:lstStyle/>
                    <a:p>
                      <a:r>
                        <a:rPr lang="en-IN" dirty="0" smtClean="0"/>
                        <a:t>SODIUM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114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124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131</a:t>
                      </a:r>
                      <a:endParaRPr lang="en-IN" dirty="0"/>
                    </a:p>
                  </a:txBody>
                  <a:tcPr marL="44891" marR="44891"/>
                </a:tc>
              </a:tr>
              <a:tr h="401326">
                <a:tc>
                  <a:txBody>
                    <a:bodyPr/>
                    <a:lstStyle/>
                    <a:p>
                      <a:r>
                        <a:rPr lang="en-IN" dirty="0" smtClean="0"/>
                        <a:t>POTTASIUM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3.9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4.2</a:t>
                      </a:r>
                      <a:endParaRPr lang="en-IN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3.8</a:t>
                      </a:r>
                      <a:endParaRPr lang="en-IN" dirty="0"/>
                    </a:p>
                  </a:txBody>
                  <a:tcPr marL="44891" marR="44891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042" y="3429000"/>
          <a:ext cx="60960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571472" y="1857364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472" y="3571876"/>
          <a:ext cx="3571900" cy="24288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5950"/>
                <a:gridCol w="1785950"/>
              </a:tblGrid>
              <a:tr h="607223">
                <a:tc>
                  <a:txBody>
                    <a:bodyPr/>
                    <a:lstStyle/>
                    <a:p>
                      <a:r>
                        <a:rPr lang="en-US" dirty="0" smtClean="0"/>
                        <a:t>SR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en-US" dirty="0" smtClean="0"/>
                        <a:t>T.PR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en-US" dirty="0" smtClean="0"/>
                        <a:t>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en-US" dirty="0" smtClean="0"/>
                        <a:t>GLB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57818" y="3571876"/>
          <a:ext cx="2928958" cy="2408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4479"/>
                <a:gridCol w="1464479"/>
              </a:tblGrid>
              <a:tr h="589364">
                <a:tc>
                  <a:txBody>
                    <a:bodyPr/>
                    <a:lstStyle/>
                    <a:p>
                      <a:r>
                        <a:rPr lang="en-US" dirty="0" smtClean="0"/>
                        <a:t>URINE</a:t>
                      </a:r>
                      <a:r>
                        <a:rPr lang="en-US" baseline="0" dirty="0" smtClean="0"/>
                        <a:t> 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en-US" dirty="0" smtClean="0"/>
                        <a:t>SUG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en-US" dirty="0" smtClean="0"/>
                        <a:t>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en-US" dirty="0" smtClean="0"/>
                        <a:t>DEP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PUS CELLS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n-US" dirty="0" smtClean="0"/>
              <a:t>ECG – WITHIN NORMAL LIMITS</a:t>
            </a:r>
          </a:p>
          <a:p>
            <a:endParaRPr lang="en-US" dirty="0" smtClean="0"/>
          </a:p>
          <a:p>
            <a:r>
              <a:rPr lang="en-US" dirty="0" smtClean="0"/>
              <a:t>ABG ANALYSIS – pH – 7.44</a:t>
            </a:r>
          </a:p>
          <a:p>
            <a:pPr>
              <a:buNone/>
            </a:pPr>
            <a:r>
              <a:rPr lang="en-US" dirty="0" smtClean="0"/>
              <a:t>                                 pCO2 – 31</a:t>
            </a:r>
          </a:p>
          <a:p>
            <a:pPr>
              <a:buNone/>
            </a:pPr>
            <a:r>
              <a:rPr lang="en-US" dirty="0" smtClean="0"/>
              <a:t>                                 pO2 – 74</a:t>
            </a:r>
          </a:p>
          <a:p>
            <a:pPr>
              <a:buNone/>
            </a:pPr>
            <a:r>
              <a:rPr lang="en-US" dirty="0" smtClean="0"/>
              <a:t>                                 lactate – 1.0</a:t>
            </a:r>
          </a:p>
          <a:p>
            <a:pPr>
              <a:buNone/>
            </a:pPr>
            <a:r>
              <a:rPr lang="en-US" dirty="0" smtClean="0"/>
              <a:t>                                 HCO3 - 22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ABD AND PELVIS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LIVER : NORMAL</a:t>
            </a:r>
          </a:p>
          <a:p>
            <a:r>
              <a:rPr lang="en-US" dirty="0" smtClean="0"/>
              <a:t>GB : DISTENDED</a:t>
            </a:r>
          </a:p>
          <a:p>
            <a:r>
              <a:rPr lang="en-US" dirty="0" smtClean="0"/>
              <a:t>PANCREAS : NORMAL</a:t>
            </a:r>
          </a:p>
          <a:p>
            <a:r>
              <a:rPr lang="en-US" dirty="0" smtClean="0"/>
              <a:t>SPLEEN : NORMAL</a:t>
            </a:r>
          </a:p>
          <a:p>
            <a:r>
              <a:rPr lang="en-US" dirty="0" smtClean="0"/>
              <a:t>KIDNEYS : RK - 9.6 cross 3.6</a:t>
            </a:r>
          </a:p>
          <a:p>
            <a:pPr>
              <a:buNone/>
            </a:pPr>
            <a:r>
              <a:rPr lang="en-US" dirty="0" smtClean="0"/>
              <a:t>                      LK – 9.9 cross 4.1</a:t>
            </a:r>
          </a:p>
          <a:p>
            <a:pPr>
              <a:buNone/>
            </a:pPr>
            <a:r>
              <a:rPr lang="en-US" dirty="0" smtClean="0"/>
              <a:t>                      Echoes – N, CMD maintained</a:t>
            </a:r>
          </a:p>
          <a:p>
            <a:r>
              <a:rPr lang="en-US" dirty="0" smtClean="0"/>
              <a:t>BLADDER : EMPTY, FOLEY’s INSITU</a:t>
            </a:r>
          </a:p>
          <a:p>
            <a:r>
              <a:rPr lang="en-US" dirty="0" smtClean="0"/>
              <a:t>IVC, HEPATIC VEINS APPEAR PROMINENT</a:t>
            </a:r>
          </a:p>
          <a:p>
            <a:r>
              <a:rPr lang="en-US" dirty="0" smtClean="0"/>
              <a:t>UTERUS/OVARIES : NORMAL</a:t>
            </a:r>
          </a:p>
          <a:p>
            <a:r>
              <a:rPr lang="en-US" dirty="0" smtClean="0"/>
              <a:t>MINIMAL FREE FLUID +</a:t>
            </a:r>
          </a:p>
          <a:p>
            <a:r>
              <a:rPr lang="en-US" dirty="0" smtClean="0"/>
              <a:t>BIL PLEURAL EFFUSION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US" dirty="0" smtClean="0"/>
              <a:t>ECHO</a:t>
            </a:r>
            <a:endParaRPr lang="en-US" dirty="0"/>
          </a:p>
        </p:txBody>
      </p:sp>
      <p:pic>
        <p:nvPicPr>
          <p:cNvPr id="6" name="Content Placeholder 5" descr="phy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11878" y="1600200"/>
            <a:ext cx="3755193" cy="4495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CHEST</a:t>
            </a:r>
            <a:endParaRPr lang="en-US" dirty="0"/>
          </a:p>
        </p:txBody>
      </p:sp>
      <p:pic>
        <p:nvPicPr>
          <p:cNvPr id="4" name="Content Placeholder 3" descr="phy 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y 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y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RADIOLOGIST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en-US" dirty="0" smtClean="0"/>
              <a:t>BIL PLEURAL EFFUSION ( R MORE THAN L ) WITH R FISSURAL EFFUSION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/>
          </a:bodyPr>
          <a:lstStyle/>
          <a:p>
            <a:r>
              <a:rPr lang="en-IN" dirty="0" smtClean="0"/>
              <a:t>A 27 yrs old female came with alleged h/o consumption of </a:t>
            </a:r>
            <a:r>
              <a:rPr lang="en-IN" dirty="0" err="1" smtClean="0"/>
              <a:t>amlodipine</a:t>
            </a:r>
            <a:r>
              <a:rPr lang="en-IN" dirty="0" smtClean="0"/>
              <a:t> tablets on 24.1.2022 as per AR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HOPI:</a:t>
            </a:r>
          </a:p>
          <a:p>
            <a:pPr>
              <a:buNone/>
            </a:pPr>
            <a:r>
              <a:rPr lang="en-IN" dirty="0" smtClean="0"/>
              <a:t>       Alleged h/o consumption of 50 tablets of 5 mg </a:t>
            </a:r>
            <a:r>
              <a:rPr lang="en-IN" dirty="0" err="1" smtClean="0"/>
              <a:t>Amlodipine</a:t>
            </a:r>
            <a:r>
              <a:rPr lang="en-IN" dirty="0" smtClean="0"/>
              <a:t> on 24.1.2022 in empty stomach along with water, not associated with vomiting</a:t>
            </a:r>
          </a:p>
          <a:p>
            <a:pPr>
              <a:buNone/>
            </a:pPr>
            <a:r>
              <a:rPr lang="en-IN" dirty="0" smtClean="0"/>
              <a:t>       </a:t>
            </a:r>
          </a:p>
          <a:p>
            <a:pPr>
              <a:buNone/>
            </a:pPr>
            <a:r>
              <a:rPr lang="en-IN" dirty="0" smtClean="0"/>
              <a:t>       Pt developed symptoms of giddiness the next day, treated in Private hospital with iv fluids for next 3 days ( records NA )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FLUID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PROTEIN – 1.8 </a:t>
            </a:r>
          </a:p>
          <a:p>
            <a:r>
              <a:rPr lang="en-US" dirty="0" smtClean="0"/>
              <a:t>TOTAL COUNT – 22 CELLS</a:t>
            </a:r>
          </a:p>
          <a:p>
            <a:r>
              <a:rPr lang="en-US" dirty="0" smtClean="0"/>
              <a:t>SUGAR – 132 mg/</a:t>
            </a:r>
            <a:r>
              <a:rPr lang="en-US" dirty="0" err="1" smtClean="0"/>
              <a:t>dL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SR. PROTEIN – 6.3</a:t>
            </a:r>
          </a:p>
          <a:p>
            <a:r>
              <a:rPr lang="en-US" dirty="0" smtClean="0"/>
              <a:t>LIGHT’S CRITERIA – TRANSUDATIVE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NEPHROLOGIST OPINION: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</a:t>
            </a:r>
          </a:p>
          <a:p>
            <a:pPr>
              <a:buNone/>
            </a:pPr>
            <a:r>
              <a:rPr lang="en-IN" dirty="0" smtClean="0"/>
              <a:t>        Diagnosis-?AKI/?RPGN</a:t>
            </a:r>
          </a:p>
          <a:p>
            <a:pPr>
              <a:buNone/>
            </a:pPr>
            <a:r>
              <a:rPr lang="en-IN" dirty="0" smtClean="0"/>
              <a:t>       </a:t>
            </a:r>
          </a:p>
          <a:p>
            <a:pPr>
              <a:buNone/>
            </a:pPr>
            <a:r>
              <a:rPr lang="en-IN" dirty="0" smtClean="0"/>
              <a:t>        Advice – To Take USG </a:t>
            </a:r>
            <a:r>
              <a:rPr lang="en-IN" dirty="0" err="1" smtClean="0"/>
              <a:t>KUB,Urine</a:t>
            </a:r>
            <a:r>
              <a:rPr lang="en-IN" dirty="0" smtClean="0"/>
              <a:t> routine ,urine spot PCR,C3,C4.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-SRD, FRD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-30ml NAHCO3 in 5%D @75 ml /hr.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THORACIC MEDICINE OPINION</a:t>
            </a:r>
            <a:r>
              <a:rPr lang="en-IN" dirty="0" smtClean="0"/>
              <a:t>:       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Diagnosis- ? Volume overload state/ AKI(recovering)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Advice-      chest </a:t>
            </a:r>
            <a:r>
              <a:rPr lang="en-IN" dirty="0" err="1" smtClean="0"/>
              <a:t>physiotheraphy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incentive </a:t>
            </a:r>
            <a:r>
              <a:rPr lang="en-IN" dirty="0" err="1" smtClean="0"/>
              <a:t>spirometry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 pleural fluid analysis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GIVEN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Backrest/nasal O2 at 6lts/min </a:t>
            </a:r>
          </a:p>
          <a:p>
            <a:r>
              <a:rPr lang="en-IN" dirty="0" smtClean="0"/>
              <a:t>SRD / FRD less than 1 Lt/day</a:t>
            </a:r>
          </a:p>
          <a:p>
            <a:r>
              <a:rPr lang="en-IN" dirty="0" err="1" smtClean="0"/>
              <a:t>Inj</a:t>
            </a:r>
            <a:r>
              <a:rPr lang="en-IN" dirty="0" smtClean="0"/>
              <a:t> </a:t>
            </a:r>
            <a:r>
              <a:rPr lang="en-IN" dirty="0" err="1" smtClean="0"/>
              <a:t>noradrenaline</a:t>
            </a:r>
            <a:r>
              <a:rPr lang="en-IN" dirty="0" smtClean="0"/>
              <a:t> 8mg in 5% dextrose at 10 drops/min</a:t>
            </a:r>
          </a:p>
          <a:p>
            <a:r>
              <a:rPr lang="en-IN" dirty="0" err="1" smtClean="0"/>
              <a:t>Inj</a:t>
            </a:r>
            <a:r>
              <a:rPr lang="en-IN" dirty="0" smtClean="0"/>
              <a:t> Calcium </a:t>
            </a:r>
            <a:r>
              <a:rPr lang="en-IN" dirty="0" err="1" smtClean="0"/>
              <a:t>gluconate</a:t>
            </a:r>
            <a:r>
              <a:rPr lang="en-IN" dirty="0" smtClean="0"/>
              <a:t> 10% in 10 ml NS iv </a:t>
            </a:r>
            <a:r>
              <a:rPr lang="en-IN" dirty="0" err="1" smtClean="0"/>
              <a:t>tds</a:t>
            </a:r>
            <a:endParaRPr lang="en-IN" dirty="0" smtClean="0"/>
          </a:p>
          <a:p>
            <a:r>
              <a:rPr lang="en-IN" dirty="0" smtClean="0"/>
              <a:t>BP/TPR/Input Output chart</a:t>
            </a:r>
          </a:p>
          <a:p>
            <a:r>
              <a:rPr lang="en-IN" dirty="0" smtClean="0"/>
              <a:t>Vitals monitoring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treatment and observation, RFT, LFT and total count returned to baseline</a:t>
            </a:r>
          </a:p>
          <a:p>
            <a:endParaRPr lang="en-US" dirty="0" smtClean="0"/>
          </a:p>
          <a:p>
            <a:r>
              <a:rPr lang="en-US" dirty="0" smtClean="0"/>
              <a:t>Pleural effusion resolved completely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ray deivalaks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y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y 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85244"/>
            <a:ext cx="8153400" cy="440127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DISCUSS WHETHER THE PLEURAL EFFUSION -  A COINCIDENCE OR IS IT A CONSEQUENCE OF AMLODIPINE POISOING</a:t>
            </a:r>
          </a:p>
          <a:p>
            <a:endParaRPr lang="en-US" dirty="0" smtClean="0"/>
          </a:p>
          <a:p>
            <a:r>
              <a:rPr lang="en-US" dirty="0" smtClean="0"/>
              <a:t>TO DISCUSS THE PATHOPHYSIOLOGY OF MODS IN AMLODIPINE POISONING</a:t>
            </a:r>
          </a:p>
          <a:p>
            <a:endParaRPr lang="en-US" dirty="0" smtClean="0"/>
          </a:p>
          <a:p>
            <a:r>
              <a:rPr lang="en-US" dirty="0" smtClean="0"/>
              <a:t>TO HIGLIGHT THE ATYPICAL PRESENTATION OF AMLODIPINE POISOINING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        After 3 days, Pt persistently had h/o giddiness , went to nearby GH - referred to GRH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H/o vomiting + - around 2 to 3 </a:t>
            </a:r>
            <a:r>
              <a:rPr lang="en-IN" dirty="0" err="1" smtClean="0"/>
              <a:t>epsiodes</a:t>
            </a:r>
            <a:r>
              <a:rPr lang="en-IN" dirty="0" smtClean="0"/>
              <a:t>/day, not ass. with blood in </a:t>
            </a:r>
            <a:r>
              <a:rPr lang="en-IN" dirty="0" err="1" smtClean="0"/>
              <a:t>vomitus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H/o breathlessness on exertion + , MMRC grade 3 , sudden onset, not ass. with chest pain, palpitations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     H/o fever for 2 days- intermittent, low grade not ass with chills, rigors -  1 week back for which pt was took treatment in local clinic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No h/o yellowish </a:t>
            </a:r>
            <a:r>
              <a:rPr lang="en-US" dirty="0" err="1" smtClean="0"/>
              <a:t>discolouration</a:t>
            </a:r>
            <a:r>
              <a:rPr lang="en-US" dirty="0" smtClean="0"/>
              <a:t> of eyes, skin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IN" dirty="0" smtClean="0"/>
              <a:t>No h/o syncope/seizures</a:t>
            </a:r>
          </a:p>
          <a:p>
            <a:pPr>
              <a:buNone/>
            </a:pPr>
            <a:r>
              <a:rPr lang="en-IN" dirty="0" smtClean="0"/>
              <a:t>           No h/o decreased urine output</a:t>
            </a:r>
          </a:p>
          <a:p>
            <a:pPr>
              <a:buNone/>
            </a:pPr>
            <a:r>
              <a:rPr lang="en-IN" dirty="0" smtClean="0"/>
              <a:t>           No h/o cough with expectoration</a:t>
            </a:r>
          </a:p>
          <a:p>
            <a:pPr>
              <a:buNone/>
            </a:pPr>
            <a:r>
              <a:rPr lang="en-IN" dirty="0" smtClean="0"/>
              <a:t>           No h/o weakness of limbs</a:t>
            </a:r>
          </a:p>
          <a:p>
            <a:pPr>
              <a:buNone/>
            </a:pPr>
            <a:r>
              <a:rPr lang="en-IN" dirty="0" smtClean="0"/>
              <a:t>           No h/o </a:t>
            </a:r>
            <a:r>
              <a:rPr lang="en-IN" dirty="0" err="1" smtClean="0"/>
              <a:t>poluria</a:t>
            </a:r>
            <a:r>
              <a:rPr lang="en-IN" dirty="0" smtClean="0"/>
              <a:t>/</a:t>
            </a:r>
            <a:r>
              <a:rPr lang="en-IN" dirty="0" err="1" smtClean="0"/>
              <a:t>polydipsia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92500" lnSpcReduction="20000"/>
          </a:bodyPr>
          <a:lstStyle/>
          <a:p>
            <a:r>
              <a:rPr lang="en-IN" sz="2600" b="1" dirty="0" smtClean="0">
                <a:latin typeface="Comic Sans MS" pitchFamily="66" charset="0"/>
              </a:rPr>
              <a:t>PAST HISTORY:</a:t>
            </a:r>
          </a:p>
          <a:p>
            <a:pPr>
              <a:buNone/>
            </a:pPr>
            <a:r>
              <a:rPr lang="en-IN" sz="2600" dirty="0" smtClean="0">
                <a:latin typeface="Comic Sans MS" pitchFamily="66" charset="0"/>
              </a:rPr>
              <a:t>        not a known  Diabetic/SHTN/TB/Epilepsy/CAD/</a:t>
            </a:r>
          </a:p>
          <a:p>
            <a:pPr>
              <a:buNone/>
            </a:pPr>
            <a:r>
              <a:rPr lang="en-IN" sz="2600" dirty="0">
                <a:latin typeface="Comic Sans MS" pitchFamily="66" charset="0"/>
              </a:rPr>
              <a:t> </a:t>
            </a:r>
            <a:r>
              <a:rPr lang="en-IN" sz="2600" dirty="0" smtClean="0">
                <a:latin typeface="Comic Sans MS" pitchFamily="66" charset="0"/>
              </a:rPr>
              <a:t>   COPD/CKD/Thyroid disorder</a:t>
            </a:r>
          </a:p>
          <a:p>
            <a:pPr>
              <a:buNone/>
            </a:pPr>
            <a:endParaRPr lang="en-IN" sz="2600" dirty="0" smtClean="0">
              <a:latin typeface="Comic Sans MS" pitchFamily="66" charset="0"/>
            </a:endParaRPr>
          </a:p>
          <a:p>
            <a:r>
              <a:rPr lang="en-IN" sz="2600" b="1" dirty="0" smtClean="0">
                <a:latin typeface="Comic Sans MS" pitchFamily="66" charset="0"/>
              </a:rPr>
              <a:t>PERSONAL H/O:</a:t>
            </a:r>
          </a:p>
          <a:p>
            <a:pPr>
              <a:buNone/>
            </a:pPr>
            <a:r>
              <a:rPr lang="en-IN" sz="2600" dirty="0">
                <a:latin typeface="Comic Sans MS" pitchFamily="66" charset="0"/>
              </a:rPr>
              <a:t> </a:t>
            </a:r>
            <a:r>
              <a:rPr lang="en-IN" sz="2600" dirty="0" smtClean="0">
                <a:latin typeface="Comic Sans MS" pitchFamily="66" charset="0"/>
              </a:rPr>
              <a:t>       Mixed diet consumer</a:t>
            </a:r>
          </a:p>
          <a:p>
            <a:pPr>
              <a:buNone/>
            </a:pPr>
            <a:r>
              <a:rPr lang="en-IN" sz="2600" dirty="0">
                <a:latin typeface="Comic Sans MS" pitchFamily="66" charset="0"/>
              </a:rPr>
              <a:t> </a:t>
            </a:r>
            <a:r>
              <a:rPr lang="en-IN" sz="2600" dirty="0" smtClean="0">
                <a:latin typeface="Comic Sans MS" pitchFamily="66" charset="0"/>
              </a:rPr>
              <a:t>       Bowel and bladder habits normal</a:t>
            </a:r>
          </a:p>
          <a:p>
            <a:pPr>
              <a:buNone/>
            </a:pPr>
            <a:endParaRPr lang="en-IN" sz="2600" dirty="0" smtClean="0">
              <a:latin typeface="Comic Sans MS" pitchFamily="66" charset="0"/>
            </a:endParaRPr>
          </a:p>
          <a:p>
            <a:r>
              <a:rPr lang="en-IN" sz="2600" b="1" dirty="0" smtClean="0">
                <a:latin typeface="Comic Sans MS" pitchFamily="66" charset="0"/>
              </a:rPr>
              <a:t>MENSTRUAL HISTORY:</a:t>
            </a:r>
          </a:p>
          <a:p>
            <a:pPr>
              <a:buNone/>
            </a:pPr>
            <a:r>
              <a:rPr lang="en-IN" sz="2600" dirty="0" smtClean="0">
                <a:latin typeface="Comic Sans MS" pitchFamily="66" charset="0"/>
              </a:rPr>
              <a:t>      LMP –15.1.2022</a:t>
            </a:r>
          </a:p>
          <a:p>
            <a:pPr>
              <a:buNone/>
            </a:pPr>
            <a:r>
              <a:rPr lang="en-IN" sz="2600" dirty="0" smtClean="0">
                <a:latin typeface="Comic Sans MS" pitchFamily="66" charset="0"/>
              </a:rPr>
              <a:t>      Regular cycle : 2-3 days ; 3 pads/day</a:t>
            </a:r>
            <a:endParaRPr lang="en-IN" b="1" dirty="0" smtClean="0">
              <a:latin typeface="Comic Sans MS" pitchFamily="66" charset="0"/>
            </a:endParaRP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143932" cy="5072098"/>
          </a:xfrm>
        </p:spPr>
        <p:txBody>
          <a:bodyPr>
            <a:normAutofit lnSpcReduction="10000"/>
          </a:bodyPr>
          <a:lstStyle/>
          <a:p>
            <a:r>
              <a:rPr lang="en-IN" b="1" dirty="0" smtClean="0"/>
              <a:t>CONDITION ON ADMISSION</a:t>
            </a:r>
            <a:r>
              <a:rPr lang="en-IN" dirty="0" smtClean="0"/>
              <a:t>: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Pt Conscious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oriented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no pallor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not </a:t>
            </a:r>
            <a:r>
              <a:rPr lang="en-IN" dirty="0" err="1" smtClean="0"/>
              <a:t>icteric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no cyanosis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no clubbing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no pedal </a:t>
            </a:r>
            <a:r>
              <a:rPr lang="en-IN" dirty="0" err="1" smtClean="0"/>
              <a:t>edema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no </a:t>
            </a:r>
            <a:r>
              <a:rPr lang="en-IN" dirty="0" err="1" smtClean="0"/>
              <a:t>lymphadenopathy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</a:t>
            </a:r>
            <a:r>
              <a:rPr lang="en-IN" dirty="0" err="1" smtClean="0"/>
              <a:t>tachypneic</a:t>
            </a:r>
            <a:r>
              <a:rPr lang="en-IN" dirty="0" smtClean="0"/>
              <a:t> +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Blood pressure – 80/60 mm Hg</a:t>
            </a:r>
          </a:p>
          <a:p>
            <a:r>
              <a:rPr lang="en-US" dirty="0" smtClean="0"/>
              <a:t>Pulse rate – 106/</a:t>
            </a:r>
            <a:r>
              <a:rPr lang="en-US" dirty="0" err="1" smtClean="0"/>
              <a:t>min,regular</a:t>
            </a:r>
            <a:r>
              <a:rPr lang="en-US" dirty="0" smtClean="0"/>
              <a:t> , low volume, no abnormal character, no radio-radial or radio-femoral delay</a:t>
            </a:r>
          </a:p>
          <a:p>
            <a:r>
              <a:rPr lang="en-US" dirty="0" smtClean="0"/>
              <a:t>Temp – </a:t>
            </a:r>
            <a:r>
              <a:rPr lang="en-US" dirty="0" err="1" smtClean="0"/>
              <a:t>Afebrile</a:t>
            </a:r>
            <a:endParaRPr lang="en-US" dirty="0" smtClean="0"/>
          </a:p>
          <a:p>
            <a:r>
              <a:rPr lang="en-US" dirty="0" smtClean="0"/>
              <a:t>Saturation – 78 % on room air</a:t>
            </a:r>
          </a:p>
          <a:p>
            <a:r>
              <a:rPr lang="en-US" dirty="0" smtClean="0"/>
              <a:t>RR – 24/min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786346"/>
          </a:xfrm>
        </p:spPr>
        <p:txBody>
          <a:bodyPr>
            <a:normAutofit/>
          </a:bodyPr>
          <a:lstStyle/>
          <a:p>
            <a:r>
              <a:rPr lang="en-IN" b="1" dirty="0" smtClean="0"/>
              <a:t>Systemic examination: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   CVS –  </a:t>
            </a:r>
            <a:r>
              <a:rPr lang="en-IN" dirty="0" smtClean="0"/>
              <a:t>S1,S2 present, no murmur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</a:t>
            </a:r>
            <a:r>
              <a:rPr lang="en-IN" b="1" dirty="0" smtClean="0"/>
              <a:t>RS –</a:t>
            </a:r>
            <a:r>
              <a:rPr lang="en-IN" dirty="0" smtClean="0"/>
              <a:t>   Bilateral air entry +, air entry decreased on both lower lung fields ( R more than L )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</a:t>
            </a:r>
          </a:p>
          <a:p>
            <a:pPr>
              <a:buNone/>
            </a:pPr>
            <a:r>
              <a:rPr lang="en-IN" b="1" dirty="0" smtClean="0"/>
              <a:t>          PA -    </a:t>
            </a:r>
            <a:r>
              <a:rPr lang="en-IN" dirty="0" smtClean="0"/>
              <a:t>Soft, non tender, not distended</a:t>
            </a:r>
          </a:p>
          <a:p>
            <a:pPr>
              <a:buNone/>
            </a:pPr>
            <a:r>
              <a:rPr lang="en-IN" dirty="0" smtClean="0"/>
              <a:t>                    no </a:t>
            </a:r>
            <a:r>
              <a:rPr lang="en-IN" dirty="0" err="1" smtClean="0"/>
              <a:t>organomegaly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          CNS –   </a:t>
            </a:r>
            <a:r>
              <a:rPr lang="en-IN" dirty="0" smtClean="0"/>
              <a:t>Conscious</a:t>
            </a:r>
          </a:p>
          <a:p>
            <a:pPr>
              <a:buNone/>
            </a:pPr>
            <a:r>
              <a:rPr lang="en-IN" dirty="0" smtClean="0"/>
              <a:t>                       Oriented</a:t>
            </a:r>
          </a:p>
          <a:p>
            <a:pPr>
              <a:buNone/>
            </a:pPr>
            <a:r>
              <a:rPr lang="en-IN" dirty="0" smtClean="0"/>
              <a:t>                       </a:t>
            </a:r>
            <a:r>
              <a:rPr lang="en-IN" dirty="0" err="1" smtClean="0"/>
              <a:t>Bil</a:t>
            </a:r>
            <a:r>
              <a:rPr lang="en-IN" dirty="0" smtClean="0"/>
              <a:t> pupil 3.5mm ERTL </a:t>
            </a:r>
          </a:p>
          <a:p>
            <a:pPr>
              <a:buNone/>
            </a:pPr>
            <a:r>
              <a:rPr lang="en-IN" dirty="0" smtClean="0"/>
              <a:t>                       No focal neurological deficit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283</TotalTime>
  <Words>795</Words>
  <Application>Microsoft Office PowerPoint</Application>
  <PresentationFormat>On-screen Show (4:3)</PresentationFormat>
  <Paragraphs>207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A CASE OF AMLODIPINE POISONING</vt:lpstr>
      <vt:lpstr>Slide 2</vt:lpstr>
      <vt:lpstr>Slide 3</vt:lpstr>
      <vt:lpstr>Slide 4</vt:lpstr>
      <vt:lpstr>Slide 5</vt:lpstr>
      <vt:lpstr>Slide 6</vt:lpstr>
      <vt:lpstr>Vitals</vt:lpstr>
      <vt:lpstr>Slide 8</vt:lpstr>
      <vt:lpstr>Slide 9</vt:lpstr>
      <vt:lpstr>INVESTIGATIONS</vt:lpstr>
      <vt:lpstr>Slide 11</vt:lpstr>
      <vt:lpstr>Slide 12</vt:lpstr>
      <vt:lpstr>Slide 13</vt:lpstr>
      <vt:lpstr>USG ABD AND PELVIS</vt:lpstr>
      <vt:lpstr>ECHO</vt:lpstr>
      <vt:lpstr>CT CHEST</vt:lpstr>
      <vt:lpstr>Slide 17</vt:lpstr>
      <vt:lpstr>Slide 18</vt:lpstr>
      <vt:lpstr>RADIOLOGIST OPINION</vt:lpstr>
      <vt:lpstr>PLEURAL FLUID ANALYSIS</vt:lpstr>
      <vt:lpstr>Slide 21</vt:lpstr>
      <vt:lpstr>THORACIC MEDICINE OPINION:         </vt:lpstr>
      <vt:lpstr>TREATMENT GIVEN</vt:lpstr>
      <vt:lpstr>Slide 24</vt:lpstr>
      <vt:lpstr>Slide 25</vt:lpstr>
      <vt:lpstr>Slide 26</vt:lpstr>
      <vt:lpstr>Slide 27</vt:lpstr>
      <vt:lpstr>AIM OF THE PRESENTATION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AMLODIPINE POISONING</dc:title>
  <dc:creator>admin</dc:creator>
  <cp:lastModifiedBy>Hp</cp:lastModifiedBy>
  <cp:revision>26</cp:revision>
  <dcterms:created xsi:type="dcterms:W3CDTF">2022-02-13T17:42:06Z</dcterms:created>
  <dcterms:modified xsi:type="dcterms:W3CDTF">2022-02-15T15:53:08Z</dcterms:modified>
</cp:coreProperties>
</file>