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4" r:id="rId8"/>
    <p:sldId id="295" r:id="rId9"/>
    <p:sldId id="298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92" r:id="rId18"/>
    <p:sldId id="270" r:id="rId19"/>
    <p:sldId id="271" r:id="rId20"/>
    <p:sldId id="297" r:id="rId21"/>
    <p:sldId id="296" r:id="rId22"/>
    <p:sldId id="268" r:id="rId23"/>
    <p:sldId id="272" r:id="rId24"/>
    <p:sldId id="274" r:id="rId25"/>
    <p:sldId id="299" r:id="rId26"/>
    <p:sldId id="279" r:id="rId27"/>
    <p:sldId id="280" r:id="rId28"/>
    <p:sldId id="278" r:id="rId29"/>
    <p:sldId id="276" r:id="rId30"/>
    <p:sldId id="277" r:id="rId31"/>
    <p:sldId id="281" r:id="rId32"/>
    <p:sldId id="275" r:id="rId33"/>
    <p:sldId id="286" r:id="rId34"/>
    <p:sldId id="273" r:id="rId35"/>
    <p:sldId id="287" r:id="rId36"/>
    <p:sldId id="288" r:id="rId37"/>
    <p:sldId id="282" r:id="rId38"/>
    <p:sldId id="289" r:id="rId39"/>
    <p:sldId id="291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192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6"/>
            <a:ext cx="6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7"/>
            <a:ext cx="489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fade thruBlk="1"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8153400" cy="1405467"/>
          </a:xfrm>
        </p:spPr>
        <p:txBody>
          <a:bodyPr>
            <a:noAutofit/>
          </a:bodyPr>
          <a:lstStyle/>
          <a:p>
            <a:r>
              <a:rPr lang="en-IN" sz="4000" b="1" dirty="0" smtClean="0">
                <a:solidFill>
                  <a:schemeClr val="bg1"/>
                </a:solidFill>
              </a:rPr>
              <a:t>A CASE OF </a:t>
            </a:r>
            <a:r>
              <a:rPr lang="en-IN" sz="4000" b="1" dirty="0" smtClean="0">
                <a:solidFill>
                  <a:srgbClr val="FF0000"/>
                </a:solidFill>
              </a:rPr>
              <a:t>CARDIO</a:t>
            </a:r>
            <a:r>
              <a:rPr lang="en-IN" sz="4000" b="1" dirty="0" smtClean="0">
                <a:solidFill>
                  <a:srgbClr val="FFFF00"/>
                </a:solidFill>
              </a:rPr>
              <a:t>-</a:t>
            </a:r>
            <a:r>
              <a:rPr lang="en-IN" sz="4000" b="1" dirty="0" smtClean="0">
                <a:solidFill>
                  <a:schemeClr val="accent4">
                    <a:lumMod val="75000"/>
                  </a:schemeClr>
                </a:solidFill>
              </a:rPr>
              <a:t>CUTANEOUS</a:t>
            </a:r>
            <a:r>
              <a:rPr lang="en-IN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IN" sz="4000" b="1" dirty="0" smtClean="0">
                <a:solidFill>
                  <a:schemeClr val="bg1"/>
                </a:solidFill>
              </a:rPr>
              <a:t>SYNDROME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276600"/>
            <a:ext cx="5791200" cy="2819400"/>
          </a:xfrm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1</a:t>
            </a:r>
            <a:r>
              <a:rPr lang="en-IN" b="1" baseline="30000" dirty="0" smtClean="0">
                <a:solidFill>
                  <a:srgbClr val="FFFF00"/>
                </a:solidFill>
              </a:rPr>
              <a:t>ST</a:t>
            </a:r>
            <a:r>
              <a:rPr lang="en-IN" b="1" dirty="0" smtClean="0">
                <a:solidFill>
                  <a:srgbClr val="FFFF00"/>
                </a:solidFill>
              </a:rPr>
              <a:t>    MEDICAL UNIT </a:t>
            </a:r>
          </a:p>
          <a:p>
            <a:r>
              <a:rPr lang="en-IN" b="1" dirty="0" smtClean="0">
                <a:solidFill>
                  <a:srgbClr val="FFFF00"/>
                </a:solidFill>
              </a:rPr>
              <a:t> CHIEF:       </a:t>
            </a:r>
            <a:r>
              <a:rPr lang="en-IN" b="1" dirty="0" err="1" smtClean="0">
                <a:solidFill>
                  <a:srgbClr val="FFFF00"/>
                </a:solidFill>
              </a:rPr>
              <a:t>Dr.M.NATARAJAN</a:t>
            </a:r>
            <a:r>
              <a:rPr lang="en-IN" b="1" dirty="0" smtClean="0">
                <a:solidFill>
                  <a:srgbClr val="FFFF00"/>
                </a:solidFill>
              </a:rPr>
              <a:t> M.D</a:t>
            </a:r>
          </a:p>
          <a:p>
            <a:r>
              <a:rPr lang="en-IN" b="1" dirty="0" err="1" smtClean="0">
                <a:solidFill>
                  <a:srgbClr val="FFFF00"/>
                </a:solidFill>
              </a:rPr>
              <a:t>Asst.Prof</a:t>
            </a:r>
            <a:r>
              <a:rPr lang="en-IN" b="1" dirty="0" smtClean="0">
                <a:solidFill>
                  <a:srgbClr val="FFFF00"/>
                </a:solidFill>
              </a:rPr>
              <a:t>: </a:t>
            </a:r>
            <a:r>
              <a:rPr lang="en-IN" b="1" dirty="0" err="1" smtClean="0">
                <a:solidFill>
                  <a:srgbClr val="FFFF00"/>
                </a:solidFill>
              </a:rPr>
              <a:t>Dr.P.S.VALLIDEVI</a:t>
            </a:r>
            <a:r>
              <a:rPr lang="en-IN" b="1" dirty="0" smtClean="0">
                <a:solidFill>
                  <a:srgbClr val="FFFF00"/>
                </a:solidFill>
              </a:rPr>
              <a:t> M.D</a:t>
            </a:r>
          </a:p>
          <a:p>
            <a:r>
              <a:rPr lang="en-IN" b="1" dirty="0" smtClean="0">
                <a:solidFill>
                  <a:srgbClr val="FFFF00"/>
                </a:solidFill>
              </a:rPr>
              <a:t>                    </a:t>
            </a:r>
            <a:r>
              <a:rPr lang="en-IN" b="1" dirty="0" err="1" smtClean="0">
                <a:solidFill>
                  <a:srgbClr val="FFFF00"/>
                </a:solidFill>
              </a:rPr>
              <a:t>Dr.P.SHRIDHARAN</a:t>
            </a:r>
            <a:r>
              <a:rPr lang="en-IN" b="1" dirty="0" smtClean="0">
                <a:solidFill>
                  <a:srgbClr val="FFFF00"/>
                </a:solidFill>
              </a:rPr>
              <a:t> </a:t>
            </a:r>
            <a:r>
              <a:rPr lang="en-IN" b="1" dirty="0" smtClean="0">
                <a:solidFill>
                  <a:srgbClr val="FFFF00"/>
                </a:solidFill>
              </a:rPr>
              <a:t>M.D</a:t>
            </a:r>
          </a:p>
          <a:p>
            <a:r>
              <a:rPr lang="en-IN" b="1" dirty="0" smtClean="0">
                <a:solidFill>
                  <a:srgbClr val="FFFF00"/>
                </a:solidFill>
              </a:rPr>
              <a:t> </a:t>
            </a:r>
            <a:r>
              <a:rPr lang="en-IN" b="1" dirty="0" smtClean="0">
                <a:solidFill>
                  <a:srgbClr val="FFFF00"/>
                </a:solidFill>
              </a:rPr>
              <a:t>                   DR. VASANTHAKALYANI M.D, DCP</a:t>
            </a:r>
            <a:endParaRPr lang="en-IN" b="1" dirty="0" smtClean="0">
              <a:solidFill>
                <a:srgbClr val="FFFF00"/>
              </a:solidFill>
            </a:endParaRPr>
          </a:p>
          <a:p>
            <a:r>
              <a:rPr lang="en-IN" b="1" dirty="0" smtClean="0">
                <a:solidFill>
                  <a:srgbClr val="FFFF00"/>
                </a:solidFill>
              </a:rPr>
              <a:t>PRESENTED BY:  DR.SAI </a:t>
            </a:r>
            <a:r>
              <a:rPr lang="en-IN" b="1" dirty="0" err="1" smtClean="0">
                <a:solidFill>
                  <a:srgbClr val="FFFF00"/>
                </a:solidFill>
              </a:rPr>
              <a:t>RAMAN.h</a:t>
            </a:r>
            <a:r>
              <a:rPr lang="en-IN" b="1" dirty="0" smtClean="0">
                <a:solidFill>
                  <a:srgbClr val="FFFF00"/>
                </a:solidFill>
              </a:rPr>
              <a:t> 2</a:t>
            </a:r>
            <a:r>
              <a:rPr lang="en-IN" b="1" baseline="30000" dirty="0" smtClean="0">
                <a:solidFill>
                  <a:srgbClr val="FFFF00"/>
                </a:solidFill>
              </a:rPr>
              <a:t>ND</a:t>
            </a:r>
            <a:r>
              <a:rPr lang="en-IN" b="1" dirty="0" smtClean="0">
                <a:solidFill>
                  <a:srgbClr val="FFFF00"/>
                </a:solidFill>
              </a:rPr>
              <a:t> YR PG</a:t>
            </a:r>
          </a:p>
          <a:p>
            <a:endParaRPr lang="en-US" dirty="0"/>
          </a:p>
        </p:txBody>
      </p:sp>
      <p:pic>
        <p:nvPicPr>
          <p:cNvPr id="4" name="Picture 2" descr="C:\Users\admin\Desktop\Screenshot_2019-07-14-23-16-21-166_com.android.chro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895600"/>
            <a:ext cx="2836985" cy="33528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153400" cy="4038600"/>
          </a:xfrm>
        </p:spPr>
        <p:txBody>
          <a:bodyPr>
            <a:noAutofit/>
          </a:bodyPr>
          <a:lstStyle/>
          <a:p>
            <a:r>
              <a:rPr lang="en-IN" sz="2400" dirty="0" smtClean="0"/>
              <a:t>Hair – </a:t>
            </a:r>
            <a:r>
              <a:rPr lang="en-IN" sz="2400" dirty="0" err="1" smtClean="0"/>
              <a:t>wooly</a:t>
            </a:r>
            <a:r>
              <a:rPr lang="en-IN" sz="2400" dirty="0" smtClean="0"/>
              <a:t> </a:t>
            </a:r>
          </a:p>
          <a:p>
            <a:r>
              <a:rPr lang="en-IN" sz="2400" dirty="0" err="1" smtClean="0"/>
              <a:t>Palmar</a:t>
            </a:r>
            <a:r>
              <a:rPr lang="en-IN" sz="2400" dirty="0" smtClean="0"/>
              <a:t> </a:t>
            </a:r>
            <a:r>
              <a:rPr lang="en-IN" sz="2400" dirty="0" err="1" smtClean="0"/>
              <a:t>keratosis</a:t>
            </a:r>
            <a:r>
              <a:rPr lang="en-IN" sz="2400" dirty="0" smtClean="0"/>
              <a:t> +</a:t>
            </a:r>
          </a:p>
          <a:p>
            <a:r>
              <a:rPr lang="en-IN" sz="2400" dirty="0" smtClean="0"/>
              <a:t>Plantar </a:t>
            </a:r>
            <a:r>
              <a:rPr lang="en-IN" sz="2400" dirty="0" err="1" smtClean="0"/>
              <a:t>keratosis</a:t>
            </a:r>
            <a:r>
              <a:rPr lang="en-IN" sz="2400" dirty="0" smtClean="0"/>
              <a:t> +</a:t>
            </a:r>
          </a:p>
          <a:p>
            <a:endParaRPr lang="en-IN" sz="2400" dirty="0" smtClean="0"/>
          </a:p>
          <a:p>
            <a:r>
              <a:rPr lang="en-IN" sz="2400" dirty="0" smtClean="0"/>
              <a:t>No similar lesions in trunk or limbs – </a:t>
            </a:r>
          </a:p>
          <a:p>
            <a:r>
              <a:rPr lang="en-IN" sz="2400" b="1" dirty="0" err="1" smtClean="0"/>
              <a:t>Auspitz</a:t>
            </a:r>
            <a:r>
              <a:rPr lang="en-IN" sz="2400" b="1" dirty="0" smtClean="0"/>
              <a:t> sign  negative </a:t>
            </a:r>
          </a:p>
          <a:p>
            <a:r>
              <a:rPr lang="en-IN" sz="2400" b="1" dirty="0" smtClean="0"/>
              <a:t>No </a:t>
            </a:r>
            <a:r>
              <a:rPr lang="en-IN" sz="2400" b="1" dirty="0" err="1" smtClean="0"/>
              <a:t>kobners</a:t>
            </a:r>
            <a:r>
              <a:rPr lang="en-IN" sz="2400" b="1" dirty="0" smtClean="0"/>
              <a:t> phenomenon</a:t>
            </a:r>
          </a:p>
          <a:p>
            <a:endParaRPr lang="en-IN" sz="2400" dirty="0" smtClean="0"/>
          </a:p>
          <a:p>
            <a:r>
              <a:rPr lang="en-IN" sz="2400" dirty="0" err="1" smtClean="0"/>
              <a:t>Milia</a:t>
            </a:r>
            <a:r>
              <a:rPr lang="en-IN" sz="2400" dirty="0" smtClean="0"/>
              <a:t> +</a:t>
            </a:r>
          </a:p>
          <a:p>
            <a:r>
              <a:rPr lang="en-IN" sz="2400" dirty="0" err="1" smtClean="0"/>
              <a:t>Acneform</a:t>
            </a:r>
            <a:r>
              <a:rPr lang="en-IN" sz="2400" dirty="0" smtClean="0"/>
              <a:t> lesions in skin +</a:t>
            </a:r>
          </a:p>
          <a:p>
            <a:endParaRPr lang="en-US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800" b="1" dirty="0" smtClean="0"/>
              <a:t>BP</a:t>
            </a:r>
            <a:r>
              <a:rPr lang="en-IN" sz="2800" dirty="0" smtClean="0"/>
              <a:t>- 210 /120 MMHG in R upper limb</a:t>
            </a:r>
          </a:p>
          <a:p>
            <a:r>
              <a:rPr lang="en-IN" sz="2800" b="1" dirty="0" smtClean="0"/>
              <a:t>PR</a:t>
            </a:r>
            <a:r>
              <a:rPr lang="en-IN" sz="2800" dirty="0" smtClean="0"/>
              <a:t>- 132 / MIN large volume Regular ,  </a:t>
            </a:r>
          </a:p>
          <a:p>
            <a:r>
              <a:rPr lang="en-IN" sz="2800" b="1" dirty="0" smtClean="0"/>
              <a:t>Spo2</a:t>
            </a:r>
            <a:r>
              <a:rPr lang="en-IN" sz="2800" dirty="0" smtClean="0"/>
              <a:t> 96% in right </a:t>
            </a:r>
            <a:r>
              <a:rPr lang="en-IN" sz="2800" dirty="0" err="1" smtClean="0"/>
              <a:t>upperr</a:t>
            </a:r>
            <a:r>
              <a:rPr lang="en-IN" sz="2800" dirty="0" smtClean="0"/>
              <a:t> limb </a:t>
            </a:r>
          </a:p>
          <a:p>
            <a:pPr lvl="1"/>
            <a:r>
              <a:rPr lang="en-IN" sz="2400" dirty="0" smtClean="0"/>
              <a:t>No </a:t>
            </a:r>
            <a:r>
              <a:rPr lang="en-IN" sz="2400" dirty="0" err="1" smtClean="0"/>
              <a:t>desaturation</a:t>
            </a:r>
            <a:r>
              <a:rPr lang="en-IN" sz="2400" dirty="0" smtClean="0"/>
              <a:t> in extremities</a:t>
            </a:r>
          </a:p>
          <a:p>
            <a:r>
              <a:rPr lang="en-IN" sz="2800" b="1" dirty="0" err="1" smtClean="0"/>
              <a:t>Afebrile</a:t>
            </a:r>
            <a:r>
              <a:rPr lang="en-IN" sz="2800" dirty="0" smtClean="0"/>
              <a:t> </a:t>
            </a:r>
          </a:p>
          <a:p>
            <a:r>
              <a:rPr lang="en-IN" sz="2800" b="1" dirty="0" smtClean="0"/>
              <a:t>RR</a:t>
            </a:r>
            <a:r>
              <a:rPr lang="en-IN" sz="2800" dirty="0" smtClean="0"/>
              <a:t>- 14 / MIN no specific pattern </a:t>
            </a:r>
            <a:endParaRPr lang="en-US" sz="2800" dirty="0"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b="1" dirty="0" smtClean="0"/>
              <a:t>CVS</a:t>
            </a:r>
            <a:r>
              <a:rPr lang="en-IN" sz="2400" dirty="0" smtClean="0"/>
              <a:t>- S1S2+</a:t>
            </a:r>
          </a:p>
          <a:p>
            <a:r>
              <a:rPr lang="en-IN" sz="2400" dirty="0" smtClean="0"/>
              <a:t> </a:t>
            </a:r>
            <a:r>
              <a:rPr lang="en-IN" sz="2400" dirty="0" smtClean="0"/>
              <a:t>        ESM IN AA +</a:t>
            </a:r>
          </a:p>
          <a:p>
            <a:r>
              <a:rPr lang="en-IN" sz="2400" dirty="0" smtClean="0"/>
              <a:t> </a:t>
            </a:r>
            <a:r>
              <a:rPr lang="en-IN" sz="2400" dirty="0" smtClean="0"/>
              <a:t>        A2 LOUD </a:t>
            </a:r>
          </a:p>
          <a:p>
            <a:endParaRPr lang="en-IN" sz="2400" dirty="0" smtClean="0"/>
          </a:p>
          <a:p>
            <a:r>
              <a:rPr lang="en-IN" sz="2400" b="1" dirty="0" smtClean="0"/>
              <a:t>RS</a:t>
            </a:r>
            <a:r>
              <a:rPr lang="en-IN" sz="2400" dirty="0" smtClean="0"/>
              <a:t>- </a:t>
            </a:r>
            <a:r>
              <a:rPr lang="en-IN" sz="2400" dirty="0" err="1" smtClean="0"/>
              <a:t>b/l</a:t>
            </a:r>
            <a:r>
              <a:rPr lang="en-IN" sz="2400" dirty="0" smtClean="0"/>
              <a:t> AE+</a:t>
            </a:r>
          </a:p>
          <a:p>
            <a:r>
              <a:rPr lang="en-IN" sz="2400" b="1" dirty="0" smtClean="0"/>
              <a:t>PA</a:t>
            </a:r>
            <a:r>
              <a:rPr lang="en-IN" sz="2400" dirty="0" smtClean="0"/>
              <a:t> – SOFT BS +</a:t>
            </a:r>
          </a:p>
          <a:p>
            <a:r>
              <a:rPr lang="en-IN" sz="2400" dirty="0" smtClean="0"/>
              <a:t> </a:t>
            </a:r>
            <a:r>
              <a:rPr lang="en-IN" sz="2400" dirty="0" smtClean="0"/>
              <a:t>        NO RENAL BRUIE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400" b="1" dirty="0" smtClean="0"/>
              <a:t>CNS</a:t>
            </a:r>
            <a:r>
              <a:rPr lang="en-IN" sz="2400" dirty="0" smtClean="0"/>
              <a:t> </a:t>
            </a:r>
          </a:p>
          <a:p>
            <a:r>
              <a:rPr lang="en-IN" sz="2400" dirty="0" smtClean="0"/>
              <a:t>Pt drowsy</a:t>
            </a:r>
          </a:p>
          <a:p>
            <a:r>
              <a:rPr lang="en-IN" sz="2400" dirty="0" smtClean="0"/>
              <a:t>Response to pain +</a:t>
            </a:r>
          </a:p>
          <a:p>
            <a:r>
              <a:rPr lang="en-IN" sz="2400" dirty="0" smtClean="0"/>
              <a:t>Paucity of movements in right upper and lower limb + to pain </a:t>
            </a:r>
          </a:p>
          <a:p>
            <a:r>
              <a:rPr lang="en-IN" sz="2400" dirty="0" smtClean="0"/>
              <a:t>Facial lag elicited in response to pain </a:t>
            </a:r>
          </a:p>
          <a:p>
            <a:r>
              <a:rPr lang="en-IN" sz="2400" dirty="0" smtClean="0"/>
              <a:t>Right  upper and lower limb was hypotonic </a:t>
            </a:r>
            <a:r>
              <a:rPr lang="en-IN" sz="2400" dirty="0" err="1" smtClean="0"/>
              <a:t>areflexic</a:t>
            </a:r>
            <a:r>
              <a:rPr lang="en-IN" sz="2400" dirty="0" smtClean="0"/>
              <a:t>  with left extensor plantar 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err="1" smtClean="0"/>
              <a:t>B/l</a:t>
            </a:r>
            <a:r>
              <a:rPr lang="en-IN" sz="2400" dirty="0" smtClean="0"/>
              <a:t> pupil equal and reacting to light -3mm </a:t>
            </a:r>
          </a:p>
          <a:p>
            <a:r>
              <a:rPr lang="en-IN" sz="2400" dirty="0" smtClean="0"/>
              <a:t>No </a:t>
            </a:r>
            <a:r>
              <a:rPr lang="en-IN" sz="2400" dirty="0" err="1" smtClean="0"/>
              <a:t>anisocoria</a:t>
            </a:r>
            <a:r>
              <a:rPr lang="en-IN" sz="2400" dirty="0" smtClean="0"/>
              <a:t> </a:t>
            </a:r>
          </a:p>
          <a:p>
            <a:endParaRPr lang="en-IN" sz="2400" dirty="0" smtClean="0"/>
          </a:p>
          <a:p>
            <a:r>
              <a:rPr lang="en-IN" sz="2400" dirty="0" smtClean="0"/>
              <a:t>Carotids </a:t>
            </a:r>
          </a:p>
          <a:p>
            <a:r>
              <a:rPr lang="en-IN" sz="2400" dirty="0" smtClean="0"/>
              <a:t>– right carotid was feeble and </a:t>
            </a:r>
            <a:r>
              <a:rPr lang="en-IN" sz="2400" dirty="0" err="1" smtClean="0"/>
              <a:t>bruie</a:t>
            </a:r>
            <a:r>
              <a:rPr lang="en-IN" sz="2400" dirty="0" smtClean="0"/>
              <a:t> +</a:t>
            </a:r>
          </a:p>
          <a:p>
            <a:endParaRPr lang="en-IN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FFFF00"/>
                </a:solidFill>
              </a:rPr>
              <a:t>CT BRAIN – BRAIN ....DRAIN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admin\Desktop\IMG-20190828-WA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314575"/>
            <a:ext cx="6581776" cy="454342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 dirty="0" smtClean="0">
                <a:solidFill>
                  <a:srgbClr val="FF0000"/>
                </a:solidFill>
              </a:rPr>
              <a:t>HISTORY</a:t>
            </a:r>
            <a:r>
              <a:rPr lang="en-IN" sz="3600" b="1" dirty="0" smtClean="0"/>
              <a:t> – </a:t>
            </a:r>
            <a:r>
              <a:rPr lang="en-IN" sz="3600" b="1" dirty="0" smtClean="0">
                <a:solidFill>
                  <a:srgbClr val="FFFF00"/>
                </a:solidFill>
              </a:rPr>
              <a:t>TURNING OUT AS MYSTERY</a:t>
            </a:r>
            <a:r>
              <a:rPr lang="en-IN" sz="3600" b="1" dirty="0" smtClean="0"/>
              <a:t>---- </a:t>
            </a:r>
            <a:r>
              <a:rPr lang="en-IN" sz="3600" b="1" dirty="0" smtClean="0">
                <a:solidFill>
                  <a:srgbClr val="00B0F0"/>
                </a:solidFill>
              </a:rPr>
              <a:t>ADDING FUEL TO OUR HIII -STORY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FAMLY HISTORY OF SUDDEN CARDIAC DEATH +</a:t>
            </a:r>
          </a:p>
          <a:p>
            <a:r>
              <a:rPr lang="en-IN" sz="2400" dirty="0" smtClean="0"/>
              <a:t>FATHER –DIED OF SCD DURING WORK </a:t>
            </a:r>
          </a:p>
          <a:p>
            <a:r>
              <a:rPr lang="en-IN" sz="2400" dirty="0" smtClean="0"/>
              <a:t>BROTHER – HAD PANCREATIC DIVISUM AND DIED OF SCD </a:t>
            </a:r>
          </a:p>
          <a:p>
            <a:r>
              <a:rPr lang="en-IN" sz="2400" dirty="0" smtClean="0"/>
              <a:t>SIMILAR SKIN LESIONS RUNNING IN FAMILY 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PEDIGREE CHART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PIN POINT </a:t>
            </a:r>
            <a:r>
              <a:rPr lang="en-IN" b="1" dirty="0" smtClean="0"/>
              <a:t>QUESTIONS </a:t>
            </a:r>
            <a:r>
              <a:rPr lang="en-IN" b="1" dirty="0" smtClean="0">
                <a:solidFill>
                  <a:srgbClr val="00B0F0"/>
                </a:solidFill>
              </a:rPr>
              <a:t>TO PIN THE POINT</a:t>
            </a:r>
            <a:r>
              <a:rPr lang="en-IN" b="1" dirty="0" smtClean="0"/>
              <a:t>  IN 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H/O PALPITATIONS ON AND OFF + SUDDEN ONSET AND SUDDEN OFFSET +</a:t>
            </a:r>
          </a:p>
          <a:p>
            <a:r>
              <a:rPr lang="en-IN" sz="2400" dirty="0" smtClean="0"/>
              <a:t>NO H/O CHEST PAIN </a:t>
            </a:r>
          </a:p>
          <a:p>
            <a:endParaRPr lang="en-IN" sz="2400" dirty="0" smtClean="0"/>
          </a:p>
          <a:p>
            <a:r>
              <a:rPr lang="en-IN" sz="2400" dirty="0" smtClean="0"/>
              <a:t>H/O GIDDINESS +</a:t>
            </a:r>
          </a:p>
          <a:p>
            <a:r>
              <a:rPr lang="en-IN" sz="2400" dirty="0" smtClean="0"/>
              <a:t>NO H/O LOC / SEIZURE LIKE EPISODES</a:t>
            </a:r>
          </a:p>
          <a:p>
            <a:endParaRPr lang="en-IN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92D050"/>
                </a:solidFill>
              </a:rPr>
              <a:t>SKIN</a:t>
            </a:r>
            <a:r>
              <a:rPr lang="en-IN" dirty="0" smtClean="0">
                <a:solidFill>
                  <a:srgbClr val="FFFF00"/>
                </a:solidFill>
              </a:rPr>
              <a:t>--- THE ART OF </a:t>
            </a:r>
            <a:r>
              <a:rPr lang="en-IN" b="1" dirty="0" smtClean="0">
                <a:solidFill>
                  <a:srgbClr val="FF0000"/>
                </a:solidFill>
              </a:rPr>
              <a:t>WIN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03500"/>
            <a:ext cx="8001000" cy="3416300"/>
          </a:xfrm>
        </p:spPr>
        <p:txBody>
          <a:bodyPr>
            <a:noAutofit/>
          </a:bodyPr>
          <a:lstStyle/>
          <a:p>
            <a:r>
              <a:rPr lang="en-IN" sz="2400" dirty="0" smtClean="0"/>
              <a:t>history of </a:t>
            </a:r>
            <a:r>
              <a:rPr lang="en-IN" sz="2400" dirty="0" err="1" smtClean="0"/>
              <a:t>wooly</a:t>
            </a:r>
            <a:r>
              <a:rPr lang="en-IN" sz="2400" dirty="0" smtClean="0"/>
              <a:t> hair anomaly right from birth</a:t>
            </a:r>
          </a:p>
          <a:p>
            <a:endParaRPr lang="en-IN" sz="2400" dirty="0" smtClean="0"/>
          </a:p>
          <a:p>
            <a:r>
              <a:rPr lang="en-IN" sz="2400" dirty="0" smtClean="0"/>
              <a:t>When patient started crawling patient had lesions in palms and soles and initially it was a </a:t>
            </a:r>
            <a:r>
              <a:rPr lang="en-IN" sz="2400" dirty="0" err="1" smtClean="0"/>
              <a:t>bullous</a:t>
            </a:r>
            <a:r>
              <a:rPr lang="en-IN" sz="2400" dirty="0" smtClean="0"/>
              <a:t> lesion then scaly , non itchy </a:t>
            </a:r>
          </a:p>
          <a:p>
            <a:endParaRPr lang="en-IN" sz="2400" dirty="0" smtClean="0"/>
          </a:p>
          <a:p>
            <a:r>
              <a:rPr lang="en-IN" sz="2400" dirty="0" smtClean="0"/>
              <a:t>SAME SKIN and hair lesions in her younger sister +</a:t>
            </a:r>
          </a:p>
          <a:p>
            <a:r>
              <a:rPr lang="en-IN" sz="2400" dirty="0" smtClean="0"/>
              <a:t>SAME SKIN and hair lesions in younger brother who died due to </a:t>
            </a:r>
            <a:r>
              <a:rPr lang="en-IN" sz="2400" dirty="0" err="1" smtClean="0"/>
              <a:t>scd</a:t>
            </a:r>
            <a:r>
              <a:rPr lang="en-IN" sz="2400" dirty="0" smtClean="0"/>
              <a:t> . He had pancreatic </a:t>
            </a:r>
            <a:r>
              <a:rPr lang="en-IN" sz="2400" dirty="0" err="1" smtClean="0"/>
              <a:t>divisum</a:t>
            </a:r>
            <a:endParaRPr lang="en-IN" sz="2400" dirty="0" smtClean="0"/>
          </a:p>
          <a:p>
            <a:endParaRPr lang="en-IN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7058584" cy="706964"/>
          </a:xfrm>
        </p:spPr>
        <p:txBody>
          <a:bodyPr/>
          <a:lstStyle/>
          <a:p>
            <a:r>
              <a:rPr lang="en-IN" b="1" dirty="0" smtClean="0">
                <a:solidFill>
                  <a:srgbClr val="FFFF00"/>
                </a:solidFill>
              </a:rPr>
              <a:t>MYSTERIOUS HISTORY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3500"/>
            <a:ext cx="8153400" cy="37973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sz="2400" dirty="0" smtClean="0"/>
              <a:t>A </a:t>
            </a:r>
            <a:r>
              <a:rPr lang="en-IN" sz="2400" b="1" dirty="0" smtClean="0"/>
              <a:t>43 years aged female </a:t>
            </a:r>
            <a:r>
              <a:rPr lang="en-IN" sz="2400" dirty="0" smtClean="0"/>
              <a:t>was brought in an unconscious state with history of difficulty in walking and speaking for past 2 days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Patient was </a:t>
            </a:r>
            <a:r>
              <a:rPr lang="en-IN" sz="2400" b="1" dirty="0" smtClean="0"/>
              <a:t>apparently normal </a:t>
            </a:r>
            <a:r>
              <a:rPr lang="en-IN" sz="2400" dirty="0" smtClean="0"/>
              <a:t>2 days back </a:t>
            </a:r>
          </a:p>
          <a:p>
            <a:pPr>
              <a:lnSpc>
                <a:spcPct val="150000"/>
              </a:lnSpc>
            </a:pPr>
            <a:r>
              <a:rPr lang="en-IN" sz="2400" dirty="0" smtClean="0"/>
              <a:t>She went to temple , around 10 am while walking in road patient had difficulty in using her right upper and lower limbs , along with difficulty in speaking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\Desktop\favism\IMG_20190816_141836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1325" y="2716277"/>
            <a:ext cx="4733398" cy="3550049"/>
          </a:xfrm>
          <a:prstGeom prst="rect">
            <a:avLst/>
          </a:prstGeom>
          <a:noFill/>
        </p:spPr>
      </p:pic>
      <p:pic>
        <p:nvPicPr>
          <p:cNvPr id="7171" name="Picture 3" descr="C:\Users\admin\Desktop\favism\IMG_20190816_141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2891" y="2426891"/>
            <a:ext cx="4724399" cy="413781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\Desktop\favism\IMG_20190816_143514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1" y="1447800"/>
            <a:ext cx="9144000" cy="5410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ON ADMISSION </a:t>
            </a:r>
            <a:r>
              <a:rPr lang="en-IN" dirty="0" smtClean="0"/>
              <a:t>– INVESTIGATION OF </a:t>
            </a:r>
            <a:r>
              <a:rPr lang="en-IN" b="1" dirty="0" smtClean="0">
                <a:solidFill>
                  <a:srgbClr val="FF0000"/>
                </a:solidFill>
              </a:rPr>
              <a:t>NO OMISSION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4400" b="1" dirty="0" smtClean="0"/>
              <a:t>K+  = 3.8</a:t>
            </a:r>
          </a:p>
          <a:p>
            <a:r>
              <a:rPr lang="en-IN" sz="2000" dirty="0" smtClean="0"/>
              <a:t>Na+ = 137</a:t>
            </a:r>
          </a:p>
          <a:p>
            <a:endParaRPr lang="en-IN" sz="2000" dirty="0" smtClean="0"/>
          </a:p>
          <a:p>
            <a:r>
              <a:rPr lang="en-IN" sz="2000" dirty="0" err="1" smtClean="0"/>
              <a:t>Hb</a:t>
            </a:r>
            <a:r>
              <a:rPr lang="en-IN" sz="2000" dirty="0" smtClean="0"/>
              <a:t>- 12.8</a:t>
            </a:r>
          </a:p>
          <a:p>
            <a:r>
              <a:rPr lang="en-IN" sz="2000" dirty="0" err="1" smtClean="0"/>
              <a:t>Tc</a:t>
            </a:r>
            <a:r>
              <a:rPr lang="en-IN" sz="2000" dirty="0" smtClean="0"/>
              <a:t>-  7800</a:t>
            </a:r>
          </a:p>
          <a:p>
            <a:r>
              <a:rPr lang="en-IN" sz="2000" dirty="0" smtClean="0"/>
              <a:t>ESR- 12</a:t>
            </a:r>
          </a:p>
          <a:p>
            <a:r>
              <a:rPr lang="en-IN" sz="2000" dirty="0" smtClean="0"/>
              <a:t>PLT – 2.63 L </a:t>
            </a:r>
          </a:p>
          <a:p>
            <a:r>
              <a:rPr lang="en-IN" sz="2000" dirty="0" smtClean="0"/>
              <a:t>UREA- 32</a:t>
            </a:r>
          </a:p>
          <a:p>
            <a:r>
              <a:rPr lang="en-IN" sz="2000" dirty="0" smtClean="0"/>
              <a:t>CREAT- 1.1</a:t>
            </a:r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39624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FLP- NORMAL </a:t>
            </a:r>
          </a:p>
          <a:p>
            <a:r>
              <a:rPr lang="en-IN" dirty="0" smtClean="0"/>
              <a:t>RBS- 70 </a:t>
            </a:r>
          </a:p>
          <a:p>
            <a:r>
              <a:rPr lang="en-IN" dirty="0" smtClean="0"/>
              <a:t>COAGUALTION PROFILE NORMAL</a:t>
            </a:r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 dirty="0" smtClean="0"/>
              <a:t>ECG</a:t>
            </a:r>
            <a:r>
              <a:rPr lang="en-IN" dirty="0" smtClean="0"/>
              <a:t>- </a:t>
            </a:r>
            <a:r>
              <a:rPr lang="en-IN" dirty="0" smtClean="0">
                <a:solidFill>
                  <a:srgbClr val="FFFF00"/>
                </a:solidFill>
              </a:rPr>
              <a:t>CAN IT </a:t>
            </a:r>
            <a:r>
              <a:rPr lang="en-IN" b="1" dirty="0" smtClean="0">
                <a:solidFill>
                  <a:srgbClr val="00B0F0"/>
                </a:solidFill>
              </a:rPr>
              <a:t>FIND</a:t>
            </a:r>
            <a:r>
              <a:rPr lang="en-IN" b="1" dirty="0" smtClean="0">
                <a:solidFill>
                  <a:srgbClr val="FFFF00"/>
                </a:solidFill>
              </a:rPr>
              <a:t> </a:t>
            </a:r>
            <a:r>
              <a:rPr lang="en-IN" dirty="0" smtClean="0">
                <a:solidFill>
                  <a:srgbClr val="FFFF00"/>
                </a:solidFill>
              </a:rPr>
              <a:t>WHAT IS IN THE </a:t>
            </a:r>
            <a:r>
              <a:rPr lang="en-IN" b="1" dirty="0" smtClean="0">
                <a:solidFill>
                  <a:srgbClr val="00B0F0"/>
                </a:solidFill>
              </a:rPr>
              <a:t>MIND</a:t>
            </a:r>
            <a:r>
              <a:rPr lang="en-IN" b="1" dirty="0" smtClean="0">
                <a:solidFill>
                  <a:srgbClr val="FFFF00"/>
                </a:solidFill>
              </a:rPr>
              <a:t> </a:t>
            </a:r>
            <a:r>
              <a:rPr lang="en-IN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admin\Desktop\Screenshot_2019-10-07-02-14-26-9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57400"/>
            <a:ext cx="83820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rgbClr val="00B050"/>
                </a:solidFill>
              </a:rPr>
              <a:t>ECG OF FAMILY MEMBERS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305800" cy="3416300"/>
          </a:xfrm>
        </p:spPr>
        <p:txBody>
          <a:bodyPr>
            <a:normAutofit/>
          </a:bodyPr>
          <a:lstStyle/>
          <a:p>
            <a:r>
              <a:rPr lang="en-IN" sz="2400" b="1" dirty="0" smtClean="0"/>
              <a:t>FAMILY MEMBERS NOT ONLY SHARE SAME FOOD AND SHELTER BUT ALSO SAME DISEASE TOO...............</a:t>
            </a:r>
            <a:endParaRPr lang="en-US" sz="2400" b="1" dirty="0"/>
          </a:p>
        </p:txBody>
      </p:sp>
      <p:pic>
        <p:nvPicPr>
          <p:cNvPr id="11267" name="Picture 3" descr="C:\Users\admin\Desktop\Screenshot_2019-10-07-02-14-11-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200400"/>
            <a:ext cx="8301038" cy="34448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admin\Desktop\Screenshot_2019-10-07-02-14-50-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05000"/>
            <a:ext cx="6553200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4400" b="1" dirty="0" smtClean="0">
                <a:solidFill>
                  <a:srgbClr val="00B050"/>
                </a:solidFill>
              </a:rPr>
              <a:t>ECHO</a:t>
            </a:r>
            <a:r>
              <a:rPr lang="en-IN" dirty="0" smtClean="0"/>
              <a:t>-- </a:t>
            </a:r>
            <a:r>
              <a:rPr lang="en-IN" b="1" dirty="0" smtClean="0">
                <a:solidFill>
                  <a:srgbClr val="FFC000"/>
                </a:solidFill>
              </a:rPr>
              <a:t>CAN IT PICK UP OUR MINDS </a:t>
            </a:r>
            <a:r>
              <a:rPr lang="en-IN" b="1" dirty="0" smtClean="0">
                <a:solidFill>
                  <a:srgbClr val="00B050"/>
                </a:solidFill>
              </a:rPr>
              <a:t>ECHO</a:t>
            </a:r>
            <a:r>
              <a:rPr lang="en-IN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smtClean="0"/>
              <a:t>EF -60 %</a:t>
            </a:r>
          </a:p>
          <a:p>
            <a:r>
              <a:rPr lang="en-IN" dirty="0" smtClean="0"/>
              <a:t>LVH+</a:t>
            </a:r>
          </a:p>
          <a:p>
            <a:r>
              <a:rPr lang="en-IN" dirty="0" smtClean="0"/>
              <a:t>NO RWMA</a:t>
            </a:r>
          </a:p>
          <a:p>
            <a:endParaRPr lang="en-IN" dirty="0" smtClean="0"/>
          </a:p>
          <a:p>
            <a:r>
              <a:rPr lang="en-IN" dirty="0" smtClean="0"/>
              <a:t>USG ABDOMEN</a:t>
            </a:r>
          </a:p>
          <a:p>
            <a:r>
              <a:rPr lang="en-IN" dirty="0" smtClean="0"/>
              <a:t>NORMAL STUDY </a:t>
            </a:r>
          </a:p>
          <a:p>
            <a:r>
              <a:rPr lang="en-IN" dirty="0" smtClean="0"/>
              <a:t>RENAL SIZE AND ECHO NORMAL </a:t>
            </a:r>
          </a:p>
          <a:p>
            <a:r>
              <a:rPr lang="en-IN" dirty="0" smtClean="0"/>
              <a:t>UTERUS AND OVARIES NORMAL</a:t>
            </a:r>
          </a:p>
          <a:p>
            <a:r>
              <a:rPr lang="en-IN" dirty="0" smtClean="0"/>
              <a:t>RENAL ARTERY DOPPLER- NORMAL FLOW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906184" cy="706964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DISEASES DONT PRESENT WITH READING TEXTBOOKS </a:t>
            </a:r>
            <a:r>
              <a:rPr lang="en-IN" dirty="0" smtClean="0"/>
              <a:t>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3500"/>
            <a:ext cx="8077200" cy="341630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FF0000"/>
                </a:solidFill>
              </a:rPr>
              <a:t>A CASE OF ICH  --</a:t>
            </a:r>
            <a:r>
              <a:rPr lang="en-IN" sz="2400" b="1" dirty="0" smtClean="0">
                <a:solidFill>
                  <a:srgbClr val="00B050"/>
                </a:solidFill>
              </a:rPr>
              <a:t>NOT ALL THAT BLEEDS ARE PRIMARILY HEMORRHAGIC</a:t>
            </a:r>
          </a:p>
          <a:p>
            <a:r>
              <a:rPr lang="en-IN" sz="2400" b="1" dirty="0" smtClean="0"/>
              <a:t>ECHO NOTHING PICKED UP – </a:t>
            </a:r>
            <a:r>
              <a:rPr lang="en-IN" sz="2400" b="1" dirty="0" smtClean="0">
                <a:solidFill>
                  <a:srgbClr val="00B050"/>
                </a:solidFill>
              </a:rPr>
              <a:t>AT TIMES MISSES AND MESSES</a:t>
            </a:r>
          </a:p>
          <a:p>
            <a:r>
              <a:rPr lang="en-IN" sz="2400" b="1" dirty="0" smtClean="0"/>
              <a:t>ECG – NO CLASSICAL FINDINGS--- </a:t>
            </a:r>
            <a:r>
              <a:rPr lang="en-IN" sz="2400" b="1" dirty="0" smtClean="0">
                <a:solidFill>
                  <a:srgbClr val="00B050"/>
                </a:solidFill>
              </a:rPr>
              <a:t>CLASSY IS NOT CLASSY ALWAYS</a:t>
            </a:r>
          </a:p>
          <a:p>
            <a:r>
              <a:rPr lang="en-IN" sz="2400" b="1" dirty="0" smtClean="0"/>
              <a:t>SONOLOGICALLY NORMAL </a:t>
            </a:r>
          </a:p>
          <a:p>
            <a:r>
              <a:rPr lang="en-IN" sz="2400" b="1" dirty="0" smtClean="0"/>
              <a:t>CAROTID DOPPLER- RIGHT CAROTID – </a:t>
            </a:r>
            <a:r>
              <a:rPr lang="en-IN" sz="2400" b="1" dirty="0" smtClean="0">
                <a:solidFill>
                  <a:srgbClr val="FF0000"/>
                </a:solidFill>
              </a:rPr>
              <a:t>FLOW LIMITED  THROMBOSED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WHAT NEXT 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09600"/>
            <a:ext cx="3505200" cy="296593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763000" cy="706964"/>
          </a:xfrm>
        </p:spPr>
        <p:txBody>
          <a:bodyPr>
            <a:noAutofit/>
          </a:bodyPr>
          <a:lstStyle/>
          <a:p>
            <a:r>
              <a:rPr lang="en-IN" sz="2800" b="1" dirty="0" smtClean="0"/>
              <a:t>CARDIAC MRI WITH CONTAST- A </a:t>
            </a:r>
            <a:r>
              <a:rPr lang="en-IN" b="1" dirty="0" smtClean="0"/>
              <a:t>BLACK &amp; </a:t>
            </a:r>
            <a:r>
              <a:rPr lang="en-IN" b="1" dirty="0" smtClean="0">
                <a:solidFill>
                  <a:schemeClr val="tx1"/>
                </a:solidFill>
              </a:rPr>
              <a:t>WHITE</a:t>
            </a:r>
            <a:r>
              <a:rPr lang="en-IN" b="1" dirty="0" smtClean="0"/>
              <a:t> </a:t>
            </a:r>
            <a:r>
              <a:rPr lang="en-IN" sz="2800" b="1" dirty="0" smtClean="0"/>
              <a:t>INVESTIGATION THAT THROWED A    </a:t>
            </a:r>
            <a:r>
              <a:rPr lang="en-IN" sz="4000" b="1" dirty="0" smtClean="0">
                <a:solidFill>
                  <a:srgbClr val="FFFF00"/>
                </a:solidFill>
              </a:rPr>
              <a:t>C</a:t>
            </a:r>
            <a:r>
              <a:rPr lang="en-IN" sz="4000" b="1" dirty="0" smtClean="0"/>
              <a:t>O</a:t>
            </a:r>
            <a:r>
              <a:rPr lang="en-IN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</a:t>
            </a:r>
            <a:r>
              <a:rPr lang="en-IN" sz="4000" b="1" dirty="0" smtClean="0">
                <a:solidFill>
                  <a:srgbClr val="00B0F0"/>
                </a:solidFill>
              </a:rPr>
              <a:t>O</a:t>
            </a:r>
            <a:r>
              <a:rPr lang="en-IN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</a:t>
            </a:r>
            <a:r>
              <a:rPr lang="en-IN" sz="4000" b="1" dirty="0" smtClean="0">
                <a:solidFill>
                  <a:srgbClr val="FF0000"/>
                </a:solidFill>
              </a:rPr>
              <a:t>F</a:t>
            </a:r>
            <a:r>
              <a:rPr lang="en-IN" sz="4000" b="1" dirty="0" smtClean="0">
                <a:solidFill>
                  <a:srgbClr val="FFC000"/>
                </a:solidFill>
              </a:rPr>
              <a:t>U</a:t>
            </a:r>
            <a:r>
              <a:rPr lang="en-IN" sz="4000" b="1" dirty="0" smtClean="0">
                <a:solidFill>
                  <a:srgbClr val="92D050"/>
                </a:solidFill>
              </a:rPr>
              <a:t>L</a:t>
            </a:r>
            <a:r>
              <a:rPr lang="en-IN" sz="2800" b="1" dirty="0" smtClean="0"/>
              <a:t> DIAGNOSIS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382000" cy="3886200"/>
          </a:xfrm>
        </p:spPr>
        <p:txBody>
          <a:bodyPr>
            <a:noAutofit/>
          </a:bodyPr>
          <a:lstStyle/>
          <a:p>
            <a:r>
              <a:rPr lang="en-IN" sz="2400" dirty="0" smtClean="0"/>
              <a:t>Which was insidious onset during </a:t>
            </a:r>
            <a:r>
              <a:rPr lang="en-IN" sz="2400" dirty="0" err="1" smtClean="0"/>
              <a:t>exersion</a:t>
            </a:r>
            <a:r>
              <a:rPr lang="en-IN" sz="2400" dirty="0" smtClean="0"/>
              <a:t> , progressive distal more than proximal with equal upper and lower limb involvement, no regain of power and </a:t>
            </a:r>
            <a:r>
              <a:rPr lang="en-IN" sz="2400" dirty="0" err="1" smtClean="0"/>
              <a:t>sensorium</a:t>
            </a:r>
            <a:r>
              <a:rPr lang="en-IN" sz="2400" dirty="0" smtClean="0"/>
              <a:t> worsened along with facial lag and aphasia.</a:t>
            </a:r>
          </a:p>
          <a:p>
            <a:endParaRPr lang="en-IN" sz="2400" dirty="0" smtClean="0"/>
          </a:p>
          <a:p>
            <a:r>
              <a:rPr lang="en-IN" sz="2400" b="1" dirty="0" smtClean="0"/>
              <a:t>No H/O seizures</a:t>
            </a:r>
          </a:p>
          <a:p>
            <a:r>
              <a:rPr lang="en-IN" sz="2400" dirty="0" smtClean="0"/>
              <a:t>No H/O bowel and bladder incontinence</a:t>
            </a:r>
          </a:p>
          <a:p>
            <a:r>
              <a:rPr lang="en-IN" sz="2400" b="1" dirty="0" smtClean="0"/>
              <a:t>No H/O head injury </a:t>
            </a:r>
            <a:endParaRPr lang="en-US" sz="2400" b="1" dirty="0"/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\Desktop\favism\IMG-20190819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084388"/>
            <a:ext cx="8077200" cy="477361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/>
              <a:t>WHAT IS SO SPEACIAL ABOUT THIS CASE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RARITY OF THE DISEASE</a:t>
            </a:r>
          </a:p>
          <a:p>
            <a:r>
              <a:rPr lang="en-IN" dirty="0" smtClean="0"/>
              <a:t>WHEN PICKED UP EARLIER – SCD CAN BE PREVENTED </a:t>
            </a:r>
          </a:p>
          <a:p>
            <a:r>
              <a:rPr lang="en-IN" b="1" dirty="0" smtClean="0"/>
              <a:t>IT IS THE RAREST OF RARE CASE WITH RAREST PRESENTATION</a:t>
            </a:r>
          </a:p>
          <a:p>
            <a:r>
              <a:rPr lang="en-IN" dirty="0" smtClean="0"/>
              <a:t>FAMILIAL SCREENING </a:t>
            </a:r>
          </a:p>
          <a:p>
            <a:r>
              <a:rPr lang="en-IN" sz="2000" b="1" dirty="0" smtClean="0"/>
              <a:t>IT IS ONE AMONG THE SINGLE DIGIT CASES FROM INDIA IF REPORTED AND IS THE RAREST OF ITS KIND</a:t>
            </a:r>
            <a:endParaRPr lang="en-US" sz="2000" b="1" dirty="0"/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FFFF00"/>
                </a:solidFill>
              </a:rPr>
              <a:t>SOME CARDIO-CUTANEOUS MARKERS ENCOUNTERED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IN" b="1" dirty="0"/>
          </a:p>
        </p:txBody>
      </p:sp>
      <p:pic>
        <p:nvPicPr>
          <p:cNvPr id="1026" name="Picture 2" descr="C:\Users\Vinothan Jayapalan\IMG_20190505_105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114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292" y="2209800"/>
            <a:ext cx="478870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0249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ppts\IMG_20180816_002827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81200" y="17526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Desktop\bluetooth\IMG-20190105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667000"/>
            <a:ext cx="4587875" cy="3440906"/>
          </a:xfrm>
          <a:prstGeom prst="rect">
            <a:avLst/>
          </a:prstGeom>
          <a:noFill/>
        </p:spPr>
      </p:pic>
      <p:pic>
        <p:nvPicPr>
          <p:cNvPr id="3075" name="Picture 3" descr="C:\Users\admin\Desktop\bluetooth\IMG-20190105-WA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082800"/>
            <a:ext cx="3962400" cy="4775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bluetooth\IMG-20190105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495550" y="2000250"/>
            <a:ext cx="35433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\Desktop\ppts\IMG_20190701_16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97074"/>
            <a:ext cx="6481234" cy="486092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3172384" cy="3416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admin\Desktop\IMG_20181123_121821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143249" y="857250"/>
            <a:ext cx="6858000" cy="5143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953000" y="3200400"/>
            <a:ext cx="2209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admin\Desktop\IMG_20181123_121853_H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6671" cy="3200003"/>
          </a:xfrm>
          <a:prstGeom prst="rect">
            <a:avLst/>
          </a:prstGeom>
          <a:noFill/>
        </p:spPr>
      </p:pic>
      <p:pic>
        <p:nvPicPr>
          <p:cNvPr id="7" name="Picture 3" descr="C:\Users\admin\Desktop\IMG_20181123_121843_H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41754" y="2882450"/>
            <a:ext cx="3733799" cy="421730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73668"/>
            <a:ext cx="8153400" cy="706964"/>
          </a:xfrm>
        </p:spPr>
        <p:txBody>
          <a:bodyPr>
            <a:normAutofit fontScale="90000"/>
          </a:bodyPr>
          <a:lstStyle/>
          <a:p>
            <a:r>
              <a:rPr lang="en-IN" sz="2400" dirty="0" smtClean="0"/>
              <a:t>Pt ad fever- thrombocytopenia- on multiple drugs – treated oral iv....developed rash – murmur and tender spleen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\Desktop\IMG_20181231_092327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086598" cy="491489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7591984" cy="3416300"/>
          </a:xfrm>
        </p:spPr>
        <p:txBody>
          <a:bodyPr>
            <a:noAutofit/>
          </a:bodyPr>
          <a:lstStyle/>
          <a:p>
            <a:r>
              <a:rPr lang="en-IN" sz="2400" dirty="0" smtClean="0"/>
              <a:t>No H/O </a:t>
            </a:r>
            <a:r>
              <a:rPr lang="en-IN" sz="2400" dirty="0" err="1" smtClean="0"/>
              <a:t>dysphagia</a:t>
            </a:r>
            <a:r>
              <a:rPr lang="en-IN" sz="2400" dirty="0" smtClean="0"/>
              <a:t> , </a:t>
            </a:r>
            <a:r>
              <a:rPr lang="en-IN" sz="2400" dirty="0" err="1" smtClean="0"/>
              <a:t>diplopia</a:t>
            </a:r>
            <a:endParaRPr lang="en-IN" sz="2400" dirty="0" smtClean="0"/>
          </a:p>
          <a:p>
            <a:r>
              <a:rPr lang="en-IN" sz="2400" dirty="0" smtClean="0"/>
              <a:t>No H/O similar complaints in </a:t>
            </a:r>
            <a:r>
              <a:rPr lang="en-IN" sz="2400" dirty="0" smtClean="0"/>
              <a:t>past</a:t>
            </a:r>
          </a:p>
          <a:p>
            <a:endParaRPr lang="en-IN" sz="2400" dirty="0" smtClean="0"/>
          </a:p>
          <a:p>
            <a:r>
              <a:rPr lang="en-IN" sz="2400" dirty="0" smtClean="0"/>
              <a:t>Patient not a k/c/o DM, BA, IHD, PTB </a:t>
            </a:r>
          </a:p>
          <a:p>
            <a:r>
              <a:rPr lang="en-IN" sz="2400" b="1" dirty="0" smtClean="0"/>
              <a:t>K/C/O SHTN </a:t>
            </a:r>
            <a:r>
              <a:rPr lang="en-IN" sz="2400" dirty="0" smtClean="0"/>
              <a:t>DIAGNOSED RECENTLY ON T.AMLODIPINE 2 OD </a:t>
            </a:r>
          </a:p>
          <a:p>
            <a:endParaRPr lang="en-IN" sz="2400" dirty="0" smtClean="0"/>
          </a:p>
          <a:p>
            <a:r>
              <a:rPr lang="en-IN" sz="2400" dirty="0" smtClean="0"/>
              <a:t>No h/o steroid / NSAIDS abuse</a:t>
            </a:r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364"/>
            <a:ext cx="9144000" cy="50606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4000" b="1" dirty="0" smtClean="0">
                <a:solidFill>
                  <a:srgbClr val="FFFF00"/>
                </a:solidFill>
              </a:rPr>
              <a:t>Examining</a:t>
            </a:r>
            <a:r>
              <a:rPr lang="en-IN" sz="4000" dirty="0" smtClean="0"/>
              <a:t>--- </a:t>
            </a:r>
            <a:r>
              <a:rPr lang="en-IN" sz="4000" dirty="0" smtClean="0">
                <a:solidFill>
                  <a:srgbClr val="FFFF00"/>
                </a:solidFill>
              </a:rPr>
              <a:t>the </a:t>
            </a:r>
            <a:r>
              <a:rPr lang="en-IN" sz="4000" b="1" dirty="0" smtClean="0">
                <a:solidFill>
                  <a:srgbClr val="FF0000"/>
                </a:solidFill>
              </a:rPr>
              <a:t>mining</a:t>
            </a:r>
            <a:r>
              <a:rPr lang="en-IN" sz="4000" dirty="0" smtClean="0">
                <a:solidFill>
                  <a:srgbClr val="FFFF00"/>
                </a:solidFill>
              </a:rPr>
              <a:t> Art for diagnosis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7287184" cy="3416300"/>
          </a:xfrm>
        </p:spPr>
        <p:txBody>
          <a:bodyPr>
            <a:noAutofit/>
          </a:bodyPr>
          <a:lstStyle/>
          <a:p>
            <a:r>
              <a:rPr lang="en-IN" sz="2400" dirty="0" smtClean="0"/>
              <a:t>Pt was drowsy </a:t>
            </a:r>
          </a:p>
          <a:p>
            <a:r>
              <a:rPr lang="en-IN" sz="2400" dirty="0" smtClean="0"/>
              <a:t>Response to pain +</a:t>
            </a:r>
          </a:p>
          <a:p>
            <a:r>
              <a:rPr lang="en-IN" sz="2400" dirty="0" smtClean="0"/>
              <a:t>Paucity of movement in upper and lower limbs of right side </a:t>
            </a:r>
          </a:p>
          <a:p>
            <a:r>
              <a:rPr lang="en-IN" sz="2400" dirty="0" smtClean="0"/>
              <a:t>Facial lag + </a:t>
            </a:r>
            <a:r>
              <a:rPr lang="en-IN" sz="2400" dirty="0" err="1" smtClean="0"/>
              <a:t>umn</a:t>
            </a:r>
            <a:r>
              <a:rPr lang="en-IN" sz="2400" dirty="0" smtClean="0"/>
              <a:t> </a:t>
            </a:r>
          </a:p>
          <a:p>
            <a:r>
              <a:rPr lang="en-IN" sz="2400" dirty="0" smtClean="0"/>
              <a:t>Congested conjunctiva </a:t>
            </a:r>
          </a:p>
          <a:p>
            <a:r>
              <a:rPr lang="en-IN" sz="2400" dirty="0" smtClean="0"/>
              <a:t>Not </a:t>
            </a:r>
            <a:r>
              <a:rPr lang="en-IN" sz="2400" dirty="0" err="1" smtClean="0"/>
              <a:t>icteric</a:t>
            </a:r>
            <a:r>
              <a:rPr lang="en-IN" sz="2400" dirty="0" smtClean="0"/>
              <a:t>/ cyanosed</a:t>
            </a:r>
          </a:p>
          <a:p>
            <a:r>
              <a:rPr lang="en-IN" sz="2400" dirty="0" smtClean="0"/>
              <a:t>No pallor </a:t>
            </a:r>
          </a:p>
          <a:p>
            <a:r>
              <a:rPr lang="en-IN" sz="2400" dirty="0" smtClean="0"/>
              <a:t>Clubbing +  </a:t>
            </a:r>
            <a:r>
              <a:rPr lang="en-IN" sz="2400" dirty="0" err="1" smtClean="0"/>
              <a:t>b/L</a:t>
            </a:r>
            <a:r>
              <a:rPr lang="en-IN" sz="2400" dirty="0" smtClean="0"/>
              <a:t> pan digital grade 2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400" dirty="0" smtClean="0"/>
              <a:t>No GLAP </a:t>
            </a:r>
          </a:p>
          <a:p>
            <a:r>
              <a:rPr lang="en-IN" sz="2400" dirty="0" smtClean="0"/>
              <a:t>NO PEDAL EDEMA</a:t>
            </a:r>
          </a:p>
          <a:p>
            <a:endParaRPr lang="en-IN" sz="2400" dirty="0" smtClean="0"/>
          </a:p>
          <a:p>
            <a:r>
              <a:rPr lang="en-IN" sz="2400" dirty="0" smtClean="0"/>
              <a:t>No markers of RHD , INFECTIVE ENDOCARDITIS </a:t>
            </a:r>
          </a:p>
          <a:p>
            <a:r>
              <a:rPr lang="en-IN" sz="2400" dirty="0" smtClean="0"/>
              <a:t>NO  markers of </a:t>
            </a:r>
            <a:r>
              <a:rPr lang="en-IN" sz="2400" dirty="0" err="1" smtClean="0"/>
              <a:t>acceletated</a:t>
            </a:r>
            <a:r>
              <a:rPr lang="en-IN" sz="2400" dirty="0" smtClean="0"/>
              <a:t> atherosclerosis </a:t>
            </a:r>
          </a:p>
          <a:p>
            <a:r>
              <a:rPr lang="en-IN" sz="2400" dirty="0" smtClean="0"/>
              <a:t>No markers of congenital heart disease</a:t>
            </a:r>
          </a:p>
          <a:p>
            <a:pPr>
              <a:buNone/>
            </a:pPr>
            <a:r>
              <a:rPr lang="en-IN" sz="2400" dirty="0" smtClean="0"/>
              <a:t> </a:t>
            </a:r>
          </a:p>
          <a:p>
            <a:endParaRPr lang="en-US" sz="2400" dirty="0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Desktop\nax\IMG_20190812_194759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46497" y="2299097"/>
            <a:ext cx="5105400" cy="4012407"/>
          </a:xfrm>
          <a:prstGeom prst="rect">
            <a:avLst/>
          </a:prstGeom>
          <a:noFill/>
        </p:spPr>
      </p:pic>
      <p:pic>
        <p:nvPicPr>
          <p:cNvPr id="3075" name="Picture 3" descr="C:\Users\admin\Desktop\nax\IMG_20190812_194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86300" y="2400301"/>
            <a:ext cx="4876798" cy="40386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nax\IMG_20190812_194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23476" y="1742676"/>
            <a:ext cx="5638801" cy="4591846"/>
          </a:xfrm>
          <a:prstGeom prst="rect">
            <a:avLst/>
          </a:prstGeom>
          <a:noFill/>
        </p:spPr>
      </p:pic>
      <p:pic>
        <p:nvPicPr>
          <p:cNvPr id="4099" name="Picture 3" descr="C:\Users\admin\Desktop\nax\IMG_20190812_194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76350"/>
            <a:ext cx="5105400" cy="55816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2603500"/>
            <a:ext cx="2743200" cy="3416300"/>
          </a:xfrm>
        </p:spPr>
        <p:txBody>
          <a:bodyPr/>
          <a:lstStyle/>
          <a:p>
            <a:r>
              <a:rPr lang="en-IN" dirty="0" smtClean="0"/>
              <a:t>SUB UNGUAL HYPERKERATOSIS AND BEAU LINES</a:t>
            </a:r>
            <a:endParaRPr lang="en-US" dirty="0"/>
          </a:p>
        </p:txBody>
      </p:sp>
      <p:pic>
        <p:nvPicPr>
          <p:cNvPr id="8194" name="Picture 2" descr="C:\Users\admin\Desktop\favism\IMG_20190823_091703_H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89570" y="689570"/>
            <a:ext cx="5105400" cy="3726260"/>
          </a:xfrm>
          <a:prstGeom prst="rect">
            <a:avLst/>
          </a:prstGeom>
          <a:noFill/>
        </p:spPr>
      </p:pic>
      <p:pic>
        <p:nvPicPr>
          <p:cNvPr id="8195" name="Picture 3" descr="C:\Users\admin\Desktop\favism\IMG_20190823_091707_H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076701"/>
            <a:ext cx="6019800" cy="27813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136</TotalTime>
  <Words>797</Words>
  <Application>Microsoft Office PowerPoint</Application>
  <PresentationFormat>On-screen Show (4:3)</PresentationFormat>
  <Paragraphs>138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Theme1</vt:lpstr>
      <vt:lpstr>A CASE OF CARDIO-CUTANEOUS SYNDROME</vt:lpstr>
      <vt:lpstr>MYSTERIOUS HISTORY</vt:lpstr>
      <vt:lpstr>Slide 3</vt:lpstr>
      <vt:lpstr>Slide 4</vt:lpstr>
      <vt:lpstr>Examining--- the mining Art for diagnosis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CT BRAIN – BRAIN ....DRAIN</vt:lpstr>
      <vt:lpstr>HISTORY – TURNING OUT AS MYSTERY---- ADDING FUEL TO OUR HIII -STORY</vt:lpstr>
      <vt:lpstr>PEDIGREE CHART </vt:lpstr>
      <vt:lpstr>PIN POINT QUESTIONS TO PIN THE POINT  IN DIAGNOSIS</vt:lpstr>
      <vt:lpstr>SKIN--- THE ART OF WIN</vt:lpstr>
      <vt:lpstr>Slide 20</vt:lpstr>
      <vt:lpstr>Slide 21</vt:lpstr>
      <vt:lpstr>ON ADMISSION – INVESTIGATION OF NO OMISSION</vt:lpstr>
      <vt:lpstr>ECG- CAN IT FIND WHAT IS IN THE MIND ?</vt:lpstr>
      <vt:lpstr>ECG OF FAMILY MEMBERS </vt:lpstr>
      <vt:lpstr>Slide 25</vt:lpstr>
      <vt:lpstr>ECHO-- CAN IT PICK UP OUR MINDS ECHO?</vt:lpstr>
      <vt:lpstr>DISEASES DONT PRESENT WITH READING TEXTBOOKS - </vt:lpstr>
      <vt:lpstr>WHAT NEXT ?</vt:lpstr>
      <vt:lpstr>CARDIAC MRI WITH CONTAST- A BLACK &amp; WHITE INVESTIGATION THAT THROWED A    COLORFUL DIAGNOSIS</vt:lpstr>
      <vt:lpstr>Slide 30</vt:lpstr>
      <vt:lpstr>WHAT IS SO SPEACIAL ABOUT THIS CASE ?</vt:lpstr>
      <vt:lpstr>SOME CARDIO-CUTANEOUS MARKERS ENCOUNTERED </vt:lpstr>
      <vt:lpstr>Slide 33</vt:lpstr>
      <vt:lpstr>Slide 34</vt:lpstr>
      <vt:lpstr>Slide 35</vt:lpstr>
      <vt:lpstr>Slide 36</vt:lpstr>
      <vt:lpstr>Slide 37</vt:lpstr>
      <vt:lpstr>Slide 38</vt:lpstr>
      <vt:lpstr>Pt ad fever- thrombocytopenia- on multiple drugs – treated oral iv....developed rash – murmur and tender spleen</vt:lpstr>
      <vt:lpstr>Thank you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INTERESTING CASE OF CARDIO CUTANEOUS SYNDROME</dc:title>
  <dc:creator>admin</dc:creator>
  <cp:lastModifiedBy>Windows User</cp:lastModifiedBy>
  <cp:revision>23</cp:revision>
  <dcterms:created xsi:type="dcterms:W3CDTF">2006-08-16T00:00:00Z</dcterms:created>
  <dcterms:modified xsi:type="dcterms:W3CDTF">2019-10-06T09:12:11Z</dcterms:modified>
</cp:coreProperties>
</file>