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9" r:id="rId5"/>
    <p:sldId id="278" r:id="rId6"/>
    <p:sldId id="319" r:id="rId7"/>
    <p:sldId id="261" r:id="rId8"/>
    <p:sldId id="260" r:id="rId9"/>
    <p:sldId id="316" r:id="rId10"/>
    <p:sldId id="318" r:id="rId11"/>
    <p:sldId id="259" r:id="rId12"/>
    <p:sldId id="262" r:id="rId13"/>
    <p:sldId id="305" r:id="rId14"/>
    <p:sldId id="306" r:id="rId15"/>
    <p:sldId id="307" r:id="rId16"/>
    <p:sldId id="308" r:id="rId17"/>
    <p:sldId id="309" r:id="rId18"/>
    <p:sldId id="315" r:id="rId19"/>
    <p:sldId id="311" r:id="rId20"/>
    <p:sldId id="312" r:id="rId21"/>
    <p:sldId id="313" r:id="rId22"/>
    <p:sldId id="314" r:id="rId23"/>
    <p:sldId id="280" r:id="rId24"/>
    <p:sldId id="265" r:id="rId25"/>
    <p:sldId id="266" r:id="rId26"/>
    <p:sldId id="267" r:id="rId27"/>
    <p:sldId id="317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79"/>
            <a:ext cx="3657600" cy="210085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C87D77D-2EA4-028B-1ACF-E1120CE8F0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7201" y="2862470"/>
            <a:ext cx="3657600" cy="3510898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FA45C0-9EBE-13AF-9B5D-9D5F4BF223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2815" y="640080"/>
            <a:ext cx="7491984" cy="5751576"/>
          </a:xfrm>
          <a:custGeom>
            <a:avLst/>
            <a:gdLst>
              <a:gd name="connsiteX0" fmla="*/ 3800341 w 7491984"/>
              <a:gd name="connsiteY0" fmla="*/ 0 h 5751576"/>
              <a:gd name="connsiteX1" fmla="*/ 7491984 w 7491984"/>
              <a:gd name="connsiteY1" fmla="*/ 0 h 5751576"/>
              <a:gd name="connsiteX2" fmla="*/ 7491984 w 7491984"/>
              <a:gd name="connsiteY2" fmla="*/ 5751576 h 5751576"/>
              <a:gd name="connsiteX3" fmla="*/ 3800341 w 7491984"/>
              <a:gd name="connsiteY3" fmla="*/ 5751576 h 5751576"/>
              <a:gd name="connsiteX4" fmla="*/ 0 w 7491984"/>
              <a:gd name="connsiteY4" fmla="*/ 0 h 5751576"/>
              <a:gd name="connsiteX5" fmla="*/ 3696432 w 7491984"/>
              <a:gd name="connsiteY5" fmla="*/ 0 h 5751576"/>
              <a:gd name="connsiteX6" fmla="*/ 3696432 w 7491984"/>
              <a:gd name="connsiteY6" fmla="*/ 5751576 h 5751576"/>
              <a:gd name="connsiteX7" fmla="*/ 0 w 7491984"/>
              <a:gd name="connsiteY7" fmla="*/ 5751576 h 575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1984" h="5751576">
                <a:moveTo>
                  <a:pt x="3800341" y="0"/>
                </a:moveTo>
                <a:lnTo>
                  <a:pt x="7491984" y="0"/>
                </a:lnTo>
                <a:lnTo>
                  <a:pt x="7491984" y="5751576"/>
                </a:lnTo>
                <a:lnTo>
                  <a:pt x="3800341" y="5751576"/>
                </a:lnTo>
                <a:close/>
                <a:moveTo>
                  <a:pt x="0" y="0"/>
                </a:moveTo>
                <a:lnTo>
                  <a:pt x="3696432" y="0"/>
                </a:lnTo>
                <a:lnTo>
                  <a:pt x="3696432" y="5751576"/>
                </a:lnTo>
                <a:lnTo>
                  <a:pt x="0" y="575157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5DDC5FA-EEDB-898F-533E-4094ADA899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79B0359-4B55-D899-E584-A8E6B2ED91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B916D02-76FE-EAED-CC51-A50448811F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82289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9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600201"/>
            <a:ext cx="9115462" cy="1237142"/>
          </a:xfrm>
        </p:spPr>
        <p:txBody>
          <a:bodyPr>
            <a:normAutofit/>
          </a:bodyPr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case of quadriparesis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776264"/>
            <a:ext cx="8689976" cy="2273662"/>
          </a:xfrm>
        </p:spPr>
        <p:txBody>
          <a:bodyPr>
            <a:normAutofit/>
          </a:bodyPr>
          <a:lstStyle/>
          <a:p>
            <a:pPr defTabSz="342900">
              <a:lnSpc>
                <a:spcPct val="100000"/>
              </a:lnSpc>
              <a:spcBef>
                <a:spcPts val="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defRPr/>
            </a:pPr>
            <a:r>
              <a:rPr lang="en-IN" sz="2400" b="1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By 4</a:t>
            </a:r>
            <a:r>
              <a:rPr lang="en-IN" sz="2400" b="1" cap="all" baseline="30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</a:t>
            </a:r>
            <a:r>
              <a:rPr lang="en-IN" sz="2400" b="1" cap="all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MEDICAL UNIT</a:t>
            </a:r>
          </a:p>
          <a:p>
            <a:pPr defTabSz="342900">
              <a:lnSpc>
                <a:spcPct val="100000"/>
              </a:lnSpc>
              <a:spcBef>
                <a:spcPts val="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defRPr/>
            </a:pPr>
            <a:r>
              <a:rPr lang="en-IN" sz="24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CHIEF</a:t>
            </a:r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IN" sz="24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PROF.DR.S.PEER MOHAMED M.D,</a:t>
            </a:r>
          </a:p>
          <a:p>
            <a:pPr defTabSz="342900">
              <a:lnSpc>
                <a:spcPct val="100000"/>
              </a:lnSpc>
              <a:spcBef>
                <a:spcPts val="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defRPr/>
            </a:pPr>
            <a:r>
              <a:rPr lang="en-IN" sz="24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ASST PROF.  DR.M.SATHEESH KUMAR M.D,</a:t>
            </a:r>
          </a:p>
          <a:p>
            <a:pPr defTabSz="342900">
              <a:lnSpc>
                <a:spcPct val="100000"/>
              </a:lnSpc>
              <a:spcBef>
                <a:spcPts val="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defRPr/>
            </a:pPr>
            <a:r>
              <a:rPr lang="en-IN" sz="24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DR.C.VIGNESH M.D,</a:t>
            </a:r>
          </a:p>
          <a:p>
            <a:pPr defTabSz="342900">
              <a:lnSpc>
                <a:spcPct val="100000"/>
              </a:lnSpc>
              <a:spcBef>
                <a:spcPts val="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defRPr/>
            </a:pPr>
            <a:r>
              <a:rPr lang="en-IN" sz="24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DR.V.P.PRIYA M.D.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877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EA2DA-918A-9C4B-211D-FEF23AA5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MENSTRUAL AND MARITAL HISTORY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2A68E5-3097-1F4F-22D2-646FE3727C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Age at menarche-13 years</a:t>
            </a:r>
          </a:p>
          <a:p>
            <a:r>
              <a:rPr lang="en-US" dirty="0"/>
              <a:t>Had regular cycles,5/28 days cycle</a:t>
            </a:r>
          </a:p>
          <a:p>
            <a:r>
              <a:rPr lang="en-US" b="1" dirty="0"/>
              <a:t>P2l2a0</a:t>
            </a:r>
          </a:p>
          <a:p>
            <a:r>
              <a:rPr lang="en-US" dirty="0"/>
              <a:t>Spontaneous conception </a:t>
            </a:r>
          </a:p>
          <a:p>
            <a:r>
              <a:rPr lang="en-US" dirty="0"/>
              <a:t>no h/o treatment for infertility</a:t>
            </a:r>
          </a:p>
          <a:p>
            <a:r>
              <a:rPr lang="en-US" dirty="0"/>
              <a:t>No h/o previous abortions</a:t>
            </a:r>
          </a:p>
        </p:txBody>
      </p:sp>
    </p:spTree>
    <p:extLst>
      <p:ext uri="{BB962C8B-B14F-4D97-AF65-F5344CB8AC3E}">
        <p14:creationId xmlns:p14="http://schemas.microsoft.com/office/powerpoint/2010/main" val="86828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90" y="1257615"/>
            <a:ext cx="6312935" cy="640012"/>
          </a:xfrm>
        </p:spPr>
        <p:txBody>
          <a:bodyPr>
            <a:normAutofit fontScale="90000"/>
          </a:bodyPr>
          <a:lstStyle/>
          <a:p>
            <a:r>
              <a:rPr lang="en-US" dirty="0"/>
              <a:t>ON EXAMINATION :-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4948" y="2015614"/>
            <a:ext cx="6847904" cy="2969341"/>
          </a:xfrm>
        </p:spPr>
        <p:txBody>
          <a:bodyPr>
            <a:no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conscious,oriented</a:t>
            </a: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Moderately built and moderately nourished</a:t>
            </a:r>
          </a:p>
          <a:p>
            <a:r>
              <a:rPr lang="en-US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Pallor +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icterus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cyanosis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clubbing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pedal edema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generalized lymphadenopathy</a:t>
            </a:r>
          </a:p>
          <a:p>
            <a:r>
              <a:rPr lang="en-US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Leukonychia +</a:t>
            </a:r>
            <a:endParaRPr lang="en-IN" b="1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A7AD1-6932-9DB2-C390-4455A270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419" y="1036933"/>
            <a:ext cx="3972633" cy="52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13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191" y="2961346"/>
            <a:ext cx="5946221" cy="935307"/>
          </a:xfrm>
        </p:spPr>
        <p:txBody>
          <a:bodyPr>
            <a:normAutofit/>
          </a:bodyPr>
          <a:lstStyle/>
          <a:p>
            <a:r>
              <a:rPr lang="en-US" b="1" dirty="0"/>
              <a:t>SYSTEMIC EXAMINATION :-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05516" y="3896654"/>
            <a:ext cx="8293396" cy="255293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CVS – S1,S2 +,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NO MURMURS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 – BAE+,NVBS+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P/A – SOFT, BS+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1330" y="1238237"/>
            <a:ext cx="6028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– 110/70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 – 82 bpm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RR-14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cpm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SpO2 – 98 %  @ room air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78051" y="408413"/>
            <a:ext cx="2502307" cy="739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VITALS :-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58724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1BF9-8922-4722-C7DA-1AC4F8F39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753" y="640080"/>
            <a:ext cx="11036595" cy="1014550"/>
          </a:xfrm>
        </p:spPr>
        <p:txBody>
          <a:bodyPr/>
          <a:lstStyle/>
          <a:p>
            <a:r>
              <a:rPr lang="en-GB" b="1" u="sng" dirty="0"/>
              <a:t>CNS EXAMINATION 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Higher mental functions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6394-028D-7AAC-096B-878ECC19C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" y="2133600"/>
            <a:ext cx="11125200" cy="423976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Conscious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Oriented to time , place and person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Right handed person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 immediate, recent and remote memory – normal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– normal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Speech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 fluency, comprehension and repetition – normal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67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3E0C3-04C7-EECE-04B5-CA12463F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40080"/>
            <a:ext cx="11223171" cy="1058092"/>
          </a:xfrm>
        </p:spPr>
        <p:txBody>
          <a:bodyPr/>
          <a:lstStyle/>
          <a:p>
            <a:r>
              <a:rPr lang="en-GB" dirty="0"/>
              <a:t>Cranial nerve examination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34D40-C013-5353-083B-84BF0C9E8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" y="2188029"/>
            <a:ext cx="11223169" cy="4185339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 – </a:t>
            </a:r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Able to perceive olfactory stimulus in both sides equally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II -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Placeholder 3">
            <a:extLst>
              <a:ext uri="{FF2B5EF4-FFF2-40B4-BE49-F238E27FC236}">
                <a16:creationId xmlns:a16="http://schemas.microsoft.com/office/drawing/2014/main" id="{26A77417-E1DF-971D-D513-2D07837AF2D9}"/>
              </a:ext>
            </a:extLst>
          </p:cNvPr>
          <p:cNvGraphicFramePr>
            <a:graphicFrameLocks/>
          </p:cNvGraphicFramePr>
          <p:nvPr/>
        </p:nvGraphicFramePr>
        <p:xfrm>
          <a:off x="1123724" y="2802844"/>
          <a:ext cx="5620444" cy="261680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873481">
                  <a:extLst>
                    <a:ext uri="{9D8B030D-6E8A-4147-A177-3AD203B41FA5}">
                      <a16:colId xmlns:a16="http://schemas.microsoft.com/office/drawing/2014/main" val="2382218087"/>
                    </a:ext>
                  </a:extLst>
                </a:gridCol>
                <a:gridCol w="1966083">
                  <a:extLst>
                    <a:ext uri="{9D8B030D-6E8A-4147-A177-3AD203B41FA5}">
                      <a16:colId xmlns:a16="http://schemas.microsoft.com/office/drawing/2014/main" val="3953468724"/>
                    </a:ext>
                  </a:extLst>
                </a:gridCol>
                <a:gridCol w="1780880">
                  <a:extLst>
                    <a:ext uri="{9D8B030D-6E8A-4147-A177-3AD203B41FA5}">
                      <a16:colId xmlns:a16="http://schemas.microsoft.com/office/drawing/2014/main" val="4277526474"/>
                    </a:ext>
                  </a:extLst>
                </a:gridCol>
              </a:tblGrid>
              <a:tr h="58761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Right Eye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Left Eye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107962"/>
                  </a:ext>
                </a:extLst>
              </a:tr>
              <a:tr h="67639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Visual acuity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6/6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6/6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1386868"/>
                  </a:ext>
                </a:extLst>
              </a:tr>
              <a:tr h="67639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Field of vision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26418"/>
                  </a:ext>
                </a:extLst>
              </a:tr>
              <a:tr h="67639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Colour vision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482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400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6759F-292B-E8EE-7F7D-43801E53E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972" y="1306286"/>
            <a:ext cx="11234056" cy="5083627"/>
          </a:xfrm>
        </p:spPr>
        <p:txBody>
          <a:bodyPr>
            <a:no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III,IV,VI – </a:t>
            </a:r>
            <a: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xtra ocular movements –full in both eyes</a:t>
            </a:r>
          </a:p>
          <a:p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               No squint or ptosis</a:t>
            </a:r>
          </a:p>
          <a:p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               Direct and indirect light reflex – normal on both eyes</a:t>
            </a:r>
          </a:p>
          <a:p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GB" cap="none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ccomodation</a:t>
            </a:r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reflex normal on both eyes</a:t>
            </a:r>
          </a:p>
          <a:p>
            <a:endParaRPr lang="en-GB" sz="20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 – </a:t>
            </a:r>
            <a: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ouch, pain, temperature sensation equal on both sides of the face</a:t>
            </a:r>
          </a:p>
          <a:p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      Able to clench the teeth equally on both sides</a:t>
            </a:r>
          </a:p>
          <a:p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     Corneal and conjunctival reflex  normal on both sides</a:t>
            </a:r>
          </a:p>
          <a:p>
            <a:r>
              <a:rPr lang="en-GB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     Jaw jerk </a:t>
            </a:r>
            <a:r>
              <a:rPr lang="en-US" sz="2000" cap="none" dirty="0">
                <a:latin typeface="Arial" panose="020B0604020202020204" pitchFamily="34" charset="0"/>
                <a:cs typeface="Arial" panose="020B0604020202020204" pitchFamily="34" charset="0"/>
              </a:rPr>
              <a:t>- absent</a:t>
            </a:r>
            <a:endParaRPr lang="en-GB" sz="20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7790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590BA-A141-5FFF-F990-D6EEBACAD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1" y="914400"/>
            <a:ext cx="11244942" cy="545896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
VII – </a:t>
            </a:r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Wrinkling of forehead + on both sides
         Able to close both eyes tightly against resistance 
         Nasolabial fold  not obliterated
         NO  Deviation of angle of mouth</a:t>
            </a:r>
          </a:p>
          <a:p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        Taste sensation in anterior 2/3 of tongue – normal</a:t>
            </a:r>
          </a:p>
          <a:p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        lacrimation +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VIII- </a:t>
            </a:r>
            <a:r>
              <a:rPr lang="en-GB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Rinnes</a:t>
            </a:r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test -ac &gt; </a:t>
            </a:r>
            <a:r>
              <a:rPr lang="en-GB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in both sides</a:t>
            </a:r>
          </a:p>
          <a:p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GB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Webers</a:t>
            </a:r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test- no lateralisation</a:t>
            </a:r>
          </a:p>
          <a:p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       ABC – normal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0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11E14-9610-DAE8-606D-B1F324A3D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" y="881743"/>
            <a:ext cx="11125199" cy="5491625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IX, X – </a:t>
            </a:r>
            <a:r>
              <a:rPr lang="en-GB" sz="1800" cap="none" dirty="0">
                <a:latin typeface="Arial" panose="020B0604020202020204" pitchFamily="34" charset="0"/>
                <a:cs typeface="Arial" panose="020B0604020202020204" pitchFamily="34" charset="0"/>
              </a:rPr>
              <a:t>Uvula in midline , no deviation </a:t>
            </a:r>
          </a:p>
          <a:p>
            <a:r>
              <a:rPr lang="en-GB" sz="1800" cap="none" dirty="0">
                <a:latin typeface="Arial" panose="020B0604020202020204" pitchFamily="34" charset="0"/>
                <a:cs typeface="Arial" panose="020B0604020202020204" pitchFamily="34" charset="0"/>
              </a:rPr>
              <a:t>            Gag and palatal reflex normal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XI – </a:t>
            </a:r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Able to turn head side to side against resistance </a:t>
            </a:r>
          </a:p>
          <a:p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       Able to flex the head forward against resistance </a:t>
            </a:r>
          </a:p>
          <a:p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       Shrugging of shoulder normal on both sides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XII – </a:t>
            </a:r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Tongue – normal in size , no wasting/ fasciculation</a:t>
            </a:r>
          </a:p>
          <a:p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        No deviation of tongue</a:t>
            </a:r>
          </a:p>
          <a:p>
            <a:r>
              <a:rPr lang="en-GB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        Power – normal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68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E4C2-557F-D6A2-A9E5-2C37064A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40080"/>
            <a:ext cx="11234057" cy="764178"/>
          </a:xfrm>
        </p:spPr>
        <p:txBody>
          <a:bodyPr/>
          <a:lstStyle/>
          <a:p>
            <a:r>
              <a:rPr lang="en-GB" dirty="0"/>
              <a:t>Motor system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100760-2AFB-93BB-5E04-D95837FD8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13443"/>
              </p:ext>
            </p:extLst>
          </p:nvPr>
        </p:nvGraphicFramePr>
        <p:xfrm>
          <a:off x="5900057" y="2143806"/>
          <a:ext cx="5261427" cy="279830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753809">
                  <a:extLst>
                    <a:ext uri="{9D8B030D-6E8A-4147-A177-3AD203B41FA5}">
                      <a16:colId xmlns:a16="http://schemas.microsoft.com/office/drawing/2014/main" val="2857365046"/>
                    </a:ext>
                  </a:extLst>
                </a:gridCol>
                <a:gridCol w="1753809">
                  <a:extLst>
                    <a:ext uri="{9D8B030D-6E8A-4147-A177-3AD203B41FA5}">
                      <a16:colId xmlns:a16="http://schemas.microsoft.com/office/drawing/2014/main" val="2044260739"/>
                    </a:ext>
                  </a:extLst>
                </a:gridCol>
                <a:gridCol w="1753809">
                  <a:extLst>
                    <a:ext uri="{9D8B030D-6E8A-4147-A177-3AD203B41FA5}">
                      <a16:colId xmlns:a16="http://schemas.microsoft.com/office/drawing/2014/main" val="1293319362"/>
                    </a:ext>
                  </a:extLst>
                </a:gridCol>
              </a:tblGrid>
              <a:tr h="93276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Tone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 Right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Left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0694228"/>
                  </a:ext>
                </a:extLst>
              </a:tr>
              <a:tr h="93276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Upper limb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6194243"/>
                  </a:ext>
                </a:extLst>
              </a:tr>
              <a:tr h="93276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Lower limb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655860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D5463-BC31-D1BF-094F-FD6195BB5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1" y="2143806"/>
            <a:ext cx="3657600" cy="3300064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BULK:</a:t>
            </a:r>
          </a:p>
          <a:p>
            <a:r>
              <a:rPr lang="en-US" sz="2400" b="1" dirty="0"/>
              <a:t>         EQUAL ON BOTH UPPER AND LOWER LIMBS.</a:t>
            </a:r>
          </a:p>
        </p:txBody>
      </p:sp>
    </p:spTree>
    <p:extLst>
      <p:ext uri="{BB962C8B-B14F-4D97-AF65-F5344CB8AC3E}">
        <p14:creationId xmlns:p14="http://schemas.microsoft.com/office/powerpoint/2010/main" val="3203208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A6B7284-D2B3-F1C0-99F3-0402255DD0D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6371122"/>
              </p:ext>
            </p:extLst>
          </p:nvPr>
        </p:nvGraphicFramePr>
        <p:xfrm>
          <a:off x="1945820" y="653145"/>
          <a:ext cx="8300360" cy="575395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60072">
                  <a:extLst>
                    <a:ext uri="{9D8B030D-6E8A-4147-A177-3AD203B41FA5}">
                      <a16:colId xmlns:a16="http://schemas.microsoft.com/office/drawing/2014/main" val="2066997704"/>
                    </a:ext>
                  </a:extLst>
                </a:gridCol>
                <a:gridCol w="1660072">
                  <a:extLst>
                    <a:ext uri="{9D8B030D-6E8A-4147-A177-3AD203B41FA5}">
                      <a16:colId xmlns:a16="http://schemas.microsoft.com/office/drawing/2014/main" val="1633224770"/>
                    </a:ext>
                  </a:extLst>
                </a:gridCol>
                <a:gridCol w="1660072">
                  <a:extLst>
                    <a:ext uri="{9D8B030D-6E8A-4147-A177-3AD203B41FA5}">
                      <a16:colId xmlns:a16="http://schemas.microsoft.com/office/drawing/2014/main" val="198783656"/>
                    </a:ext>
                  </a:extLst>
                </a:gridCol>
                <a:gridCol w="1660072">
                  <a:extLst>
                    <a:ext uri="{9D8B030D-6E8A-4147-A177-3AD203B41FA5}">
                      <a16:colId xmlns:a16="http://schemas.microsoft.com/office/drawing/2014/main" val="2607279302"/>
                    </a:ext>
                  </a:extLst>
                </a:gridCol>
                <a:gridCol w="1660072">
                  <a:extLst>
                    <a:ext uri="{9D8B030D-6E8A-4147-A177-3AD203B41FA5}">
                      <a16:colId xmlns:a16="http://schemas.microsoft.com/office/drawing/2014/main" val="3977386380"/>
                    </a:ext>
                  </a:extLst>
                </a:gridCol>
              </a:tblGrid>
              <a:tr h="45775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Power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Right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Left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0901058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Upper limb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Shoulder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Flexion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9210782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Extension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9467376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Abduction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2441720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Adduction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475091"/>
                  </a:ext>
                </a:extLst>
              </a:tr>
              <a:tr h="5363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Internal rotation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7660226"/>
                  </a:ext>
                </a:extLst>
              </a:tr>
              <a:tr h="53636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External rotation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529635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Elbow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Flexion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385892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Extension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191033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Wrist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Flexion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990407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Extension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5721689"/>
                  </a:ext>
                </a:extLst>
              </a:tr>
              <a:tr h="45775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Handgrip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50%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4491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21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10" y="1690233"/>
            <a:ext cx="5457528" cy="88581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COMPLAINTS :-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41594" y="2743200"/>
            <a:ext cx="10363826" cy="13961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26 year old female </a:t>
            </a:r>
            <a:r>
              <a:rPr lang="en-US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Mrs.Muneeshwari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from </a:t>
            </a:r>
            <a:r>
              <a:rPr lang="en-US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virudhunagar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admitted with the chief complaints of,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Numbness Of Both Upper And Lower Limb For 3 Months.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Weakness Of Both Upper And Lower Limb For 3 Months</a:t>
            </a:r>
          </a:p>
          <a:p>
            <a:endParaRPr lang="en-IN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72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624029-63FA-5E0E-621F-088D73009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505498"/>
              </p:ext>
            </p:extLst>
          </p:nvPr>
        </p:nvGraphicFramePr>
        <p:xfrm>
          <a:off x="2032000" y="719666"/>
          <a:ext cx="8128000" cy="56235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22984847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1599743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5169355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8054618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71012908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Right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Left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184175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Lower limb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Hip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Flexion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6566749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Extension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94553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Abduction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58124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Adduction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4/5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15785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Knee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Flexion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3021058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Extension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0693545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Ankle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Dorsiflexion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6944522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Plantar flexion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3/5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734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166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105C-44EF-ACD0-D5A8-79C06C52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5814"/>
            <a:ext cx="10271052" cy="931616"/>
          </a:xfrm>
        </p:spPr>
        <p:txBody>
          <a:bodyPr/>
          <a:lstStyle/>
          <a:p>
            <a:r>
              <a:rPr lang="en-GB" b="1" dirty="0"/>
              <a:t>Reflexes</a:t>
            </a:r>
            <a:endParaRPr lang="en-US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91723A-06CA-2EBE-4D94-4888E7D88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031498"/>
              </p:ext>
            </p:extLst>
          </p:nvPr>
        </p:nvGraphicFramePr>
        <p:xfrm>
          <a:off x="6549573" y="1409700"/>
          <a:ext cx="4891314" cy="3764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30438">
                  <a:extLst>
                    <a:ext uri="{9D8B030D-6E8A-4147-A177-3AD203B41FA5}">
                      <a16:colId xmlns:a16="http://schemas.microsoft.com/office/drawing/2014/main" val="2527046925"/>
                    </a:ext>
                  </a:extLst>
                </a:gridCol>
                <a:gridCol w="1630438">
                  <a:extLst>
                    <a:ext uri="{9D8B030D-6E8A-4147-A177-3AD203B41FA5}">
                      <a16:colId xmlns:a16="http://schemas.microsoft.com/office/drawing/2014/main" val="1569494832"/>
                    </a:ext>
                  </a:extLst>
                </a:gridCol>
                <a:gridCol w="1630438">
                  <a:extLst>
                    <a:ext uri="{9D8B030D-6E8A-4147-A177-3AD203B41FA5}">
                      <a16:colId xmlns:a16="http://schemas.microsoft.com/office/drawing/2014/main" val="507332172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DEEP TENDON REFLEX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RIGHT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LEFT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293525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Biceps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71266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Triceps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1159837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Supinator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4272133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Knee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697956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Ankle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absent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43551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CCA619-786A-7E7E-E44D-37F016304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367648"/>
              </p:ext>
            </p:extLst>
          </p:nvPr>
        </p:nvGraphicFramePr>
        <p:xfrm>
          <a:off x="1204689" y="1409699"/>
          <a:ext cx="4891314" cy="376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438">
                  <a:extLst>
                    <a:ext uri="{9D8B030D-6E8A-4147-A177-3AD203B41FA5}">
                      <a16:colId xmlns:a16="http://schemas.microsoft.com/office/drawing/2014/main" val="3989588076"/>
                    </a:ext>
                  </a:extLst>
                </a:gridCol>
                <a:gridCol w="1630438">
                  <a:extLst>
                    <a:ext uri="{9D8B030D-6E8A-4147-A177-3AD203B41FA5}">
                      <a16:colId xmlns:a16="http://schemas.microsoft.com/office/drawing/2014/main" val="2838853178"/>
                    </a:ext>
                  </a:extLst>
                </a:gridCol>
                <a:gridCol w="1630438">
                  <a:extLst>
                    <a:ext uri="{9D8B030D-6E8A-4147-A177-3AD203B41FA5}">
                      <a16:colId xmlns:a16="http://schemas.microsoft.com/office/drawing/2014/main" val="1450691753"/>
                    </a:ext>
                  </a:extLst>
                </a:gridCol>
              </a:tblGrid>
              <a:tr h="752856">
                <a:tc>
                  <a:txBody>
                    <a:bodyPr/>
                    <a:lstStyle/>
                    <a:p>
                      <a:r>
                        <a:rPr lang="en-US" sz="1400" dirty="0"/>
                        <a:t>SUPERFICIAL REFLEXES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RIGHT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LEFT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521279"/>
                  </a:ext>
                </a:extLst>
              </a:tr>
              <a:tr h="752856">
                <a:tc>
                  <a:txBody>
                    <a:bodyPr/>
                    <a:lstStyle/>
                    <a:p>
                      <a:r>
                        <a:rPr lang="en-US" dirty="0"/>
                        <a:t>Conjunctival reflex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720613"/>
                  </a:ext>
                </a:extLst>
              </a:tr>
              <a:tr h="752856">
                <a:tc>
                  <a:txBody>
                    <a:bodyPr/>
                    <a:lstStyle/>
                    <a:p>
                      <a:r>
                        <a:rPr lang="en-US" dirty="0"/>
                        <a:t>Corneal reflex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320841"/>
                  </a:ext>
                </a:extLst>
              </a:tr>
              <a:tr h="752856">
                <a:tc>
                  <a:txBody>
                    <a:bodyPr/>
                    <a:lstStyle/>
                    <a:p>
                      <a:r>
                        <a:rPr lang="en-US" dirty="0"/>
                        <a:t>Abdominal </a:t>
                      </a:r>
                      <a:r>
                        <a:rPr lang="en-US" dirty="0" err="1"/>
                        <a:t>relex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600628"/>
                  </a:ext>
                </a:extLst>
              </a:tr>
              <a:tr h="752856">
                <a:tc>
                  <a:txBody>
                    <a:bodyPr/>
                    <a:lstStyle/>
                    <a:p>
                      <a:r>
                        <a:rPr lang="en-US" dirty="0"/>
                        <a:t>Plantar reflex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498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22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07AEF1C-9396-ADC8-51F6-C1D66D0D5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240816"/>
              </p:ext>
            </p:extLst>
          </p:nvPr>
        </p:nvGraphicFramePr>
        <p:xfrm>
          <a:off x="192311" y="1546860"/>
          <a:ext cx="6038367" cy="40690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12789">
                  <a:extLst>
                    <a:ext uri="{9D8B030D-6E8A-4147-A177-3AD203B41FA5}">
                      <a16:colId xmlns:a16="http://schemas.microsoft.com/office/drawing/2014/main" val="2824646654"/>
                    </a:ext>
                  </a:extLst>
                </a:gridCol>
                <a:gridCol w="2012789">
                  <a:extLst>
                    <a:ext uri="{9D8B030D-6E8A-4147-A177-3AD203B41FA5}">
                      <a16:colId xmlns:a16="http://schemas.microsoft.com/office/drawing/2014/main" val="2819437018"/>
                    </a:ext>
                  </a:extLst>
                </a:gridCol>
                <a:gridCol w="2012789">
                  <a:extLst>
                    <a:ext uri="{9D8B030D-6E8A-4147-A177-3AD203B41FA5}">
                      <a16:colId xmlns:a16="http://schemas.microsoft.com/office/drawing/2014/main" val="4210618748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SENSORY SYSTEM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RIGHT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LEFT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81550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Fine Touch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Decreased in both distal UL &amp;LL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Decreased in both distal UL &amp;LL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5091106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Pain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4451182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Temperature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664270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Vibration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Decreased in both distal UL &amp;LL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Decreased in both distal UL &amp;LL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604526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Proprioception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Decreased in both distal UL &amp;LL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Decreased in both distal UL &amp;LL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58700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8B2403-8E8F-337B-42E3-DCBF59B77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659982"/>
              </p:ext>
            </p:extLst>
          </p:nvPr>
        </p:nvGraphicFramePr>
        <p:xfrm>
          <a:off x="6592186" y="1546860"/>
          <a:ext cx="5407500" cy="3764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802500">
                  <a:extLst>
                    <a:ext uri="{9D8B030D-6E8A-4147-A177-3AD203B41FA5}">
                      <a16:colId xmlns:a16="http://schemas.microsoft.com/office/drawing/2014/main" val="2620386530"/>
                    </a:ext>
                  </a:extLst>
                </a:gridCol>
                <a:gridCol w="1802500">
                  <a:extLst>
                    <a:ext uri="{9D8B030D-6E8A-4147-A177-3AD203B41FA5}">
                      <a16:colId xmlns:a16="http://schemas.microsoft.com/office/drawing/2014/main" val="208554775"/>
                    </a:ext>
                  </a:extLst>
                </a:gridCol>
                <a:gridCol w="1802500">
                  <a:extLst>
                    <a:ext uri="{9D8B030D-6E8A-4147-A177-3AD203B41FA5}">
                      <a16:colId xmlns:a16="http://schemas.microsoft.com/office/drawing/2014/main" val="2769875179"/>
                    </a:ext>
                  </a:extLst>
                </a:gridCol>
              </a:tblGrid>
              <a:tr h="75285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COORDINATION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RIGHT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LEFT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546019"/>
                  </a:ext>
                </a:extLst>
              </a:tr>
              <a:tr h="75285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Finger- nose-finger test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104259"/>
                  </a:ext>
                </a:extLst>
              </a:tr>
              <a:tr h="75285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Finger-finger test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1031686"/>
                  </a:ext>
                </a:extLst>
              </a:tr>
              <a:tr h="75285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Heel – knee test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Normal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135951"/>
                  </a:ext>
                </a:extLst>
              </a:tr>
              <a:tr h="752856"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 dysdiadochokinesia 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102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1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6DFFD-03AA-1DF2-BF00-F09A7385E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717D-6C68-85C1-165E-D5BFE227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707" y="830414"/>
            <a:ext cx="6719540" cy="60068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CNS EXAMINATION </a:t>
            </a:r>
            <a:br>
              <a:rPr lang="en-IN" b="1" dirty="0"/>
            </a:br>
            <a:endParaRPr lang="en-IN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1C4A9-83EF-1329-9F3B-AB3F8E811E9F}"/>
              </a:ext>
            </a:extLst>
          </p:cNvPr>
          <p:cNvSpPr txBox="1"/>
          <p:nvPr/>
        </p:nvSpPr>
        <p:spPr>
          <a:xfrm>
            <a:off x="943896" y="1431096"/>
            <a:ext cx="1030420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neck stiffness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Kernig’s and Brudzinski sign – negative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Autonomic system examination -Normal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749884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275" y="158312"/>
            <a:ext cx="5737469" cy="640012"/>
          </a:xfrm>
        </p:spPr>
        <p:txBody>
          <a:bodyPr/>
          <a:lstStyle/>
          <a:p>
            <a:r>
              <a:rPr lang="en-US" dirty="0"/>
              <a:t>INVESTIGATIONs 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39822450"/>
              </p:ext>
            </p:extLst>
          </p:nvPr>
        </p:nvGraphicFramePr>
        <p:xfrm>
          <a:off x="691116" y="1424763"/>
          <a:ext cx="5579055" cy="50214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22039">
                  <a:extLst>
                    <a:ext uri="{9D8B030D-6E8A-4147-A177-3AD203B41FA5}">
                      <a16:colId xmlns:a16="http://schemas.microsoft.com/office/drawing/2014/main" val="2150890426"/>
                    </a:ext>
                  </a:extLst>
                </a:gridCol>
                <a:gridCol w="1592195">
                  <a:extLst>
                    <a:ext uri="{9D8B030D-6E8A-4147-A177-3AD203B41FA5}">
                      <a16:colId xmlns:a16="http://schemas.microsoft.com/office/drawing/2014/main" val="2606967336"/>
                    </a:ext>
                  </a:extLst>
                </a:gridCol>
                <a:gridCol w="1464821">
                  <a:extLst>
                    <a:ext uri="{9D8B030D-6E8A-4147-A177-3AD203B41FA5}">
                      <a16:colId xmlns:a16="http://schemas.microsoft.com/office/drawing/2014/main" val="1385901934"/>
                    </a:ext>
                  </a:extLst>
                </a:gridCol>
              </a:tblGrid>
              <a:tr h="456494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17/10/24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20/10/24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213180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HB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795872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WBC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10400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86162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PLT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1.86</a:t>
                      </a:r>
                      <a:r>
                        <a:rPr lang="en-US" baseline="0" dirty="0"/>
                        <a:t> 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1.7L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244376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UREA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701831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CREATININE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140487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NA+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911512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K+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480417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RBS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408381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S.CPK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426440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r>
                        <a:rPr lang="en-US" dirty="0"/>
                        <a:t>S.CK-MB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46874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39380"/>
              </p:ext>
            </p:extLst>
          </p:nvPr>
        </p:nvGraphicFramePr>
        <p:xfrm>
          <a:off x="7371183" y="1105786"/>
          <a:ext cx="3859793" cy="52517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74107">
                  <a:extLst>
                    <a:ext uri="{9D8B030D-6E8A-4147-A177-3AD203B41FA5}">
                      <a16:colId xmlns:a16="http://schemas.microsoft.com/office/drawing/2014/main" val="46068163"/>
                    </a:ext>
                  </a:extLst>
                </a:gridCol>
                <a:gridCol w="1585686">
                  <a:extLst>
                    <a:ext uri="{9D8B030D-6E8A-4147-A177-3AD203B41FA5}">
                      <a16:colId xmlns:a16="http://schemas.microsoft.com/office/drawing/2014/main" val="1249935202"/>
                    </a:ext>
                  </a:extLst>
                </a:gridCol>
              </a:tblGrid>
              <a:tr h="437648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17/10/24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523628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US" dirty="0"/>
                        <a:t>T.BIL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714768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US" dirty="0"/>
                        <a:t>D.BIL/I.BIL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0.1/0.1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707381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US" dirty="0"/>
                        <a:t>OT/PT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16/12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181855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US" dirty="0"/>
                        <a:t>ALP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93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17846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US" dirty="0"/>
                        <a:t>T.PROT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392501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US" dirty="0"/>
                        <a:t>S.ALB/S.GLOB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2.8/2.7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039421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US" dirty="0"/>
                        <a:t>S.LDH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8129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F0"/>
                          </a:solidFill>
                        </a:rPr>
                        <a:t>ESR</a:t>
                      </a:r>
                      <a:endParaRPr lang="en-IN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F0"/>
                          </a:solidFill>
                        </a:rPr>
                        <a:t>95</a:t>
                      </a:r>
                      <a:endParaRPr lang="en-IN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178440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IN" dirty="0"/>
                        <a:t>S.TSH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819107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IN" dirty="0"/>
                        <a:t>S.CALCIUM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377403"/>
                  </a:ext>
                </a:extLst>
              </a:tr>
              <a:tr h="437648">
                <a:tc>
                  <a:txBody>
                    <a:bodyPr/>
                    <a:lstStyle/>
                    <a:p>
                      <a:r>
                        <a:rPr lang="en-IN" dirty="0"/>
                        <a:t>Q-CRP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4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919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288" y="192834"/>
            <a:ext cx="8926913" cy="849086"/>
          </a:xfrm>
        </p:spPr>
        <p:txBody>
          <a:bodyPr/>
          <a:lstStyle/>
          <a:p>
            <a:r>
              <a:rPr lang="en-US" b="1" dirty="0"/>
              <a:t>INVESTIGATIONs</a:t>
            </a:r>
            <a:r>
              <a:rPr lang="en-US" dirty="0"/>
              <a:t> </a:t>
            </a:r>
            <a:endParaRPr lang="en-IN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8D0C0D4-1AC4-97E5-5444-D4F5DA90B7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820354"/>
              </p:ext>
            </p:extLst>
          </p:nvPr>
        </p:nvGraphicFramePr>
        <p:xfrm>
          <a:off x="1365378" y="1766778"/>
          <a:ext cx="4610119" cy="39960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46975">
                  <a:extLst>
                    <a:ext uri="{9D8B030D-6E8A-4147-A177-3AD203B41FA5}">
                      <a16:colId xmlns:a16="http://schemas.microsoft.com/office/drawing/2014/main" val="46068163"/>
                    </a:ext>
                  </a:extLst>
                </a:gridCol>
                <a:gridCol w="1663144">
                  <a:extLst>
                    <a:ext uri="{9D8B030D-6E8A-4147-A177-3AD203B41FA5}">
                      <a16:colId xmlns:a16="http://schemas.microsoft.com/office/drawing/2014/main" val="1249935202"/>
                    </a:ext>
                  </a:extLst>
                </a:gridCol>
              </a:tblGrid>
              <a:tr h="586427">
                <a:tc>
                  <a:txBody>
                    <a:bodyPr/>
                    <a:lstStyle/>
                    <a:p>
                      <a:r>
                        <a:rPr lang="en-IN" dirty="0"/>
                        <a:t>URINE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17/10/24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523628"/>
                  </a:ext>
                </a:extLst>
              </a:tr>
              <a:tr h="629973">
                <a:tc>
                  <a:txBody>
                    <a:bodyPr/>
                    <a:lstStyle/>
                    <a:p>
                      <a:r>
                        <a:rPr lang="en-US" dirty="0"/>
                        <a:t>U.SUGAR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714768"/>
                  </a:ext>
                </a:extLst>
              </a:tr>
              <a:tr h="629973">
                <a:tc>
                  <a:txBody>
                    <a:bodyPr/>
                    <a:lstStyle/>
                    <a:p>
                      <a:r>
                        <a:rPr lang="en-IN" dirty="0"/>
                        <a:t>U.PROTEIN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707381"/>
                  </a:ext>
                </a:extLst>
              </a:tr>
              <a:tr h="629973">
                <a:tc>
                  <a:txBody>
                    <a:bodyPr/>
                    <a:lstStyle/>
                    <a:p>
                      <a:r>
                        <a:rPr lang="en-IN" dirty="0"/>
                        <a:t>U.DEPOSITS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181855"/>
                  </a:ext>
                </a:extLst>
              </a:tr>
              <a:tr h="629973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B0F0"/>
                          </a:solidFill>
                        </a:rPr>
                        <a:t>SPOT 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B0F0"/>
                          </a:solidFill>
                        </a:rPr>
                        <a:t>270/09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17846"/>
                  </a:ext>
                </a:extLst>
              </a:tr>
              <a:tr h="889748">
                <a:tc>
                  <a:txBody>
                    <a:bodyPr/>
                    <a:lstStyle/>
                    <a:p>
                      <a:r>
                        <a:rPr lang="en-IN" b="1" i="0" dirty="0">
                          <a:solidFill>
                            <a:srgbClr val="00B0F0"/>
                          </a:solidFill>
                        </a:rPr>
                        <a:t>24HR URINE 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B0F0"/>
                          </a:solidFill>
                        </a:rPr>
                        <a:t>3630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39250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9CA1D8-C76D-2BC2-F7EE-619781292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135148"/>
              </p:ext>
            </p:extLst>
          </p:nvPr>
        </p:nvGraphicFramePr>
        <p:xfrm>
          <a:off x="6751674" y="1766778"/>
          <a:ext cx="3870252" cy="3708989"/>
        </p:xfrm>
        <a:graphic>
          <a:graphicData uri="http://schemas.openxmlformats.org/drawingml/2006/table">
            <a:tbl>
              <a:tblPr/>
              <a:tblGrid>
                <a:gridCol w="3870252">
                  <a:extLst>
                    <a:ext uri="{9D8B030D-6E8A-4147-A177-3AD203B41FA5}">
                      <a16:colId xmlns:a16="http://schemas.microsoft.com/office/drawing/2014/main" val="2904863132"/>
                    </a:ext>
                  </a:extLst>
                </a:gridCol>
              </a:tblGrid>
              <a:tr h="3708989">
                <a:tc>
                  <a:txBody>
                    <a:bodyPr/>
                    <a:lstStyle/>
                    <a:p>
                      <a:r>
                        <a:rPr lang="en-US" sz="2800" b="1" dirty="0"/>
                        <a:t>FBS-88 mg/dl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sz="2800" b="1" dirty="0"/>
                        <a:t>PPBS-126 mg/dl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sz="2800" b="1" dirty="0"/>
                        <a:t>HBA1C- 5.2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390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D26E-46B5-AA9B-29CF-769D43C3C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18518"/>
            <a:ext cx="10364453" cy="762414"/>
          </a:xfrm>
        </p:spPr>
        <p:txBody>
          <a:bodyPr/>
          <a:lstStyle/>
          <a:p>
            <a:r>
              <a:rPr lang="en-US" dirty="0"/>
              <a:t>INVESTIGATIONs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813D2-B882-AF3C-7F3C-DA7C3E08FB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4521" y="1616760"/>
            <a:ext cx="10730551" cy="4698980"/>
          </a:xfrm>
        </p:spPr>
        <p:txBody>
          <a:bodyPr/>
          <a:lstStyle/>
          <a:p>
            <a:r>
              <a:rPr lang="en-IN" b="1" dirty="0"/>
              <a:t>CHG WITH PS </a:t>
            </a:r>
            <a:r>
              <a:rPr lang="en-IN" dirty="0"/>
              <a:t>– </a:t>
            </a:r>
          </a:p>
          <a:p>
            <a:pPr marL="0" indent="0">
              <a:buNone/>
            </a:pPr>
            <a:r>
              <a:rPr lang="en-IN" dirty="0"/>
              <a:t>                  HYPOCHROMIC MICROCYTIC ANEMIA. RETIC COUNT – 0.9%</a:t>
            </a:r>
            <a:endParaRPr lang="en-IN" b="1" dirty="0"/>
          </a:p>
          <a:p>
            <a:r>
              <a:rPr lang="en-IN" b="1" dirty="0"/>
              <a:t>USG ABDOMEN AND PELVIS </a:t>
            </a:r>
            <a:r>
              <a:rPr lang="en-IN" dirty="0"/>
              <a:t>– </a:t>
            </a:r>
          </a:p>
          <a:p>
            <a:pPr marL="0" indent="0">
              <a:buNone/>
            </a:pPr>
            <a:r>
              <a:rPr lang="en-IN" dirty="0"/>
              <a:t>                  NIL SIGNIFICANT ABNORMALITY NOTED.</a:t>
            </a:r>
          </a:p>
        </p:txBody>
      </p:sp>
    </p:spTree>
    <p:extLst>
      <p:ext uri="{BB962C8B-B14F-4D97-AF65-F5344CB8AC3E}">
        <p14:creationId xmlns:p14="http://schemas.microsoft.com/office/powerpoint/2010/main" val="3208073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0935-9A68-CBF9-B1DE-5B33A377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25223"/>
          </a:xfrm>
        </p:spPr>
        <p:txBody>
          <a:bodyPr/>
          <a:lstStyle/>
          <a:p>
            <a:r>
              <a:rPr lang="en-IN" b="1" dirty="0"/>
              <a:t>INVESTIGATIONS </a:t>
            </a:r>
            <a:br>
              <a:rPr lang="en-IN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F9CA4-A45A-C83F-C3F4-2E672AB8CF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39702"/>
            <a:ext cx="10363826" cy="4451497"/>
          </a:xfrm>
        </p:spPr>
        <p:txBody>
          <a:bodyPr/>
          <a:lstStyle/>
          <a:p>
            <a:r>
              <a:rPr lang="en-IN" b="1" dirty="0"/>
              <a:t>MRI BRAIN WITH SPINE SCREENING </a:t>
            </a:r>
            <a:r>
              <a:rPr lang="en-IN" dirty="0"/>
              <a:t>:-</a:t>
            </a:r>
          </a:p>
          <a:p>
            <a:pPr marL="0" indent="0">
              <a:buNone/>
            </a:pPr>
            <a:r>
              <a:rPr lang="en-IN" dirty="0"/>
              <a:t>       NO SIGNIFICANT ABNORMALITY NOTED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b="1" dirty="0"/>
              <a:t>OPHTHALMOLOGICAL EVALUATION:</a:t>
            </a:r>
          </a:p>
          <a:p>
            <a:pPr marL="0" indent="0">
              <a:buNone/>
            </a:pPr>
            <a:r>
              <a:rPr lang="en-IN" b="1" dirty="0"/>
              <a:t>                                     </a:t>
            </a:r>
            <a:r>
              <a:rPr lang="en-IN" dirty="0"/>
              <a:t>NORMAL FUNDUS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91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96FC-EBD4-1FBD-0A46-96F90294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48" y="2307358"/>
            <a:ext cx="10364451" cy="1596177"/>
          </a:xfrm>
        </p:spPr>
        <p:txBody>
          <a:bodyPr>
            <a:normAutofit/>
          </a:bodyPr>
          <a:lstStyle/>
          <a:p>
            <a:r>
              <a:rPr lang="en-I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DISCUSSION…..</a:t>
            </a:r>
          </a:p>
        </p:txBody>
      </p:sp>
    </p:spTree>
    <p:extLst>
      <p:ext uri="{BB962C8B-B14F-4D97-AF65-F5344CB8AC3E}">
        <p14:creationId xmlns:p14="http://schemas.microsoft.com/office/powerpoint/2010/main" val="384485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007" y="1339622"/>
            <a:ext cx="11326761" cy="49554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Patient Was Apparently Normal Before 3 Months. After Which She Developed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H/O numbness  Of Both </a:t>
            </a:r>
            <a:r>
              <a:rPr lang="en-IN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&amp; 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Limbs for 3 months, insidious in </a:t>
            </a:r>
            <a:r>
              <a:rPr lang="en-US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Onset,symmetrical,starting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lower limbs ascends upwards involving </a:t>
            </a:r>
            <a:r>
              <a:rPr lang="en-US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upto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mid thigh and numbness of upper limbs starting distally and ascends proximally involving </a:t>
            </a:r>
            <a:r>
              <a:rPr lang="en-US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upto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shoulder   in the next 2 months</a:t>
            </a:r>
          </a:p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partly able to feel cloth sensation</a:t>
            </a:r>
          </a:p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able to feel hot and cold water sensation</a:t>
            </a:r>
          </a:p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No h/o band like sensation</a:t>
            </a:r>
          </a:p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No h/o root </a:t>
            </a:r>
            <a:r>
              <a:rPr lang="en-US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pain,funicular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 </a:t>
            </a:r>
          </a:p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endParaRPr lang="en-US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87007" y="245807"/>
            <a:ext cx="10364451" cy="109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presenting illness 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05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E09DE-AC8C-DE9D-89CF-F6358F0E2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C3828-4E90-452E-5D78-E2DBA08EF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54724"/>
            <a:ext cx="10364451" cy="64001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presenting illness 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BF7DE-E564-4722-0F1A-AFEC5CCB54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2554" y="1022556"/>
            <a:ext cx="10255045" cy="4768644"/>
          </a:xfrm>
        </p:spPr>
        <p:txBody>
          <a:bodyPr>
            <a:normAutofit fontScale="92500" lnSpcReduction="10000"/>
          </a:bodyPr>
          <a:lstStyle/>
          <a:p>
            <a:r>
              <a:rPr lang="en-US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H/O weakness of both upper and lower limbs since 3  </a:t>
            </a:r>
            <a:r>
              <a:rPr lang="en-US" sz="20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months,</a:t>
            </a:r>
            <a:r>
              <a:rPr lang="en-US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insidious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onset,symmetrical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,involving distal muscles of upper and lower limbs ,progressive to involve the proximal muscles in the next 2 months and static for past 1 month</a:t>
            </a:r>
          </a:p>
          <a:p>
            <a:r>
              <a:rPr lang="en-US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h/o difficulty in mixing food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h/o aware slippage of slippers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h/o difficulty in standing from squatting position</a:t>
            </a:r>
          </a:p>
          <a:p>
            <a:r>
              <a:rPr lang="en-US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h/o difficulty in raising the legs above the ground</a:t>
            </a:r>
          </a:p>
          <a:p>
            <a:r>
              <a:rPr lang="en-US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h/o difficulty in raising the arms above the ground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difficulty In rolling over the bed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difficulty in lifting the head of the pillow</a:t>
            </a:r>
          </a:p>
          <a:p>
            <a:r>
              <a:rPr lang="en-US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diurnal variation in the weakness</a:t>
            </a:r>
          </a:p>
        </p:txBody>
      </p:sp>
    </p:spTree>
    <p:extLst>
      <p:ext uri="{BB962C8B-B14F-4D97-AF65-F5344CB8AC3E}">
        <p14:creationId xmlns:p14="http://schemas.microsoft.com/office/powerpoint/2010/main" val="128527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8AB9D-29CB-4C4F-F027-982B2928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5479-9CDB-5167-2E14-FCAF6E67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0668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presenting illness :-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A5C4C-2BB0-5952-989D-3C8AC94E8F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466" y="967563"/>
            <a:ext cx="10799134" cy="5486400"/>
          </a:xfrm>
        </p:spPr>
        <p:txBody>
          <a:bodyPr>
            <a:normAutofit/>
          </a:bodyPr>
          <a:lstStyle/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appreciating smell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blurring of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vision,double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vision,loss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colour vision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eye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movements,drooping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eyelids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appreciating sensation over face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chewing food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deviation of angle of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mouth,drooling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saliva,loss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taste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tinnitus,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vertigo,hearing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loss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swallowing,nasal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regurgitation of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food,hoarseness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voice</a:t>
            </a:r>
          </a:p>
          <a:p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difficulty in turning head from side to side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protruding </a:t>
            </a:r>
            <a:r>
              <a:rPr lang="en-IN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tongue,making</a:t>
            </a:r>
            <a:r>
              <a:rPr lang="en-IN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food boluses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4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5C78-057D-9C00-4453-6382048B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44550"/>
            <a:ext cx="10364451" cy="1148316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presenting illness :-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269B9-7B9C-816A-D6D1-0881D6E29F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254642"/>
            <a:ext cx="10363826" cy="4536557"/>
          </a:xfrm>
        </p:spPr>
        <p:txBody>
          <a:bodyPr/>
          <a:lstStyle/>
          <a:p>
            <a:r>
              <a:rPr lang="en-US" cap="none" dirty="0"/>
              <a:t>No h/o </a:t>
            </a:r>
            <a:r>
              <a:rPr lang="en-US" cap="none" dirty="0" err="1"/>
              <a:t>Giddiness,palpitations,syncope</a:t>
            </a:r>
            <a:endParaRPr lang="en-US" cap="none" dirty="0"/>
          </a:p>
          <a:p>
            <a:r>
              <a:rPr lang="en-US" cap="none" dirty="0"/>
              <a:t>No h/o headache/LOC/speech/memory disturbances</a:t>
            </a:r>
          </a:p>
          <a:p>
            <a:r>
              <a:rPr lang="en-US" cap="none" dirty="0"/>
              <a:t>No history suggestive of bowel and bladder incontinence</a:t>
            </a:r>
          </a:p>
          <a:p>
            <a:r>
              <a:rPr lang="en-US" cap="none" dirty="0"/>
              <a:t>Able to perceive bladder fulness</a:t>
            </a:r>
          </a:p>
          <a:p>
            <a:r>
              <a:rPr lang="en-US" cap="none" dirty="0"/>
              <a:t>Able to initiate micturition/</a:t>
            </a:r>
            <a:r>
              <a:rPr lang="en-US" cap="none" dirty="0" err="1"/>
              <a:t>defaecation</a:t>
            </a:r>
            <a:endParaRPr lang="en-US" cap="none" dirty="0"/>
          </a:p>
          <a:p>
            <a:r>
              <a:rPr lang="en-US" cap="none" dirty="0"/>
              <a:t>Able to hold urine midstream</a:t>
            </a:r>
          </a:p>
          <a:p>
            <a:endParaRPr lang="en-US" cap="non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485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254724"/>
            <a:ext cx="10364451" cy="64001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presenting illness :-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22554" y="1022556"/>
            <a:ext cx="10255045" cy="5718486"/>
          </a:xfrm>
        </p:spPr>
        <p:txBody>
          <a:bodyPr/>
          <a:lstStyle/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skin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rashes,joint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pains,hair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loss,early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morning stiffness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altered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taste,dental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caries,oral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thrush,swelling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cheek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skin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thickening,skin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tightening,ulcers,discolouration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digits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fever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yellowish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discolouration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eyes,skin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urine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loose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stools,blood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stools,abdominal</a:t>
            </a: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 ,constipation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loss of weight /loss of appetite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swelling in the neck/axilla/groin/night sweats/fever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h/o bone pains,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7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257614"/>
            <a:ext cx="3461580" cy="757999"/>
          </a:xfrm>
        </p:spPr>
        <p:txBody>
          <a:bodyPr/>
          <a:lstStyle/>
          <a:p>
            <a:r>
              <a:rPr lang="en-US" b="1" dirty="0"/>
              <a:t>PAST HISTORY :-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015613"/>
            <a:ext cx="10973426" cy="3981150"/>
          </a:xfrm>
        </p:spPr>
        <p:txBody>
          <a:bodyPr>
            <a:normAutofit/>
          </a:bodyPr>
          <a:lstStyle/>
          <a:p>
            <a:r>
              <a:rPr lang="en-US" cap="none" dirty="0"/>
              <a:t>Not a K/C/O SHTN ,T2dm, Epilepsy, Bronchial </a:t>
            </a:r>
            <a:r>
              <a:rPr lang="en-US" cap="none" dirty="0" err="1"/>
              <a:t>Asthma,CAD,CVA,Thyroid</a:t>
            </a:r>
            <a:r>
              <a:rPr lang="en-US" cap="none" dirty="0"/>
              <a:t> disorders</a:t>
            </a:r>
          </a:p>
          <a:p>
            <a:r>
              <a:rPr lang="en-US" cap="none" dirty="0"/>
              <a:t>No h/o similar complaints in the past</a:t>
            </a:r>
          </a:p>
          <a:p>
            <a:r>
              <a:rPr lang="en-US" cap="none" dirty="0"/>
              <a:t>No h/o drug intake/toxin exposure</a:t>
            </a:r>
          </a:p>
          <a:p>
            <a:r>
              <a:rPr lang="en-US" cap="none" dirty="0"/>
              <a:t>No h/o recent vaccination/dog bite/poisoning</a:t>
            </a:r>
          </a:p>
          <a:p>
            <a:r>
              <a:rPr lang="en-US" cap="none" dirty="0"/>
              <a:t>H/O BLOOD TRANSFUSION for </a:t>
            </a:r>
            <a:r>
              <a:rPr lang="en-US" b="1" cap="none" dirty="0"/>
              <a:t>ANEMIA</a:t>
            </a:r>
            <a:r>
              <a:rPr lang="en-US" cap="none" dirty="0"/>
              <a:t> 3 months back</a:t>
            </a:r>
            <a:endParaRPr lang="en-IN" cap="none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3774" y="3533781"/>
            <a:ext cx="10973426" cy="2280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IN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1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E486-F85E-2421-B17B-101213AB19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03228"/>
            <a:ext cx="10363826" cy="3887971"/>
          </a:xfrm>
        </p:spPr>
        <p:txBody>
          <a:bodyPr>
            <a:normAutofit fontScale="85000" lnSpcReduction="20000"/>
          </a:bodyPr>
          <a:lstStyle/>
          <a:p>
            <a:r>
              <a:rPr lang="en-US" sz="2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 Diet </a:t>
            </a:r>
          </a:p>
          <a:p>
            <a:r>
              <a:rPr lang="en-US" sz="2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Bowel &amp; Bladder Habits</a:t>
            </a:r>
          </a:p>
          <a:p>
            <a:r>
              <a:rPr lang="en-US" sz="2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 known smoker/alcoholic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 HISTORY:</a:t>
            </a:r>
          </a:p>
          <a:p>
            <a:pPr marL="0" indent="0">
              <a:buNone/>
            </a:pP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No h/o similar illness in the family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 HISTORY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is a home maker</a:t>
            </a:r>
            <a:endParaRPr lang="en-IN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1B3B60-879D-947D-4D13-3E39BB0A00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1" y="619125"/>
            <a:ext cx="3583172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PERSONAL HISTORY 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345527078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2299</TotalTime>
  <Words>1519</Words>
  <Application>Microsoft Office PowerPoint</Application>
  <PresentationFormat>Widescreen</PresentationFormat>
  <Paragraphs>391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Tw Cen MT</vt:lpstr>
      <vt:lpstr>Wingdings 3</vt:lpstr>
      <vt:lpstr>Droplet</vt:lpstr>
      <vt:lpstr>A case of quadriparesis</vt:lpstr>
      <vt:lpstr>CHIEF COMPLAINTS :- </vt:lpstr>
      <vt:lpstr>History of presenting illness  </vt:lpstr>
      <vt:lpstr>History of presenting illness  </vt:lpstr>
      <vt:lpstr>History of presenting illness :- </vt:lpstr>
      <vt:lpstr>History of presenting illness :- </vt:lpstr>
      <vt:lpstr>History of presenting illness :- </vt:lpstr>
      <vt:lpstr>PAST HISTORY :-</vt:lpstr>
      <vt:lpstr>PERSONAL HISTORY </vt:lpstr>
      <vt:lpstr>MENSTRUAL AND MARITAL HISTORY</vt:lpstr>
      <vt:lpstr>ON EXAMINATION :- </vt:lpstr>
      <vt:lpstr>SYSTEMIC EXAMINATION :-</vt:lpstr>
      <vt:lpstr>CNS EXAMINATION   Higher mental functions </vt:lpstr>
      <vt:lpstr>Cranial nerve examination </vt:lpstr>
      <vt:lpstr>PowerPoint Presentation</vt:lpstr>
      <vt:lpstr>PowerPoint Presentation</vt:lpstr>
      <vt:lpstr>PowerPoint Presentation</vt:lpstr>
      <vt:lpstr>Motor system</vt:lpstr>
      <vt:lpstr>PowerPoint Presentation</vt:lpstr>
      <vt:lpstr>PowerPoint Presentation</vt:lpstr>
      <vt:lpstr>Reflexes</vt:lpstr>
      <vt:lpstr>PowerPoint Presentation</vt:lpstr>
      <vt:lpstr>CNS EXAMINATION  </vt:lpstr>
      <vt:lpstr>INVESTIGATIONs </vt:lpstr>
      <vt:lpstr>INVESTIGATIONs </vt:lpstr>
      <vt:lpstr>INVESTIGATIONs </vt:lpstr>
      <vt:lpstr>INVESTIGATIONS  </vt:lpstr>
      <vt:lpstr>DISCUSSION…..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subashini murugan</cp:lastModifiedBy>
  <cp:revision>30</cp:revision>
  <dcterms:created xsi:type="dcterms:W3CDTF">2024-11-03T18:21:45Z</dcterms:created>
  <dcterms:modified xsi:type="dcterms:W3CDTF">2024-12-02T12:55:12Z</dcterms:modified>
</cp:coreProperties>
</file>