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37"/>
  </p:notesMasterIdLst>
  <p:sldIdLst>
    <p:sldId id="290" r:id="rId2"/>
    <p:sldId id="322" r:id="rId3"/>
    <p:sldId id="291" r:id="rId4"/>
    <p:sldId id="323" r:id="rId5"/>
    <p:sldId id="292" r:id="rId6"/>
    <p:sldId id="293" r:id="rId7"/>
    <p:sldId id="294" r:id="rId8"/>
    <p:sldId id="325" r:id="rId9"/>
    <p:sldId id="327" r:id="rId10"/>
    <p:sldId id="326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01" r:id="rId19"/>
    <p:sldId id="304" r:id="rId20"/>
    <p:sldId id="336" r:id="rId21"/>
    <p:sldId id="347" r:id="rId22"/>
    <p:sldId id="339" r:id="rId23"/>
    <p:sldId id="338" r:id="rId24"/>
    <p:sldId id="340" r:id="rId25"/>
    <p:sldId id="341" r:id="rId26"/>
    <p:sldId id="343" r:id="rId27"/>
    <p:sldId id="344" r:id="rId28"/>
    <p:sldId id="345" r:id="rId29"/>
    <p:sldId id="346" r:id="rId30"/>
    <p:sldId id="316" r:id="rId31"/>
    <p:sldId id="348" r:id="rId32"/>
    <p:sldId id="317" r:id="rId33"/>
    <p:sldId id="319" r:id="rId34"/>
    <p:sldId id="349" r:id="rId35"/>
    <p:sldId id="320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14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IN"/>
          </a:p>
        </p:txBody>
      </p:sp>
      <p:sp>
        <p:nvSpPr>
          <p:cNvPr id="10487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2097155" name="Picture 7" descr="SD-PanelTitle-R1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048582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pic>
          <p:nvPicPr>
            <p:cNvPr id="2097156" name="Picture 11" descr="HDRibbonTitle-UniformTrim.png"/>
            <p:cNvPicPr>
              <a:picLocks noChangeAspect="1"/>
            </p:cNvPicPr>
            <p:nvPr/>
          </p:nvPicPr>
          <p:blipFill rotWithShape="1">
            <a:blip r:embed="rId3"/>
            <a:srcRect l="-2" r="47959"/>
            <a:stretch>
              <a:fillRect/>
            </a:stretch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2097157" name="Picture 12" descr="HDRibbonTitle-UniformTrim.png"/>
            <p:cNvPicPr>
              <a:picLocks noChangeAspect="1"/>
            </p:cNvPicPr>
            <p:nvPr/>
          </p:nvPicPr>
          <p:blipFill rotWithShape="1">
            <a:blip r:embed="rId3"/>
            <a:srcRect l="-2" r="47959"/>
            <a:stretch>
              <a:fillRect/>
            </a:stretch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28" name="Straight Connector 14"/>
          <p:cNvCxnSpPr>
            <a:cxnSpLocks/>
          </p:cNvCxnSpPr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1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48713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1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71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66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66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1" name="Straight Connector 14"/>
          <p:cNvCxnSpPr>
            <a:cxnSpLocks/>
          </p:cNvCxnSpPr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04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</a:lvl2pPr>
            <a:lvl3pPr marL="914400" indent="0">
              <a:buFontTx/>
              <a:buNone/>
            </a:lvl3pPr>
            <a:lvl4pPr marL="1371600" indent="0">
              <a:buFontTx/>
              <a:buNone/>
            </a:lvl4pPr>
            <a:lvl5pPr marL="1828800" indent="0">
              <a:buFontTx/>
              <a:buNone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05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0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70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48709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710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6" name="Straight Connector 18"/>
          <p:cNvCxnSpPr>
            <a:cxnSpLocks/>
          </p:cNvCxnSpPr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61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66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2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25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48729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730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8" name="Straight Connector 25"/>
          <p:cNvCxnSpPr>
            <a:cxnSpLocks/>
          </p:cNvCxnSpPr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77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78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7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68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2" name="Straight Connector 14"/>
          <p:cNvCxnSpPr>
            <a:cxnSpLocks/>
          </p:cNvCxnSpPr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/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3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7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40" name="Straight Connector 13"/>
          <p:cNvCxnSpPr>
            <a:cxnSpLocks/>
          </p:cNvCxnSpPr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9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0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70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5" name="Straight Connector 13"/>
          <p:cNvCxnSpPr>
            <a:cxnSpLocks/>
          </p:cNvCxnSpPr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29" name="Straight Connector 6"/>
          <p:cNvCxnSpPr>
            <a:cxnSpLocks/>
          </p:cNvCxnSpPr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8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6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3" name="Straight Connector 30"/>
          <p:cNvCxnSpPr>
            <a:cxnSpLocks/>
          </p:cNvCxnSpPr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37" name="Straight Connector 7"/>
          <p:cNvCxnSpPr>
            <a:cxnSpLocks/>
          </p:cNvCxnSpPr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717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18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19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2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72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88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89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69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91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69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69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4" name="Straight Connector 40"/>
          <p:cNvCxnSpPr>
            <a:cxnSpLocks/>
          </p:cNvCxnSpPr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5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65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0" name="Straight Connector 13"/>
          <p:cNvCxnSpPr>
            <a:cxnSpLocks/>
          </p:cNvCxnSpPr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69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32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33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3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73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9" name="Straight Connector 15"/>
          <p:cNvCxnSpPr>
            <a:cxnSpLocks/>
          </p:cNvCxnSpPr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671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48672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7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67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2097152" name="Picture 7" descr="SD-PanelContent.png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048576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pic>
          <p:nvPicPr>
            <p:cNvPr id="2097153" name="Picture 9" descr="HDRibbonContent-UniformTrim.png"/>
            <p:cNvPicPr>
              <a:picLocks noChangeAspect="1"/>
            </p:cNvPicPr>
            <p:nvPr/>
          </p:nvPicPr>
          <p:blipFill rotWithShape="1">
            <a:blip r:embed="rId20"/>
            <a:srcRect l="1" r="14240"/>
            <a:stretch>
              <a:fillRect/>
            </a:stretch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2097154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/>
            <a:srcRect l="1" r="14240"/>
            <a:stretch>
              <a:fillRect/>
            </a:stretch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578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579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104858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4858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048587"/>
          <p:cNvSpPr>
            <a:spLocks noGrp="1"/>
          </p:cNvSpPr>
          <p:nvPr>
            <p:ph type="ctrTitle"/>
          </p:nvPr>
        </p:nvSpPr>
        <p:spPr>
          <a:xfrm rot="21600000">
            <a:off x="-25544" y="-542545"/>
            <a:ext cx="9169544" cy="2598804"/>
          </a:xfrm>
        </p:spPr>
        <p:txBody>
          <a:bodyPr/>
          <a:lstStyle/>
          <a:p>
            <a:r>
              <a:rPr lang="en-US" altLang="en-IN" dirty="0">
                <a:latin typeface="Algerian" panose="04020705040A02060702" pitchFamily="82" charset="0"/>
              </a:rPr>
              <a:t>IRRITABLE BOWEL SYNDROME </a:t>
            </a:r>
            <a:br>
              <a:rPr lang="en-US" altLang="en-IN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1048589" name="Subtitle 1048588"/>
          <p:cNvSpPr>
            <a:spLocks noGrp="1"/>
          </p:cNvSpPr>
          <p:nvPr>
            <p:ph type="subTitle" idx="1"/>
          </p:nvPr>
        </p:nvSpPr>
        <p:spPr>
          <a:xfrm>
            <a:off x="1921934" y="1782015"/>
            <a:ext cx="5308866" cy="3606413"/>
          </a:xfrm>
        </p:spPr>
        <p:txBody>
          <a:bodyPr>
            <a:noAutofit/>
          </a:bodyPr>
          <a:lstStyle/>
          <a:p>
            <a:endParaRPr lang="en-IN" sz="1200" b="1" dirty="0">
              <a:latin typeface="Arial Rounded MT Bold" panose="020F0704030504030204" pitchFamily="34" charset="0"/>
            </a:endParaRPr>
          </a:p>
          <a:p>
            <a:endParaRPr lang="en-IN" sz="1200" b="1" dirty="0">
              <a:latin typeface="Arial Rounded MT Bold" panose="020F0704030504030204" pitchFamily="34" charset="0"/>
            </a:endParaRPr>
          </a:p>
          <a:p>
            <a:r>
              <a:rPr lang="en-US" altLang="en-IN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From Medical unit 6</a:t>
            </a:r>
          </a:p>
          <a:p>
            <a:endParaRPr lang="en-IN" sz="12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r>
              <a:rPr lang="en-US" altLang="en-IN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Chief Prof Dr M Rajkumar M.D.,</a:t>
            </a:r>
            <a:endParaRPr lang="en-IN" sz="12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endParaRPr lang="en-IN" sz="12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r>
              <a:rPr lang="en-US" altLang="en-IN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Assistant professors:</a:t>
            </a:r>
            <a:endParaRPr lang="en-IN" sz="12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r>
              <a:rPr lang="en-US" altLang="en-IN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Dr T </a:t>
            </a:r>
            <a:r>
              <a:rPr lang="en-US" altLang="en-IN" sz="1200" b="1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Balaselvi</a:t>
            </a:r>
            <a:r>
              <a:rPr lang="en-US" altLang="en-IN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M D.,D.G.O.,</a:t>
            </a:r>
            <a:endParaRPr lang="en-IN" sz="12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r>
              <a:rPr lang="en-US" altLang="en-IN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Dr N P Madhan </a:t>
            </a:r>
            <a:r>
              <a:rPr lang="en-US" altLang="en-IN" sz="1200" b="1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vignesh</a:t>
            </a:r>
            <a:r>
              <a:rPr lang="en-US" altLang="en-IN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M.D.,</a:t>
            </a:r>
            <a:endParaRPr lang="en-IN" sz="12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endParaRPr lang="en-IN" altLang="en-IN" sz="12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r>
              <a:rPr lang="en-US" altLang="en-IN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Presenter - Harinikha E  2nd year postgraduate </a:t>
            </a:r>
            <a:endParaRPr lang="en-IN" sz="12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A709-AD44-7FE3-712D-CA85B28DF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lgerian" panose="04020705040A02060702" pitchFamily="82" charset="0"/>
              </a:rPr>
              <a:t>Visceral Hypersensitivity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2EC51-38F9-59B1-5791-A7BBCC699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Visceral hypersensitivity: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IBS patients perceive pain/discomfort at lower rectal distension volumes → selective visceral afferent dysfunction.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Food-related sensitivity: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↑ perception of food intolerance; lipids further lower pain thresholds → explains postprandial symptoms (gastrocolic response).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427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123A2-301D-2EE0-43B4-A6A7E29C6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lgerian" panose="04020705040A02060702" pitchFamily="82" charset="0"/>
              </a:rPr>
              <a:t>abnormal Psychological Features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69351-9238-43ED-8724-92B321047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association: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 to 80% have psychiatric features; stress alters pain thresholds and symptom severity.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life factors: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Genetic/epigenetic influences + history of abuse → affect brain networks (emotional, autonomic, sensory integration).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Altered pain processing: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Enhanced visceral sensitivity persists; ↑ cingulate cortex activation → ↑ pain perception &amp; distress.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56CBA-718E-2C0A-5C4F-91663CC90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29" y="2408464"/>
            <a:ext cx="7423289" cy="378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1B628-0045-AD2E-C6CA-8659A6505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Postinfectious IBS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C5D95-71B8-C5E6-BC9F-E3701918A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Post-infectious IBS (PI-IBS):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~10% develop IBS after acute enteritis; ~4× risk. Common organisms →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Campylobacter </a:t>
            </a:r>
            <a:r>
              <a:rPr lang="en-I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jejuni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Salmonella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Shigella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pathogenic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coli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parasites like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Giardia lamblia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Mechanism: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Persistent low-grade inflammation (↑ enteroendocrine cells, T-cells),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post-infectious dysbiosis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(e.g., altered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Bacteroides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Firmicutes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↓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Lactobacillus/Bifidobacterium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→ ↑ gut permeability &amp; visceral hypersensitivity.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0E9FBE-F942-0844-966B-7982D324D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2355167"/>
            <a:ext cx="7380514" cy="371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3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E4A58-1E93-5867-E967-95B922BD3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lgerian" panose="04020705040A02060702" pitchFamily="82" charset="0"/>
              </a:rPr>
              <a:t>Immune Activation and Mucosal Inflammation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657D1-EF1D-C868-1C37-2355ED5E7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621" y="2490135"/>
            <a:ext cx="7600950" cy="3444997"/>
          </a:xfrm>
        </p:spPr>
        <p:txBody>
          <a:bodyPr>
            <a:normAutofit fontScale="92500" lnSpcReduction="10000"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Low-grade inflammation: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↑ lymphocytes, mast cells, and proinflammatory cytokines (IL-6, IL-1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β,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TNF) → ↑ permeability &amp; abnormal secretion.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 cell–nerve interaction: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Activated mast cells release histamine, proteases, PGE₂ near nerve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fibers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correlates with abdominal pain &amp; visceral hypersensitivity.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TRPV1 sensitization: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↑ TRPV1 channel expression in gut sensory neurons → amplifies pain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maintains hypersensitivity.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75220B-8C8A-5477-13E6-AB25CAD66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11" y="2447924"/>
            <a:ext cx="7196818" cy="349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9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05F64-6B75-B081-247D-D9DA93C9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lgerian" panose="04020705040A02060702" pitchFamily="82" charset="0"/>
              </a:rPr>
              <a:t>Altered Intestinal Permeability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0B150-4BDC-074D-9BE3-C2672F1DA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Barrier dysfunction: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Impaired intestinal permeability (especially IBS-D &amp; post-infectious IBS) → correlates with symptom severity.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&amp; functional changes: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↓ tight junction proteins → ↑ passage of macromolecules/bacteria across epithelium.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Contributing factors: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Stress, diet, dysbiosis, and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 cell activation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key drivers of barrier disruption.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84075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070C3-EB1C-E342-00ED-59A243B45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Altered Gut Flora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DA5F4-FE59-7EAC-C78F-9BD1681B5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Gut dysbiosis pattern: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↓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Bifidobacterium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Faecalibacterium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↑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Enterobacteriaceae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Lactobacillaceae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Bacteroides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↓ microbial diversity in IBS.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Pathophysiology: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Dysbiosis → ↑ permeability &amp; antigen exposure → mast cell activation, cytokine release → visceral hypersensitivity, altered motility, and even extra-GI symptoms (fatigue, anxiety).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AB268E-9639-FD33-DEA5-2AB979616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30" y="2490135"/>
            <a:ext cx="752747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2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8ED89-DF91-AC9B-EB8D-1E0DEA4C7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lgerian" panose="04020705040A02060702" pitchFamily="82" charset="0"/>
              </a:rPr>
              <a:t>Abnormal Serotonin Pathways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03429-13AC-E0CD-A839-124D90D5F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 Serotonin in IBS-D: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↑ enterochromaffin cells → ↑ postprandial serotonin levels.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Regulatory mechanisms: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TPH1 polymorphism ↑ serotonin synthesis; ↓ SERT (due to gram-negative dysbiosis) → impaired reuptake → excess serotonin.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effect: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Excess serotonin → ↑ gut motility + visceral sensitivity → postprandial symptoms.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E5336E-8EA0-F7C5-B047-CF8E12475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71" y="644980"/>
            <a:ext cx="8515350" cy="573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2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368E2-8360-9ADD-F44D-DDCB868E2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Bile Acids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CF27C-044D-65D9-D1F9-96A6CDA7E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 acid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IBS-D: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~25% have excess colonic bile acids.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Mechanism: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↓ FGF-19 (ileal) or genetic defects → ↑ hepatic bile acid synthesis → ↑ colonic bile acids.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Effects: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Accelerated colonic transit + ↑ permeability + visceral hypersensitivity →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symptoms.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67065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Clinical Features</a:t>
            </a:r>
          </a:p>
        </p:txBody>
      </p:sp>
      <p:sp>
        <p:nvSpPr>
          <p:cNvPr id="104861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Abdominal pain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Bloating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Constipation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Dyspepsia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Nocturnal symptoms rare.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2" name="Wave 1">
            <a:extLst>
              <a:ext uri="{FF2B5EF4-FFF2-40B4-BE49-F238E27FC236}">
                <a16:creationId xmlns:a16="http://schemas.microsoft.com/office/drawing/2014/main" id="{1C7ED9C5-8C51-707C-81F5-46C95A96C2A3}"/>
              </a:ext>
            </a:extLst>
          </p:cNvPr>
          <p:cNvSpPr/>
          <p:nvPr/>
        </p:nvSpPr>
        <p:spPr>
          <a:xfrm>
            <a:off x="5277757" y="2620736"/>
            <a:ext cx="2510972" cy="2367643"/>
          </a:xfrm>
          <a:prstGeom prst="wav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Weight loss</a:t>
            </a: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Rectal bleeding</a:t>
            </a: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Anemia</a:t>
            </a: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Nocturnal symptoms</a:t>
            </a: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Family history of cancer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>
          <a:xfrm>
            <a:off x="702129" y="915338"/>
            <a:ext cx="5396594" cy="1240034"/>
          </a:xfrm>
        </p:spPr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Investigations</a:t>
            </a:r>
          </a:p>
        </p:txBody>
      </p:sp>
      <p:sp>
        <p:nvSpPr>
          <p:cNvPr id="1048622" name="Content Placeholder 2"/>
          <p:cNvSpPr>
            <a:spLocks noGrp="1"/>
          </p:cNvSpPr>
          <p:nvPr>
            <p:ph idx="1"/>
          </p:nvPr>
        </p:nvSpPr>
        <p:spPr>
          <a:xfrm>
            <a:off x="922565" y="2490135"/>
            <a:ext cx="3649435" cy="3693878"/>
          </a:xfrm>
        </p:spPr>
        <p:txBody>
          <a:bodyPr>
            <a:normAutofit fontScale="700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CBC, CRP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Stool examination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Fecal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calprotectin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Colonoscopy if indicated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Alarm features / age &gt;40 →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Colonoscopy ± biopsy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(microscopic colitis)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Suspected: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Lactose intolerance → H₂ breath test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SIBO → glucose breath test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RUQ pain → USG abdomen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Dyspepsia → UGI endoscopy </a:t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2295DD-FE39-E149-E2D5-B8E6361ECD86}"/>
              </a:ext>
            </a:extLst>
          </p:cNvPr>
          <p:cNvSpPr txBox="1"/>
          <p:nvPr/>
        </p:nvSpPr>
        <p:spPr>
          <a:xfrm>
            <a:off x="4572000" y="2767693"/>
            <a:ext cx="38372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Key Differentials</a:t>
            </a:r>
          </a:p>
          <a:p>
            <a:r>
              <a:rPr lang="en-IN" b="1" dirty="0"/>
              <a:t>Upper pain:</a:t>
            </a:r>
            <a:r>
              <a:rPr lang="en-IN" dirty="0"/>
              <a:t> PUD, biliary disease, pancreatic CA </a:t>
            </a:r>
          </a:p>
          <a:p>
            <a:r>
              <a:rPr lang="en-IN" b="1" dirty="0"/>
              <a:t>Lower pain:</a:t>
            </a:r>
            <a:r>
              <a:rPr lang="en-IN" dirty="0"/>
              <a:t> IBD, diverticulitis, colon cancer </a:t>
            </a:r>
          </a:p>
          <a:p>
            <a:r>
              <a:rPr lang="en-IN" b="1" dirty="0" err="1"/>
              <a:t>Diarrhea</a:t>
            </a:r>
            <a:r>
              <a:rPr lang="en-IN" b="1" dirty="0"/>
              <a:t>:</a:t>
            </a:r>
            <a:r>
              <a:rPr lang="en-IN" dirty="0"/>
              <a:t> Celiac, lactose intolerance, hyperthyroidism, infection </a:t>
            </a:r>
          </a:p>
          <a:p>
            <a:r>
              <a:rPr lang="en-IN" b="1" dirty="0"/>
              <a:t>Constipation:</a:t>
            </a:r>
            <a:r>
              <a:rPr lang="en-IN" dirty="0"/>
              <a:t> Drugs, hypothyroidism, lead poisoning</a:t>
            </a:r>
            <a:endParaRPr lang="en-IN" b="1" dirty="0"/>
          </a:p>
          <a:p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A58673-76E1-27F3-9C52-F3C6E411EF0C}"/>
              </a:ext>
            </a:extLst>
          </p:cNvPr>
          <p:cNvSpPr txBox="1"/>
          <p:nvPr/>
        </p:nvSpPr>
        <p:spPr>
          <a:xfrm>
            <a:off x="5902778" y="735809"/>
            <a:ext cx="28983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 Findings Against IBS</a:t>
            </a:r>
          </a:p>
          <a:p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Anemia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↑ ESR/CRP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Blood/leukocytes in stool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Stool volume &gt;200–300 mL/day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8" name="Title 1048747"/>
          <p:cNvSpPr>
            <a:spLocks noGrp="1"/>
          </p:cNvSpPr>
          <p:nvPr>
            <p:ph type="title"/>
          </p:nvPr>
        </p:nvSpPr>
        <p:spPr>
          <a:xfrm>
            <a:off x="850293" y="1168431"/>
            <a:ext cx="6798734" cy="1068584"/>
          </a:xfrm>
        </p:spPr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OVERVIEW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1048749" name="Content Placeholder 1048748"/>
          <p:cNvSpPr>
            <a:spLocks noGrp="1"/>
          </p:cNvSpPr>
          <p:nvPr>
            <p:ph idx="1"/>
          </p:nvPr>
        </p:nvSpPr>
        <p:spPr>
          <a:xfrm>
            <a:off x="2906485" y="2490135"/>
            <a:ext cx="3028951" cy="3755544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CRITERIA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EPIDEMIOLOGY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FACTORS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PATHOPHYSIOLOGY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CONCULSION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E4878-A88C-4B09-11FC-6B5EC7AF0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7" y="620487"/>
            <a:ext cx="8025493" cy="1598718"/>
          </a:xfrm>
        </p:spPr>
        <p:txBody>
          <a:bodyPr>
            <a:normAutofit fontScale="90000"/>
          </a:bodyPr>
          <a:lstStyle/>
          <a:p>
            <a:r>
              <a:rPr lang="en-IN" dirty="0">
                <a:latin typeface="Algerian" panose="04020705040A02060702" pitchFamily="82" charset="0"/>
              </a:rPr>
              <a:t>Non-Pharmacological Treatment</a:t>
            </a:r>
            <a:br>
              <a:rPr lang="en-IN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F6379-15C1-66B6-532F-786FDE916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Reassurance: Functional disorder, no structural disease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triggers: stress, food, lifestyle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Therapy (Stress management CBT, Hypnotherapy, relaxation)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overall benefit, low risk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Dietary Modifications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gas-producing foods, carbonated drinks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Lactose restriction if suspected intolerance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DA903E-A4A8-007F-A843-E5B1EDCE4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236" y="1856095"/>
            <a:ext cx="7339693" cy="407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E96C5-A7F4-63DD-DD4E-65BA4C5CD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457" y="563336"/>
            <a:ext cx="7698922" cy="5371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FODMAP Diet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Poorly absorbed carbs → fermentation → gas &amp; osmotic effect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bloating, pain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phases: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Restriction (2–6 weeks)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Reintroduction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Personalization 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81ED85-54EB-11C2-5D03-FA80A80D2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20" y="302080"/>
            <a:ext cx="7940787" cy="588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4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41F0-1204-0D0E-A96E-2DBE62E65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>
                <a:latin typeface="Algerian" panose="04020705040A02060702" pitchFamily="82" charset="0"/>
              </a:rPr>
              <a:t>Antispasmodics</a:t>
            </a:r>
            <a:br>
              <a:rPr lang="en-IN" b="1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A890A-E90E-2F95-FFC4-FF99AE2FC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Dicyclomine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hyoscine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Mechanism: ↓ gut spasm, inhibit gastrocolic reflex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taken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meals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Peppermint oil: effective for pain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Side effects: anticholinergic (dry mouth, blurred vision)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3867C8-69E4-42EE-381F-4D0FB1D5E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758" y="2416628"/>
            <a:ext cx="7485442" cy="377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4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BF1A-A457-35D8-3DD2-EA69FD31F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>
                <a:latin typeface="Algerian" panose="04020705040A02060702" pitchFamily="82" charset="0"/>
              </a:rPr>
              <a:t>Stool-Bulking Agents (Fiber)</a:t>
            </a:r>
            <a:br>
              <a:rPr lang="en-IN" b="1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2EFD6-68F6-A10C-8FFC-F4145FEC5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Soluble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fiber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(psyllium)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preferred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Dose: gradually ↑ to 20–30 g/day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Benefits: ↑ stool bulk, ↓ constipation, ↓ rectal sensitivity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Side effects: bloating, flatulence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insoluble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(wheat bran)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2906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3A3F3-8505-CF53-0F84-E766EFB26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7289498" cy="1303867"/>
          </a:xfrm>
        </p:spPr>
        <p:txBody>
          <a:bodyPr>
            <a:normAutofit fontScale="90000"/>
          </a:bodyPr>
          <a:lstStyle/>
          <a:p>
            <a:r>
              <a:rPr lang="en-IN" b="1" dirty="0">
                <a:latin typeface="Algerian" panose="04020705040A02060702" pitchFamily="82" charset="0"/>
              </a:rPr>
              <a:t>Antidiarrheal Agents (IBS-D)</a:t>
            </a:r>
            <a:br>
              <a:rPr lang="en-IN" b="1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31E4B-7EFD-2A5C-8F4D-EA8703D75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7666"/>
            <a:ext cx="6798736" cy="3444997"/>
          </a:xfrm>
        </p:spPr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Loperamide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2–4 mg (max 12 mg/day)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Effects: ↓ transit, ↑ anal tone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Eluxadoline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opioid receptor modulator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 acid binders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cholestyramine (for bile acid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33B682-056B-1ACB-8C72-5F206EF66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821" y="4425043"/>
            <a:ext cx="3336059" cy="187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9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0C492-8E33-0613-DD60-38A03102A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915337"/>
            <a:ext cx="4946651" cy="1303867"/>
          </a:xfrm>
        </p:spPr>
        <p:txBody>
          <a:bodyPr>
            <a:normAutofit fontScale="90000"/>
          </a:bodyPr>
          <a:lstStyle/>
          <a:p>
            <a:r>
              <a:rPr lang="en-IN" b="1" dirty="0">
                <a:latin typeface="Algerian" panose="04020705040A02060702" pitchFamily="82" charset="0"/>
              </a:rPr>
              <a:t>Laxatives (IBS-C)</a:t>
            </a:r>
            <a:br>
              <a:rPr lang="en-IN" b="1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F527D-A702-5E9C-13C6-43A48C2DF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PEG (preferred)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lactulose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Osmotic agents: draw water → soften stool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Caution: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 → hypermagnesemia (renal failure)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Phosphate → electrolyte imbalance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04F0D9-22B2-7DE8-2C94-B6576A010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51" y="915337"/>
            <a:ext cx="3371850" cy="209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7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F34E5-995D-6D2D-2F1B-AB5093718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>
                <a:latin typeface="Algerian" panose="04020705040A02060702" pitchFamily="82" charset="0"/>
              </a:rPr>
              <a:t>Antidepressants</a:t>
            </a:r>
            <a:br>
              <a:rPr lang="en-IN" b="1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894C2-255A-1B8F-7C15-798F656FC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TCAs (e.g., imipramine):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↓ motility (good for IBS-D)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↓ visceral pain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 independent of mood effects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SSRIs: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variable benefit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64984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1C66F-1C02-F895-7F29-751E42FAD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lgerian" panose="04020705040A02060702" pitchFamily="82" charset="0"/>
              </a:rPr>
              <a:t>Serotonin Modulators</a:t>
            </a:r>
            <a:br>
              <a:rPr lang="en-US" b="1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47548-4EBA-2A1B-154C-9A909BF1A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5-HT4 agonist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(Tegaserod):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 motility (IBS-C)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Restricted use (CV risk; &lt;65 yrs, low risk)</a:t>
            </a:r>
          </a:p>
          <a:p>
            <a:pPr marL="457200" lvl="1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Prucalopride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selective 5-HT₄ receptor agonist that stimulates colonic motility and promotes bowel movements.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chronic constipation, especially in patients not responding to conventional laxatives.</a:t>
            </a: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CC906E-5577-C8FD-6155-65F1FCD5B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534" y="360985"/>
            <a:ext cx="4024613" cy="22355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6AB0B2-2EB0-0DE2-C8AC-8A82E146F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53" y="301943"/>
            <a:ext cx="2980711" cy="218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4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67496-FFB1-33D1-6487-8ED984C03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>
                <a:latin typeface="Algerian" panose="04020705040A02060702" pitchFamily="82" charset="0"/>
              </a:rPr>
              <a:t>Secretagogues (IBS-C)</a:t>
            </a:r>
            <a:br>
              <a:rPr lang="en-IN" b="1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9A2D4-BE4B-CFEA-FC6A-4CF26A8AF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Lubiprostone: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Cl⁻ channel activator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Linaclotide /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Plecanatide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GC-C agonists → ↑ fluid secretion </a:t>
            </a:r>
          </a:p>
          <a:p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Tenapanor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↓ Na absorption → ↑ water in lumen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Effects: ↑ transit, ↓ pain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Side effect: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90996F-1A80-DF84-5642-7AD61D24D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8" y="2490134"/>
            <a:ext cx="7421336" cy="369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65A06-A363-3F22-440D-7EE00502E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>
                <a:latin typeface="Algerian" panose="04020705040A02060702" pitchFamily="82" charset="0"/>
              </a:rPr>
              <a:t>Modulation of Gut Flora</a:t>
            </a:r>
            <a:br>
              <a:rPr lang="en-IN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090C1-0D63-C1ED-C5AB-BC3602DCC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Antibiotics: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Rifaximin (550 mg TID × 2 weeks)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IBS-D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Neomycin (less commonly used)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55F162-5F70-737A-0E9C-1B66CF84E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77" y="2416629"/>
            <a:ext cx="7519309" cy="359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4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IBS - Definition</a:t>
            </a:r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 functional gastrointestinal disorder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 by abdominal pain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altered bowel habits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structural abnormality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7A79F6-BCCD-B372-C398-15EBD393F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921" y="2682414"/>
            <a:ext cx="2652083" cy="1303867"/>
          </a:xfrm>
          <a:prstGeom prst="rect">
            <a:avLst/>
          </a:prstGeom>
        </p:spPr>
      </p:pic>
      <p:sp>
        <p:nvSpPr>
          <p:cNvPr id="1048645" name="Title 1"/>
          <p:cNvSpPr>
            <a:spLocks noGrp="1"/>
          </p:cNvSpPr>
          <p:nvPr>
            <p:ph type="title"/>
          </p:nvPr>
        </p:nvSpPr>
        <p:spPr>
          <a:xfrm>
            <a:off x="1028698" y="915337"/>
            <a:ext cx="3403600" cy="1303867"/>
          </a:xfrm>
        </p:spPr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Probiotics</a:t>
            </a:r>
          </a:p>
        </p:txBody>
      </p:sp>
      <p:sp>
        <p:nvSpPr>
          <p:cNvPr id="10486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Lactobacillus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Bifidobacterium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Restore gut flora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inflammation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B66643-E123-1EB6-4829-7C5A45376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921" y="534487"/>
            <a:ext cx="2710543" cy="2065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2978CF-6256-B0CA-0CF3-8C611982D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62" y="780744"/>
            <a:ext cx="7414671" cy="5296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4E46B7-09B0-79A3-A062-45ACD7F04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7443" y="702129"/>
            <a:ext cx="7641771" cy="550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38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Newer Agents</a:t>
            </a:r>
          </a:p>
        </p:txBody>
      </p:sp>
      <p:sp>
        <p:nvSpPr>
          <p:cNvPr id="104864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Domperidone:</a:t>
            </a:r>
            <a:r>
              <a:rPr lang="en-IN" dirty="0"/>
              <a:t> Dopamine antagonist (prokinetic) → ↑ gastric motility; </a:t>
            </a:r>
            <a:r>
              <a:rPr lang="en-IN" b="1" dirty="0"/>
              <a:t>limited role in IBS</a:t>
            </a:r>
            <a:r>
              <a:rPr lang="en-IN" dirty="0"/>
              <a:t> (more for dyspepsia/gastroparesis)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/>
              <a:t>TRP blockers:</a:t>
            </a:r>
            <a:r>
              <a:rPr lang="en-IN" dirty="0"/>
              <a:t> </a:t>
            </a:r>
            <a:r>
              <a:rPr lang="en-IN" dirty="0" err="1"/>
              <a:t>Capsazepine</a:t>
            </a:r>
            <a:r>
              <a:rPr lang="en-IN" dirty="0"/>
              <a:t>, </a:t>
            </a:r>
            <a:r>
              <a:rPr lang="en-IN" dirty="0" err="1"/>
              <a:t>Resiniferatoxin</a:t>
            </a:r>
            <a:r>
              <a:rPr lang="en-IN" dirty="0"/>
              <a:t> (experimental; no routine clinical drugs yet) </a:t>
            </a:r>
          </a:p>
          <a:p>
            <a:r>
              <a:rPr lang="en-IN" b="1" dirty="0"/>
              <a:t>CRF antagonists:</a:t>
            </a:r>
            <a:r>
              <a:rPr lang="en-IN" dirty="0"/>
              <a:t> </a:t>
            </a:r>
            <a:r>
              <a:rPr lang="en-IN" dirty="0" err="1"/>
              <a:t>Antalarmin</a:t>
            </a:r>
            <a:r>
              <a:rPr lang="en-IN" dirty="0"/>
              <a:t>, Pexacerfont (mainly experimental, not in routine use) </a:t>
            </a:r>
          </a:p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Recent Advances</a:t>
            </a:r>
          </a:p>
        </p:txBody>
      </p:sp>
      <p:sp>
        <p:nvSpPr>
          <p:cNvPr id="104865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b="1" dirty="0"/>
              <a:t>Microbiome therapy:</a:t>
            </a:r>
            <a:r>
              <a:rPr lang="en-IN" dirty="0"/>
              <a:t> Modulates gut flora (probiotics, rifaximin) to reduce dysbiosis and symptoms. </a:t>
            </a:r>
          </a:p>
          <a:p>
            <a:r>
              <a:rPr lang="en-IN" b="1" dirty="0"/>
              <a:t>FMT </a:t>
            </a:r>
            <a:r>
              <a:rPr lang="en-IN" dirty="0" err="1"/>
              <a:t>Fecal</a:t>
            </a:r>
            <a:r>
              <a:rPr lang="en-IN" dirty="0"/>
              <a:t> Microbiota Transplant </a:t>
            </a:r>
            <a:r>
              <a:rPr lang="en-IN" b="1" dirty="0"/>
              <a:t>:</a:t>
            </a:r>
            <a:r>
              <a:rPr lang="en-IN" dirty="0"/>
              <a:t> Transfers healthy microbiota; mixed evidence, not routine in IBS. </a:t>
            </a:r>
          </a:p>
          <a:p>
            <a:r>
              <a:rPr lang="en-IN" b="1" dirty="0"/>
              <a:t>Digital therapy:</a:t>
            </a:r>
            <a:r>
              <a:rPr lang="en-IN" dirty="0"/>
              <a:t> App-based CBT/hypnotherapy to improve brain–gut axis and symptoms. </a:t>
            </a:r>
          </a:p>
          <a:p>
            <a:r>
              <a:rPr lang="en-IN" b="1" dirty="0"/>
              <a:t>AI approaches:</a:t>
            </a:r>
            <a:r>
              <a:rPr lang="en-IN" dirty="0"/>
              <a:t> Enable personalized IBS management by predicting triggers and treatment response. </a:t>
            </a:r>
          </a:p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5E192-5F0B-6AD6-C96A-6552FE8FF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A54D95-8A47-A0AE-608C-C87D928EB8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542" y="587829"/>
            <a:ext cx="8294915" cy="589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5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Conclusion</a:t>
            </a:r>
          </a:p>
        </p:txBody>
      </p:sp>
      <p:sp>
        <p:nvSpPr>
          <p:cNvPr id="1048654" name="Content Placeholder 2"/>
          <p:cNvSpPr>
            <a:spLocks noGrp="1"/>
          </p:cNvSpPr>
          <p:nvPr>
            <p:ph idx="1"/>
          </p:nvPr>
        </p:nvSpPr>
        <p:spPr>
          <a:xfrm>
            <a:off x="718457" y="2490135"/>
            <a:ext cx="7543800" cy="344499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IBS is a chronic functional GI disorder with no structural cause.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Involves gut–brain axis dysfunction, motility issues, and visceral hypersensitivity.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Symptoms include abdominal pain with altered bowel habits. Diagnosis is clinical.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Significant impact on quality of life but not life-threatening.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Management is individualized: diet (low FODMAP), drugs, and psychological therapy. </a:t>
            </a: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48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048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48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048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048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048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048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48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048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048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48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048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1048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048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048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39DFB-7D18-D3F1-7167-CBCC1C1BA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566" y="1658287"/>
            <a:ext cx="6798734" cy="92162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lgerian" panose="04020705040A02060702" pitchFamily="82" charset="0"/>
              </a:rPr>
              <a:t>Rome IV Diagnostic Criteria</a:t>
            </a:r>
            <a:br>
              <a:rPr lang="en-US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8908C-08A8-01FD-EF7D-33F1EBDD6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Recurrent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abdominal pain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 average, at least 1 day per week in the last 3 months,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≥ 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following criteria: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1.Related to defecation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Associated with a change in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stool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Associated with a change in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(appearance) of stool.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Criteria fulfilled for the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last 3 months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symptom onset at least 6 months prior to diagnosis.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738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Classification</a:t>
            </a:r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IBS-C (Constipation predominant)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IBS-D (Diarrhea predominant)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IBS-M (Mixed type)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IBS-U (Unclassified)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4238B8-97E2-A261-9DD8-D41EAE1219DD}"/>
              </a:ext>
            </a:extLst>
          </p:cNvPr>
          <p:cNvSpPr txBox="1"/>
          <p:nvPr/>
        </p:nvSpPr>
        <p:spPr>
          <a:xfrm>
            <a:off x="1534887" y="2833002"/>
            <a:ext cx="6653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oogle Sans Text"/>
              </a:rPr>
              <a:t>Hard/narrow stools, &lt;3 movements per week, straining, and feeling of blockage</a:t>
            </a: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83CBEE-4231-FBE9-B9D3-E8AFE3092AD3}"/>
              </a:ext>
            </a:extLst>
          </p:cNvPr>
          <p:cNvSpPr txBox="1"/>
          <p:nvPr/>
        </p:nvSpPr>
        <p:spPr>
          <a:xfrm>
            <a:off x="1534888" y="3829048"/>
            <a:ext cx="6474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oogle Sans Text"/>
              </a:rPr>
              <a:t>Loose stools (&lt;200 mL), urgency, and mucus. Often triggered by stress or food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Epidemiology</a:t>
            </a:r>
          </a:p>
        </p:txBody>
      </p:sp>
      <p:sp>
        <p:nvSpPr>
          <p:cNvPr id="104860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Prevalence: 10–15%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common in females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in young adults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(age &lt; 45 yrs).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 relapsing course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gerian" panose="04020705040A02060702" pitchFamily="82" charset="0"/>
              </a:rPr>
              <a:t>Risk Factors</a:t>
            </a:r>
          </a:p>
        </p:txBody>
      </p:sp>
      <p:sp>
        <p:nvSpPr>
          <p:cNvPr id="104860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Emotional stress, anxiety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Young 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intolerance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GI infections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 use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Sleep disorders</a:t>
            </a: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200755-C0A3-6E5D-45FF-0BD29231C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94" y="1856664"/>
            <a:ext cx="7584081" cy="4401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E80D7-1EAE-160B-286E-C1A4908FA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lgerian" panose="04020705040A02060702" pitchFamily="82" charset="0"/>
              </a:rPr>
              <a:t>PATHOPHYSIOLOGY</a:t>
            </a:r>
            <a:br>
              <a:rPr lang="en-US" dirty="0">
                <a:latin typeface="Algerian" panose="04020705040A02060702" pitchFamily="82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78C72-6F09-AC41-0F63-83B86DD51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lgerian" panose="04020705040A02060702" pitchFamily="82" charset="0"/>
              </a:rPr>
              <a:t>GI Motor Abnormalities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Postprandial hypermotility: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IBS patients show ↑ rectosigmoid motor activity for up to 3 hours after meals.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HAPCs (IBS-D):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Higher motility index &amp; amplitude → rapid transit + abdominal pain.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40208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5FEF1-3716-7369-52B4-3989E889B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>
                <a:latin typeface="Algerian" panose="04020705040A02060702" pitchFamily="82" charset="0"/>
                <a:cs typeface="Times New Roman" panose="02020603050405020304" pitchFamily="18" charset="0"/>
              </a:rPr>
              <a:t>Gut-brain axis dysfunction</a:t>
            </a:r>
            <a:br>
              <a:rPr lang="en-IN" dirty="0">
                <a:latin typeface="Algerian" panose="04020705040A02060702" pitchFamily="82" charset="0"/>
                <a:cs typeface="Times New Roman" panose="02020603050405020304" pitchFamily="18" charset="0"/>
              </a:rPr>
            </a:b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C1BB-AFC2-ACB9-97C4-C0FBE74EC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514599"/>
            <a:ext cx="6798736" cy="34205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Brain–gut axis dysfunction: Stress &amp; emotional disorders worsen IBS.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Altered brain activation: ↑ mid-cingulate cortex activity → affects attention &amp; perceived unpleasantness of pain.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Hypervigilance: ↑ prefrontal cortex activation → heightened alertness → contributes to cerebral dysregulation.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1A4EDE-D5E5-6014-1922-15DE46987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957" y="1559379"/>
            <a:ext cx="6866163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9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1560</Words>
  <Application>Microsoft Office PowerPoint</Application>
  <PresentationFormat>On-screen Show (4:3)</PresentationFormat>
  <Paragraphs>207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Algerian</vt:lpstr>
      <vt:lpstr>Arial</vt:lpstr>
      <vt:lpstr>Arial Rounded MT Bold</vt:lpstr>
      <vt:lpstr>Calibri</vt:lpstr>
      <vt:lpstr>Garamond</vt:lpstr>
      <vt:lpstr>Google Sans Text</vt:lpstr>
      <vt:lpstr>Times New Roman</vt:lpstr>
      <vt:lpstr>Wingdings</vt:lpstr>
      <vt:lpstr>Organic</vt:lpstr>
      <vt:lpstr>IRRITABLE BOWEL SYNDROME  </vt:lpstr>
      <vt:lpstr>OVERVIEW</vt:lpstr>
      <vt:lpstr>IBS - Definition</vt:lpstr>
      <vt:lpstr>Rome IV Diagnostic Criteria </vt:lpstr>
      <vt:lpstr>Classification</vt:lpstr>
      <vt:lpstr>Epidemiology</vt:lpstr>
      <vt:lpstr>Risk Factors</vt:lpstr>
      <vt:lpstr>PATHOPHYSIOLOGY </vt:lpstr>
      <vt:lpstr>Gut-brain axis dysfunction </vt:lpstr>
      <vt:lpstr>Visceral Hypersensitivity</vt:lpstr>
      <vt:lpstr>abnormal Psychological Features</vt:lpstr>
      <vt:lpstr>Postinfectious IBS</vt:lpstr>
      <vt:lpstr>Immune Activation and Mucosal Inflammation</vt:lpstr>
      <vt:lpstr>Altered Intestinal Permeability</vt:lpstr>
      <vt:lpstr>Altered Gut Flora</vt:lpstr>
      <vt:lpstr>Abnormal Serotonin Pathways</vt:lpstr>
      <vt:lpstr>Bile Acids</vt:lpstr>
      <vt:lpstr>Clinical Features</vt:lpstr>
      <vt:lpstr>Investigations</vt:lpstr>
      <vt:lpstr>Non-Pharmacological Treatment </vt:lpstr>
      <vt:lpstr>PowerPoint Presentation</vt:lpstr>
      <vt:lpstr>Antispasmodics </vt:lpstr>
      <vt:lpstr>Stool-Bulking Agents (Fiber) </vt:lpstr>
      <vt:lpstr>Antidiarrheal Agents (IBS-D) </vt:lpstr>
      <vt:lpstr>Laxatives (IBS-C) </vt:lpstr>
      <vt:lpstr>Antidepressants </vt:lpstr>
      <vt:lpstr>Serotonin Modulators </vt:lpstr>
      <vt:lpstr>Secretagogues (IBS-C) </vt:lpstr>
      <vt:lpstr>Modulation of Gut Flora </vt:lpstr>
      <vt:lpstr>Probiotics</vt:lpstr>
      <vt:lpstr>PowerPoint Presentation</vt:lpstr>
      <vt:lpstr>Newer Agents</vt:lpstr>
      <vt:lpstr>Recent Advances</vt:lpstr>
      <vt:lpstr>PowerPoint Presentation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Harinikha</dc:creator>
  <cp:lastModifiedBy>Elangosekar Elangosekar</cp:lastModifiedBy>
  <cp:revision>1</cp:revision>
  <dcterms:created xsi:type="dcterms:W3CDTF">2013-01-26T00:14:16Z</dcterms:created>
  <dcterms:modified xsi:type="dcterms:W3CDTF">2026-04-17T14:45:43Z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ca69fe8d08ee48bc8e39ea7a55954407</vt:lpwstr>
  </property>
</Properties>
</file>