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70" r:id="rId4"/>
    <p:sldId id="271" r:id="rId5"/>
    <p:sldId id="275" r:id="rId6"/>
    <p:sldId id="272" r:id="rId7"/>
    <p:sldId id="264" r:id="rId8"/>
    <p:sldId id="265" r:id="rId9"/>
    <p:sldId id="268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D61EBC29-B255-4021-B6AC-F32A54A38A3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9994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e8ea6dc75afece4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e8ea6dc75afece4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fce623b9da92a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g60fce623b9da92a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5c4084ffa4f09cd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g35c4084ffa4f09cd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3" name="Google Shape;143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1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0" name="Google Shape;200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2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6" name="Google Shape;20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9" name="Google Shape;15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65" name="Google Shape;165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66" name="Google Shape;16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2" name="Google Shape;172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3" name="Google Shape;173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4" name="Google Shape;174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5" name="Google Shape;17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86" name="Google Shape;186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87" name="Google Shape;18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94" name="Google Shape;194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6" name="Google Shape;136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Google Shape;137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Google Shape;138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Google Shape;139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7.jpeg" /><Relationship Id="rId4" Type="http://schemas.openxmlformats.org/officeDocument/2006/relationships/image" Target="../media/image6.jpe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ECG DISCUSSION</a:t>
            </a:r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1"/>
          </p:nvPr>
        </p:nvSpPr>
        <p:spPr>
          <a:xfrm>
            <a:off x="1249680" y="337566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MEDICINE UNIT</a:t>
            </a:r>
            <a:endParaRPr dirty="0"/>
          </a:p>
          <a:p>
            <a:pPr marL="0" lvl="0" indent="0" algn="ctr" rtl="0">
              <a:spcBef>
                <a:spcPts val="35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                                                          CHIEF   :  </a:t>
            </a:r>
            <a:r>
              <a:rPr lang="en-US" dirty="0" err="1"/>
              <a:t>Dr.DAVID</a:t>
            </a:r>
            <a:r>
              <a:rPr lang="en-US" dirty="0"/>
              <a:t> PRADEEP KUMAR  </a:t>
            </a:r>
          </a:p>
          <a:p>
            <a:pPr marL="0" lvl="0" indent="0" algn="ctr" rtl="0">
              <a:spcBef>
                <a:spcPts val="35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 ASST.PROF : </a:t>
            </a:r>
            <a:endParaRPr dirty="0"/>
          </a:p>
          <a:p>
            <a:pPr marL="0" lvl="0" indent="0" algn="ctr" rtl="0">
              <a:spcBef>
                <a:spcPts val="35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                                                           </a:t>
            </a:r>
            <a:r>
              <a:rPr lang="en-US" dirty="0" err="1"/>
              <a:t>Dr.NASEEMA</a:t>
            </a:r>
            <a:r>
              <a:rPr lang="en-US" dirty="0"/>
              <a:t> BANU</a:t>
            </a:r>
            <a:endParaRPr dirty="0"/>
          </a:p>
          <a:p>
            <a:pPr marL="0" lvl="0" indent="0" algn="ctr" rtl="0">
              <a:spcBef>
                <a:spcPts val="35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                                                  </a:t>
            </a:r>
            <a:r>
              <a:rPr lang="en-US" dirty="0" err="1"/>
              <a:t>Dr.RAMKUMAR</a:t>
            </a:r>
            <a:endParaRPr dirty="0"/>
          </a:p>
          <a:p>
            <a:pPr marL="0" lvl="0" indent="0" algn="ctr" rtl="0">
              <a:spcBef>
                <a:spcPts val="35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 dirty="0"/>
              <a:t>                                                    </a:t>
            </a:r>
            <a:r>
              <a:rPr lang="en-US" dirty="0" err="1"/>
              <a:t>Dr.NABIL</a:t>
            </a:r>
            <a:r>
              <a:rPr lang="en-US" dirty="0"/>
              <a:t> FAYAZ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CHIEF COMPLAINTS</a:t>
            </a:r>
            <a:endParaRPr/>
          </a:p>
        </p:txBody>
      </p:sp>
      <p:sp>
        <p:nvSpPr>
          <p:cNvPr id="220" name="Google Shape;22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A 49 year old male k/c/o T2DM/Old AWMI  brought by his attender with chief C/O breathing difficulty  × 3 days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History of breathlessness ×3 days 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IN" dirty="0"/>
              <a:t>                 Insidious onset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IN" dirty="0"/>
              <a:t>                 Progressive in nature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IN" dirty="0"/>
              <a:t>                 NYHA </a:t>
            </a:r>
            <a:r>
              <a:rPr lang="en-US" dirty="0"/>
              <a:t>3</a:t>
            </a:r>
            <a:r>
              <a:rPr lang="en-IN" dirty="0"/>
              <a:t> to </a:t>
            </a:r>
            <a:r>
              <a:rPr lang="en-US" dirty="0"/>
              <a:t>4</a:t>
            </a:r>
            <a:endParaRPr lang="en-IN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IN" dirty="0"/>
              <a:t>    NO other specific complaints</a:t>
            </a: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IN" dirty="0"/>
              <a:t>                 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                   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A8C68-0C07-7DF9-24E8-A920283C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8C094-E5A3-E2D9-0AB1-F690D9E07C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DIAGNOSIS: T2DM/CAD/OLD AWMI/HF EF-35%/ACUTE PULMONARY EDEMA  </a:t>
            </a:r>
          </a:p>
          <a:p>
            <a:r>
              <a:rPr lang="en-IN" dirty="0"/>
              <a:t>TREATMENT:  </a:t>
            </a:r>
          </a:p>
          <a:p>
            <a:pPr marL="114300" indent="0">
              <a:buNone/>
            </a:pPr>
            <a:r>
              <a:rPr lang="en-IN" dirty="0"/>
              <a:t>                        Back rest</a:t>
            </a:r>
          </a:p>
          <a:p>
            <a:pPr marL="114300" indent="0">
              <a:buNone/>
            </a:pPr>
            <a:r>
              <a:rPr lang="en-IN" dirty="0"/>
              <a:t>                        NIV</a:t>
            </a:r>
          </a:p>
          <a:p>
            <a:pPr marL="114300" indent="0">
              <a:buNone/>
            </a:pPr>
            <a:r>
              <a:rPr lang="en-IN" dirty="0"/>
              <a:t>                        INJ.LASIX 40MG-40MG-0 IV</a:t>
            </a:r>
          </a:p>
          <a:p>
            <a:pPr marL="114300" indent="0">
              <a:buNone/>
            </a:pPr>
            <a:r>
              <a:rPr lang="en-IN" dirty="0"/>
              <a:t>                        T.ASPRIN 150MG 0-1-0</a:t>
            </a:r>
          </a:p>
          <a:p>
            <a:pPr marL="114300" indent="0">
              <a:buNone/>
            </a:pPr>
            <a:r>
              <a:rPr lang="en-IN" dirty="0"/>
              <a:t>                        T.CLOPIDOGREL 75MG 0-1-0</a:t>
            </a:r>
          </a:p>
          <a:p>
            <a:pPr marL="114300" indent="0">
              <a:buNone/>
            </a:pPr>
            <a:r>
              <a:rPr lang="en-IN" dirty="0"/>
              <a:t>                        T.ENALAPRIL 2.5MG1-0-1</a:t>
            </a:r>
          </a:p>
          <a:p>
            <a:pPr marL="114300" indent="0">
              <a:buNone/>
            </a:pPr>
            <a:r>
              <a:rPr lang="en-IN" dirty="0"/>
              <a:t>                        T.SPIRONOLACTONE 25MG 1-0-0</a:t>
            </a:r>
          </a:p>
          <a:p>
            <a:pPr marL="114300" indent="0">
              <a:buNone/>
            </a:pPr>
            <a:r>
              <a:rPr lang="en-IN" dirty="0"/>
              <a:t>                         INJ.HA ACC TO CBG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55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3550-4AA8-0614-0BDE-EA3422E4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CA13-0E93-9E79-C5E7-8332D8CACE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Patient underwent sudden cardiorespiratory arrest on day 2</a:t>
            </a:r>
          </a:p>
          <a:p>
            <a:pPr marL="114300" indent="0">
              <a:buNone/>
            </a:pPr>
            <a:r>
              <a:rPr lang="en-IN" dirty="0"/>
              <a:t>  </a:t>
            </a:r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r>
              <a:rPr lang="en-IN" dirty="0"/>
              <a:t>            CPR and resuscitation </a:t>
            </a:r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r>
              <a:rPr lang="en-IN" dirty="0"/>
              <a:t>                 </a:t>
            </a:r>
          </a:p>
          <a:p>
            <a:pPr marL="114300" indent="0">
              <a:buNone/>
            </a:pPr>
            <a:r>
              <a:rPr lang="en-IN" dirty="0"/>
              <a:t>               Patient revived 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2F0ECE6-A255-EF17-9170-C9AD4F742C47}"/>
              </a:ext>
            </a:extLst>
          </p:cNvPr>
          <p:cNvSpPr/>
          <p:nvPr/>
        </p:nvSpPr>
        <p:spPr>
          <a:xfrm>
            <a:off x="3421380" y="27660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AC40F874-0833-FA83-6D5F-8B4505A21F0F}"/>
              </a:ext>
            </a:extLst>
          </p:cNvPr>
          <p:cNvSpPr/>
          <p:nvPr/>
        </p:nvSpPr>
        <p:spPr>
          <a:xfrm>
            <a:off x="3421380" y="45110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411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BBBFD-38B0-B30C-2A05-F8B853B94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7"/>
            <a:ext cx="8229600" cy="682095"/>
          </a:xfrm>
        </p:spPr>
        <p:txBody>
          <a:bodyPr>
            <a:normAutofit fontScale="90000"/>
          </a:bodyPr>
          <a:lstStyle/>
          <a:p>
            <a:r>
              <a:rPr lang="en-IN" dirty="0"/>
              <a:t>POST CPR ECG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672BD-5AF0-4E47-BC91-1B3F109AD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"C:\Users\drsne\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EA18E6-34F9-6DA1-7F7F-9DCE8AEEF2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295" t="13125" r="60925" b="26030"/>
          <a:stretch/>
        </p:blipFill>
        <p:spPr>
          <a:xfrm>
            <a:off x="4572000" y="917474"/>
            <a:ext cx="4241804" cy="20026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128CC2-ECF1-FA35-18F7-3182F118CC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036" r="39815" b="21687"/>
          <a:stretch/>
        </p:blipFill>
        <p:spPr>
          <a:xfrm>
            <a:off x="329144" y="946294"/>
            <a:ext cx="4402667" cy="18965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518F96-584D-6E3B-20CD-C9C54E3D35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18" t="-3886" r="59491" b="25407"/>
          <a:stretch/>
        </p:blipFill>
        <p:spPr>
          <a:xfrm>
            <a:off x="4700056" y="2804401"/>
            <a:ext cx="3922188" cy="18024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F1795A-755B-6934-A3D8-52AAD0118D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851" t="4682" r="16205" b="29294"/>
          <a:stretch/>
        </p:blipFill>
        <p:spPr>
          <a:xfrm>
            <a:off x="473601" y="2794846"/>
            <a:ext cx="4210055" cy="18215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21C8770-D0EF-5595-52D5-879E365755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889" t="-50" r="6203"/>
          <a:stretch/>
        </p:blipFill>
        <p:spPr>
          <a:xfrm>
            <a:off x="405340" y="4483370"/>
            <a:ext cx="4106333" cy="21156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6463E4-221E-4C11-EC1D-83ED2E7942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661766"/>
            <a:ext cx="4050244" cy="200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59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3F8C-41D1-40ED-4E6D-1F57F79D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4" y="151928"/>
            <a:ext cx="8229600" cy="730653"/>
          </a:xfrm>
        </p:spPr>
        <p:txBody>
          <a:bodyPr>
            <a:normAutofit fontScale="90000"/>
          </a:bodyPr>
          <a:lstStyle/>
          <a:p>
            <a:r>
              <a:rPr lang="en-IN" dirty="0"/>
              <a:t>POST CPR ECG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FA694-737D-8F74-D57E-9250C92AAF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B281E8-1484-10A5-4327-9678041B0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6" y="838408"/>
            <a:ext cx="7912101" cy="14816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53E138-3264-37FD-467A-525164343AA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15" t="-33533" r="-3301"/>
          <a:stretch/>
        </p:blipFill>
        <p:spPr>
          <a:xfrm>
            <a:off x="397934" y="1514878"/>
            <a:ext cx="8510586" cy="28445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C6AB8-1CB9-BF7F-920A-1A1F7605EFF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0" t="1015" r="-4582" b="8605"/>
          <a:stretch/>
        </p:blipFill>
        <p:spPr>
          <a:xfrm>
            <a:off x="247650" y="4126608"/>
            <a:ext cx="8964083" cy="157992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82E1332-6A05-BC32-99DA-B27CD7DF564B}"/>
              </a:ext>
            </a:extLst>
          </p:cNvPr>
          <p:cNvSpPr/>
          <p:nvPr/>
        </p:nvSpPr>
        <p:spPr>
          <a:xfrm>
            <a:off x="5130801" y="5488828"/>
            <a:ext cx="2218267" cy="217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705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1"/>
          <p:cNvSpPr txBox="1"/>
          <p:nvPr/>
        </p:nvSpPr>
        <p:spPr>
          <a:xfrm>
            <a:off x="3081871" y="2528542"/>
            <a:ext cx="3352795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 sz="54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"/>
          <p:cNvSpPr txBox="1"/>
          <p:nvPr/>
        </p:nvSpPr>
        <p:spPr>
          <a:xfrm>
            <a:off x="-232499" y="2875909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</a:t>
            </a: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sz="3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190</Words>
  <Application>Microsoft Office PowerPoint</Application>
  <PresentationFormat>On-screen Show (4:3)</PresentationFormat>
  <Paragraphs>46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ECG DISCUSSION</vt:lpstr>
      <vt:lpstr>CHIEF COMPLAINTS</vt:lpstr>
      <vt:lpstr>PowerPoint Presentation</vt:lpstr>
      <vt:lpstr>PowerPoint Presentation</vt:lpstr>
      <vt:lpstr>POST CPR ECG</vt:lpstr>
      <vt:lpstr>POST CPR ECG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ECG DISCUSSION</dc:title>
  <cp:lastModifiedBy>Revathi N</cp:lastModifiedBy>
  <cp:revision>18</cp:revision>
  <dcterms:modified xsi:type="dcterms:W3CDTF">2024-04-02T12:31:43Z</dcterms:modified>
</cp:coreProperties>
</file>